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468" r:id="rId2"/>
    <p:sldId id="469" r:id="rId3"/>
    <p:sldId id="347" r:id="rId4"/>
    <p:sldId id="348" r:id="rId5"/>
    <p:sldId id="349" r:id="rId6"/>
    <p:sldId id="350" r:id="rId7"/>
    <p:sldId id="351" r:id="rId8"/>
    <p:sldId id="367" r:id="rId9"/>
    <p:sldId id="352" r:id="rId10"/>
    <p:sldId id="368" r:id="rId11"/>
    <p:sldId id="369" r:id="rId12"/>
    <p:sldId id="370" r:id="rId13"/>
    <p:sldId id="371" r:id="rId14"/>
    <p:sldId id="372" r:id="rId15"/>
    <p:sldId id="373" r:id="rId16"/>
    <p:sldId id="357" r:id="rId17"/>
    <p:sldId id="358" r:id="rId18"/>
    <p:sldId id="359" r:id="rId19"/>
    <p:sldId id="360" r:id="rId20"/>
    <p:sldId id="361" r:id="rId21"/>
    <p:sldId id="362" r:id="rId22"/>
    <p:sldId id="363" r:id="rId23"/>
    <p:sldId id="364" r:id="rId24"/>
    <p:sldId id="365" r:id="rId25"/>
    <p:sldId id="344" r:id="rId26"/>
    <p:sldId id="333" r:id="rId27"/>
    <p:sldId id="332" r:id="rId28"/>
    <p:sldId id="334" r:id="rId29"/>
    <p:sldId id="335" r:id="rId30"/>
    <p:sldId id="336" r:id="rId31"/>
    <p:sldId id="337" r:id="rId32"/>
    <p:sldId id="411" r:id="rId33"/>
    <p:sldId id="412" r:id="rId34"/>
    <p:sldId id="461" r:id="rId35"/>
    <p:sldId id="413" r:id="rId36"/>
    <p:sldId id="414" r:id="rId37"/>
    <p:sldId id="415" r:id="rId38"/>
    <p:sldId id="416" r:id="rId39"/>
    <p:sldId id="418" r:id="rId40"/>
    <p:sldId id="419" r:id="rId41"/>
    <p:sldId id="420" r:id="rId42"/>
    <p:sldId id="423" r:id="rId43"/>
    <p:sldId id="424" r:id="rId44"/>
    <p:sldId id="304" r:id="rId45"/>
    <p:sldId id="305" r:id="rId46"/>
    <p:sldId id="306" r:id="rId47"/>
    <p:sldId id="307" r:id="rId48"/>
    <p:sldId id="308" r:id="rId49"/>
    <p:sldId id="309" r:id="rId50"/>
    <p:sldId id="387" r:id="rId51"/>
    <p:sldId id="388" r:id="rId52"/>
    <p:sldId id="389" r:id="rId53"/>
    <p:sldId id="390" r:id="rId54"/>
    <p:sldId id="391" r:id="rId55"/>
    <p:sldId id="392" r:id="rId56"/>
    <p:sldId id="393" r:id="rId57"/>
    <p:sldId id="394" r:id="rId58"/>
    <p:sldId id="395" r:id="rId59"/>
    <p:sldId id="396" r:id="rId60"/>
    <p:sldId id="397" r:id="rId61"/>
    <p:sldId id="398" r:id="rId62"/>
    <p:sldId id="399" r:id="rId63"/>
    <p:sldId id="400" r:id="rId64"/>
    <p:sldId id="401" r:id="rId65"/>
    <p:sldId id="408" r:id="rId66"/>
    <p:sldId id="409" r:id="rId67"/>
    <p:sldId id="410" r:id="rId68"/>
    <p:sldId id="470" r:id="rId69"/>
    <p:sldId id="471" r:id="rId70"/>
    <p:sldId id="472" r:id="rId71"/>
    <p:sldId id="473" r:id="rId72"/>
    <p:sldId id="474" r:id="rId73"/>
    <p:sldId id="475" r:id="rId74"/>
    <p:sldId id="476" r:id="rId75"/>
    <p:sldId id="477" r:id="rId76"/>
    <p:sldId id="478" r:id="rId77"/>
    <p:sldId id="479" r:id="rId78"/>
    <p:sldId id="480" r:id="rId79"/>
    <p:sldId id="481" r:id="rId80"/>
    <p:sldId id="482" r:id="rId81"/>
    <p:sldId id="483" r:id="rId82"/>
    <p:sldId id="484" r:id="rId83"/>
    <p:sldId id="485" r:id="rId84"/>
    <p:sldId id="486" r:id="rId85"/>
    <p:sldId id="487" r:id="rId86"/>
    <p:sldId id="488" r:id="rId87"/>
    <p:sldId id="489" r:id="rId88"/>
    <p:sldId id="490" r:id="rId89"/>
    <p:sldId id="491" r:id="rId90"/>
    <p:sldId id="492" r:id="rId91"/>
    <p:sldId id="493" r:id="rId92"/>
    <p:sldId id="494" r:id="rId93"/>
    <p:sldId id="495" r:id="rId94"/>
    <p:sldId id="496" r:id="rId95"/>
    <p:sldId id="497" r:id="rId96"/>
    <p:sldId id="498"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1522" y="91"/>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B1C7B-1131-4FC2-9CE0-6F84BCC4EECA}" type="datetimeFigureOut">
              <a:rPr lang="en-US" smtClean="0"/>
              <a:pPr/>
              <a:t>10/26/2023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CCDB20-AFFD-4258-8158-FA1A58E2B7BE}" type="slidenum">
              <a:rPr lang="en-US" smtClean="0"/>
              <a:pPr/>
              <a:t>‹#›</a:t>
            </a:fld>
            <a:endParaRPr lang="en-US"/>
          </a:p>
        </p:txBody>
      </p:sp>
    </p:spTree>
    <p:extLst>
      <p:ext uri="{BB962C8B-B14F-4D97-AF65-F5344CB8AC3E}">
        <p14:creationId xmlns:p14="http://schemas.microsoft.com/office/powerpoint/2010/main" val="2438189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6358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A752038-6EB7-40A1-8319-E9AF99553745}"/>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BIC	bit clear</a:t>
            </a:r>
          </a:p>
          <a:p>
            <a:r>
              <a:rPr lang="en-US" altLang="en-US">
                <a:latin typeface="Times New Roman" panose="02020603050405020304" pitchFamily="18" charset="0"/>
              </a:rPr>
              <a:t>ORR	bit set</a:t>
            </a:r>
          </a:p>
          <a:p>
            <a:r>
              <a:rPr lang="en-US" altLang="en-US">
                <a:latin typeface="Times New Roman" panose="02020603050405020304" pitchFamily="18" charset="0"/>
              </a:rPr>
              <a:t>AND	bit mask</a:t>
            </a:r>
          </a:p>
          <a:p>
            <a:r>
              <a:rPr lang="en-US" altLang="en-US">
                <a:latin typeface="Times New Roman" panose="02020603050405020304" pitchFamily="18" charset="0"/>
              </a:rPr>
              <a:t>EOR	bit invert</a:t>
            </a:r>
          </a:p>
          <a:p>
            <a:endParaRPr lang="en-US" altLang="en-US">
              <a:latin typeface="Times New Roman" panose="02020603050405020304" pitchFamily="18" charset="0"/>
            </a:endParaRPr>
          </a:p>
          <a:p>
            <a:r>
              <a:rPr lang="en-US" altLang="en-US">
                <a:latin typeface="Times New Roman" panose="02020603050405020304" pitchFamily="18" charset="0"/>
              </a:rPr>
              <a:t>Comparisons produce no results - just set condition codes.</a:t>
            </a:r>
          </a:p>
          <a:p>
            <a:r>
              <a:rPr lang="en-US" altLang="en-US">
                <a:latin typeface="Times New Roman" panose="02020603050405020304" pitchFamily="18" charset="0"/>
              </a:rPr>
              <a:t>CMP	like SUB</a:t>
            </a:r>
          </a:p>
          <a:p>
            <a:r>
              <a:rPr lang="en-US" altLang="en-US">
                <a:latin typeface="Times New Roman" panose="02020603050405020304" pitchFamily="18" charset="0"/>
              </a:rPr>
              <a:t>CMN	like ADD (subtract of a negative number is the same as add)</a:t>
            </a:r>
          </a:p>
          <a:p>
            <a:r>
              <a:rPr lang="en-US" altLang="en-US">
                <a:latin typeface="Times New Roman" panose="02020603050405020304" pitchFamily="18" charset="0"/>
              </a:rPr>
              <a:t>TST	like AND</a:t>
            </a:r>
          </a:p>
          <a:p>
            <a:r>
              <a:rPr lang="en-US" altLang="en-US">
                <a:latin typeface="Times New Roman" panose="02020603050405020304" pitchFamily="18" charset="0"/>
              </a:rPr>
              <a:t>TEQ	like EOR (eor of identical numbers gives result of zero)</a:t>
            </a:r>
          </a:p>
          <a:p>
            <a:endParaRPr lang="en-US" altLang="en-US">
              <a:latin typeface="Times New Roman" panose="02020603050405020304" pitchFamily="18" charset="0"/>
            </a:endParaRPr>
          </a:p>
          <a:p>
            <a:r>
              <a:rPr lang="en-US" altLang="en-US">
                <a:latin typeface="Times New Roman" panose="02020603050405020304" pitchFamily="18" charset="0"/>
              </a:rPr>
              <a:t>Generally single-cycle execution (except write to PC and register-controlled shift).  Mention ARM NOP &amp; Thumb NOP.</a:t>
            </a:r>
          </a:p>
          <a:p>
            <a:r>
              <a:rPr lang="en-US" altLang="en-US">
                <a:latin typeface="Times New Roman" panose="02020603050405020304" pitchFamily="18" charset="0"/>
              </a:rPr>
              <a:t>Explain RSB and RSC which do subtract in other order (e.g. y-x not x-y)</a:t>
            </a:r>
          </a:p>
          <a:p>
            <a:r>
              <a:rPr lang="en-US" altLang="en-US">
                <a:latin typeface="Times New Roman" panose="02020603050405020304" pitchFamily="18" charset="0"/>
              </a:rPr>
              <a:t>Does not include multiply (separate instr format).  No divide - compiler uses run-time library or barrel shifter to perform division.</a:t>
            </a:r>
          </a:p>
          <a:p>
            <a:r>
              <a:rPr lang="en-US" altLang="en-US">
                <a:latin typeface="Times New Roman" panose="02020603050405020304" pitchFamily="18" charset="0"/>
              </a:rPr>
              <a:t>Can combine “S” bit with conditional execution, e.g.</a:t>
            </a:r>
          </a:p>
          <a:p>
            <a:r>
              <a:rPr lang="en-US" altLang="en-US">
                <a:latin typeface="Times New Roman" panose="02020603050405020304" pitchFamily="18" charset="0"/>
              </a:rPr>
              <a:t>	ADDEQS r0, r1, r2</a:t>
            </a:r>
          </a:p>
        </p:txBody>
      </p:sp>
      <p:sp>
        <p:nvSpPr>
          <p:cNvPr id="59395" name="AutoShape 3">
            <a:extLst>
              <a:ext uri="{FF2B5EF4-FFF2-40B4-BE49-F238E27FC236}">
                <a16:creationId xmlns:a16="http://schemas.microsoft.com/office/drawing/2014/main" id="{3962AEE9-FF01-4B2A-A159-6AFE965A0F35}"/>
              </a:ext>
            </a:extLst>
          </p:cNvPr>
          <p:cNvSpPr>
            <a:spLocks noGrp="1" noRot="1" noChangeAspect="1" noChangeArrowheads="1"/>
          </p:cNvSpPr>
          <p:nvPr>
            <p:ph type="sldImg"/>
          </p:nvPr>
        </p:nvSpPr>
        <p:spPr>
          <a:xfrm>
            <a:off x="301625" y="957263"/>
            <a:ext cx="6494463" cy="3654425"/>
          </a:xfrm>
          <a:ln/>
        </p:spPr>
      </p:sp>
    </p:spTree>
    <p:extLst>
      <p:ext uri="{BB962C8B-B14F-4D97-AF65-F5344CB8AC3E}">
        <p14:creationId xmlns:p14="http://schemas.microsoft.com/office/powerpoint/2010/main" val="105199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a:extLst>
              <a:ext uri="{FF2B5EF4-FFF2-40B4-BE49-F238E27FC236}">
                <a16:creationId xmlns:a16="http://schemas.microsoft.com/office/drawing/2014/main" id="{7BE475DC-9723-4168-9D47-4BA3BFDB0282}"/>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Rotate left can be implemented as rotate right (32-number), e.g. rotate left of 10 is performed using rotate right of 22.</a:t>
            </a:r>
          </a:p>
          <a:p>
            <a:endParaRPr lang="en-US" altLang="en-US">
              <a:latin typeface="Times New Roman" panose="02020603050405020304" pitchFamily="18" charset="0"/>
            </a:endParaRPr>
          </a:p>
          <a:p>
            <a:r>
              <a:rPr lang="en-US" altLang="en-US">
                <a:latin typeface="Times New Roman" panose="02020603050405020304" pitchFamily="18" charset="0"/>
              </a:rPr>
              <a:t>RRX shifts by 1 bit position, of a 33 bit amount (includes carry flag).  Very specialized application (e.g. encryption algorithms).  Cannot be generated by C compiler.  We have used it for 64/64 bit divide. RRX allows you to shift multiprecision values right by one efficiently.  Also used in ARM’s MPEG code in a very tricky piece of code.</a:t>
            </a:r>
          </a:p>
          <a:p>
            <a:endParaRPr lang="en-US" altLang="en-US">
              <a:latin typeface="Times New Roman" panose="02020603050405020304" pitchFamily="18" charset="0"/>
            </a:endParaRPr>
          </a:p>
          <a:p>
            <a:r>
              <a:rPr lang="en-US" altLang="en-US">
                <a:latin typeface="Times New Roman" panose="02020603050405020304" pitchFamily="18" charset="0"/>
              </a:rPr>
              <a:t>ANSI C does not have a rotate operation (it only has “&lt;&lt;“ and “&gt;&gt;” which are the equivalent of LSL, LSR and ASR).  However the ARM compiler recognizes rotate type expresssions and optimizes these to use ROR, e.g.</a:t>
            </a:r>
          </a:p>
          <a:p>
            <a:endParaRPr lang="en-US" altLang="en-US">
              <a:latin typeface="Times New Roman" panose="02020603050405020304" pitchFamily="18" charset="0"/>
            </a:endParaRPr>
          </a:p>
          <a:p>
            <a:r>
              <a:rPr lang="en-US" altLang="en-US">
                <a:latin typeface="Times New Roman" panose="02020603050405020304" pitchFamily="18" charset="0"/>
              </a:rPr>
              <a:t>int f(unsigned int a)</a:t>
            </a:r>
          </a:p>
          <a:p>
            <a:r>
              <a:rPr lang="en-US" altLang="en-US">
                <a:latin typeface="Times New Roman" panose="02020603050405020304" pitchFamily="18" charset="0"/>
              </a:rPr>
              <a:t>{</a:t>
            </a:r>
          </a:p>
          <a:p>
            <a:r>
              <a:rPr lang="en-US" altLang="en-US">
                <a:latin typeface="Times New Roman" panose="02020603050405020304" pitchFamily="18" charset="0"/>
              </a:rPr>
              <a:t>  return (a &lt;&lt; 10) | (a &gt;&gt;22) ;</a:t>
            </a:r>
          </a:p>
          <a:p>
            <a:r>
              <a:rPr lang="en-US" altLang="en-US">
                <a:latin typeface="Times New Roman" panose="02020603050405020304" pitchFamily="18" charset="0"/>
              </a:rPr>
              <a:t>}</a:t>
            </a:r>
          </a:p>
          <a:p>
            <a:r>
              <a:rPr lang="en-US" altLang="en-US">
                <a:latin typeface="Times New Roman" panose="02020603050405020304" pitchFamily="18" charset="0"/>
              </a:rPr>
              <a:t>=&gt; MOV      a1,a1,ROR #22</a:t>
            </a:r>
          </a:p>
          <a:p>
            <a:endParaRPr lang="en-US" altLang="en-US">
              <a:latin typeface="Times New Roman" panose="02020603050405020304" pitchFamily="18" charset="0"/>
            </a:endParaRPr>
          </a:p>
          <a:p>
            <a:r>
              <a:rPr lang="en-US" altLang="en-US">
                <a:latin typeface="Times New Roman" panose="02020603050405020304" pitchFamily="18" charset="0"/>
              </a:rPr>
              <a:t>Carry flag set out of the shifter for *logical* data processing operations</a:t>
            </a:r>
          </a:p>
          <a:p>
            <a:endParaRPr lang="en-US" altLang="en-US">
              <a:latin typeface="Times New Roman" panose="02020603050405020304" pitchFamily="18" charset="0"/>
            </a:endParaRPr>
          </a:p>
        </p:txBody>
      </p:sp>
      <p:sp>
        <p:nvSpPr>
          <p:cNvPr id="61443" name="AutoShape 1027">
            <a:extLst>
              <a:ext uri="{FF2B5EF4-FFF2-40B4-BE49-F238E27FC236}">
                <a16:creationId xmlns:a16="http://schemas.microsoft.com/office/drawing/2014/main" id="{886E9532-99D7-4E3F-A139-F0EEF71EB623}"/>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139203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5D60221-D0E8-4D4B-B829-10511C324C00}"/>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Mention A bus and B bus on 7TDMI core.</a:t>
            </a:r>
          </a:p>
          <a:p>
            <a:endParaRPr lang="en-US" altLang="en-US">
              <a:latin typeface="Times New Roman" panose="02020603050405020304" pitchFamily="18" charset="0"/>
            </a:endParaRPr>
          </a:p>
          <a:p>
            <a:r>
              <a:rPr lang="en-US" altLang="en-US">
                <a:latin typeface="Times New Roman" panose="02020603050405020304" pitchFamily="18" charset="0"/>
              </a:rPr>
              <a:t>Give examples:</a:t>
            </a:r>
          </a:p>
          <a:p>
            <a:r>
              <a:rPr lang="en-US" altLang="en-US">
                <a:latin typeface="Times New Roman" panose="02020603050405020304" pitchFamily="18" charset="0"/>
              </a:rPr>
              <a:t>	ADD	r0, r1, r2</a:t>
            </a:r>
          </a:p>
          <a:p>
            <a:r>
              <a:rPr lang="en-US" altLang="en-US">
                <a:latin typeface="Times New Roman" panose="02020603050405020304" pitchFamily="18" charset="0"/>
              </a:rPr>
              <a:t>	ADD	r0, r1, r2, LSL#7</a:t>
            </a:r>
          </a:p>
          <a:p>
            <a:r>
              <a:rPr lang="en-US" altLang="en-US">
                <a:latin typeface="Times New Roman" panose="02020603050405020304" pitchFamily="18" charset="0"/>
              </a:rPr>
              <a:t>	ADD	r0, r1, r2, LSL r3</a:t>
            </a:r>
          </a:p>
          <a:p>
            <a:r>
              <a:rPr lang="en-US" altLang="en-US">
                <a:latin typeface="Times New Roman" panose="02020603050405020304" pitchFamily="18" charset="0"/>
              </a:rPr>
              <a:t>	ADD	r0, r1, #0x4E</a:t>
            </a:r>
          </a:p>
        </p:txBody>
      </p:sp>
      <p:sp>
        <p:nvSpPr>
          <p:cNvPr id="63491" name="AutoShape 3">
            <a:extLst>
              <a:ext uri="{FF2B5EF4-FFF2-40B4-BE49-F238E27FC236}">
                <a16:creationId xmlns:a16="http://schemas.microsoft.com/office/drawing/2014/main" id="{5F915556-CE5A-462D-9C69-184F0B76602C}"/>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2652157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0D9F291-8CAC-4CB4-BFCF-0C4FD093B968}"/>
              </a:ext>
            </a:extLst>
          </p:cNvPr>
          <p:cNvSpPr>
            <a:spLocks noChangeArrowheads="1"/>
          </p:cNvSpPr>
          <p:nvPr/>
        </p:nvSpPr>
        <p:spPr bwMode="auto">
          <a:xfrm>
            <a:off x="4027488" y="7938"/>
            <a:ext cx="30876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7587" name="Rectangle 3">
            <a:extLst>
              <a:ext uri="{FF2B5EF4-FFF2-40B4-BE49-F238E27FC236}">
                <a16:creationId xmlns:a16="http://schemas.microsoft.com/office/drawing/2014/main" id="{F9C6A440-EDB8-4EB2-A736-40C7E80E3692}"/>
              </a:ext>
            </a:extLst>
          </p:cNvPr>
          <p:cNvSpPr>
            <a:spLocks noChangeArrowheads="1"/>
          </p:cNvSpPr>
          <p:nvPr/>
        </p:nvSpPr>
        <p:spPr bwMode="auto">
          <a:xfrm>
            <a:off x="-31750" y="9729788"/>
            <a:ext cx="308451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7588" name="Rectangle 4">
            <a:extLst>
              <a:ext uri="{FF2B5EF4-FFF2-40B4-BE49-F238E27FC236}">
                <a16:creationId xmlns:a16="http://schemas.microsoft.com/office/drawing/2014/main" id="{DFE94464-BAFB-401F-B0B2-0A6D02E57080}"/>
              </a:ext>
            </a:extLst>
          </p:cNvPr>
          <p:cNvSpPr>
            <a:spLocks noChangeArrowheads="1"/>
          </p:cNvSpPr>
          <p:nvPr/>
        </p:nvSpPr>
        <p:spPr bwMode="auto">
          <a:xfrm>
            <a:off x="-31750" y="7938"/>
            <a:ext cx="30845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7589" name="Rectangle 5">
            <a:extLst>
              <a:ext uri="{FF2B5EF4-FFF2-40B4-BE49-F238E27FC236}">
                <a16:creationId xmlns:a16="http://schemas.microsoft.com/office/drawing/2014/main" id="{2421A091-4D1B-458A-8ABD-43F8FC462815}"/>
              </a:ext>
            </a:extLst>
          </p:cNvPr>
          <p:cNvSpPr>
            <a:spLocks noGrp="1" noChangeArrowheads="1"/>
          </p:cNvSpPr>
          <p:nvPr>
            <p:ph type="body" idx="1"/>
          </p:nvPr>
        </p:nvSpPr>
        <p:spPr>
          <a:xfrm>
            <a:off x="857250" y="4872038"/>
            <a:ext cx="5368925" cy="45418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98" tIns="48299" rIns="96598" bIns="48299"/>
          <a:lstStyle/>
          <a:p>
            <a:pPr defTabSz="962025"/>
            <a:r>
              <a:rPr lang="en-US" altLang="en-US">
                <a:latin typeface="Times New Roman" panose="02020603050405020304" pitchFamily="18" charset="0"/>
              </a:rPr>
              <a:t>Point out that it is 8-bit value shifted to anywhere within the 32-bit word (but must be an even number of bits).  Other bits are zeros.</a:t>
            </a:r>
          </a:p>
          <a:p>
            <a:pPr defTabSz="962025"/>
            <a:r>
              <a:rPr lang="en-US" altLang="en-US">
                <a:latin typeface="Times New Roman" panose="02020603050405020304" pitchFamily="18" charset="0"/>
              </a:rPr>
              <a:t>Mention that ROR#2,4,6 (not shown) will split the 8-bit immediate with some bits at bottom of word and some at top.</a:t>
            </a:r>
          </a:p>
          <a:p>
            <a:pPr defTabSz="962025"/>
            <a:endParaRPr lang="en-US" altLang="en-US">
              <a:latin typeface="Times New Roman" panose="02020603050405020304" pitchFamily="18" charset="0"/>
            </a:endParaRPr>
          </a:p>
          <a:p>
            <a:pPr defTabSz="962025"/>
            <a:r>
              <a:rPr lang="en-US" altLang="en-US">
                <a:latin typeface="Courier New" panose="02070309020205020404" pitchFamily="49" charset="0"/>
              </a:rPr>
              <a:t>mov r0, #256	; mov r0, #0x100</a:t>
            </a:r>
          </a:p>
          <a:p>
            <a:pPr defTabSz="962025"/>
            <a:r>
              <a:rPr lang="en-US" altLang="en-US">
                <a:latin typeface="Courier New" panose="02070309020205020404" pitchFamily="49" charset="0"/>
              </a:rPr>
              <a:t>mov r1, #0x40, 30	; mov r1, #0x100</a:t>
            </a:r>
          </a:p>
          <a:p>
            <a:pPr defTabSz="962025"/>
            <a:endParaRPr lang="en-US" altLang="en-US">
              <a:latin typeface="Times New Roman" panose="02020603050405020304" pitchFamily="18" charset="0"/>
            </a:endParaRPr>
          </a:p>
          <a:p>
            <a:pPr defTabSz="962025"/>
            <a:r>
              <a:rPr lang="en-US" altLang="en-US">
                <a:latin typeface="Times New Roman" panose="02020603050405020304" pitchFamily="18" charset="0"/>
              </a:rPr>
              <a:t>etc.</a:t>
            </a:r>
          </a:p>
          <a:p>
            <a:pPr defTabSz="962025"/>
            <a:r>
              <a:rPr lang="en-US" altLang="en-US">
                <a:latin typeface="Times New Roman" panose="02020603050405020304" pitchFamily="18" charset="0"/>
              </a:rPr>
              <a:t>This method of generating constants allows 3073 distinct values, about 25% fewer than if 12-bits were used without modification. They are, however, a much more useful set of values.</a:t>
            </a:r>
          </a:p>
        </p:txBody>
      </p:sp>
      <p:sp>
        <p:nvSpPr>
          <p:cNvPr id="67590" name="AutoShape 6">
            <a:extLst>
              <a:ext uri="{FF2B5EF4-FFF2-40B4-BE49-F238E27FC236}">
                <a16:creationId xmlns:a16="http://schemas.microsoft.com/office/drawing/2014/main" id="{5493E2D6-D1B0-41D4-B3DF-8F61865F7B2E}"/>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239906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a:extLst>
              <a:ext uri="{FF2B5EF4-FFF2-40B4-BE49-F238E27FC236}">
                <a16:creationId xmlns:a16="http://schemas.microsoft.com/office/drawing/2014/main" id="{444B3997-15C8-43EC-A073-98A339EFA570}"/>
              </a:ext>
            </a:extLst>
          </p:cNvPr>
          <p:cNvSpPr>
            <a:spLocks noChangeArrowheads="1"/>
          </p:cNvSpPr>
          <p:nvPr/>
        </p:nvSpPr>
        <p:spPr bwMode="auto">
          <a:xfrm>
            <a:off x="4029075" y="11113"/>
            <a:ext cx="30892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9635" name="Rectangle 1027">
            <a:extLst>
              <a:ext uri="{FF2B5EF4-FFF2-40B4-BE49-F238E27FC236}">
                <a16:creationId xmlns:a16="http://schemas.microsoft.com/office/drawing/2014/main" id="{1105DDA1-873F-49F6-A163-F324E623A51D}"/>
              </a:ext>
            </a:extLst>
          </p:cNvPr>
          <p:cNvSpPr>
            <a:spLocks noChangeArrowheads="1"/>
          </p:cNvSpPr>
          <p:nvPr/>
        </p:nvSpPr>
        <p:spPr bwMode="auto">
          <a:xfrm>
            <a:off x="4029075" y="9732963"/>
            <a:ext cx="30892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40" tIns="0" rIns="19740" bIns="0" anchor="b"/>
          <a:lstStyle>
            <a:lvl1pPr defTabSz="855663">
              <a:defRPr sz="1400" b="1">
                <a:solidFill>
                  <a:schemeClr val="tx1"/>
                </a:solidFill>
                <a:latin typeface="Courier New" panose="02070309020205020404" pitchFamily="49" charset="0"/>
                <a:ea typeface="MS PGothic" panose="020B0600070205080204" pitchFamily="34" charset="-128"/>
              </a:defRPr>
            </a:lvl1pPr>
            <a:lvl2pPr marL="37931725" indent="-37474525" defTabSz="8556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r"/>
            <a:r>
              <a:rPr lang="en-US" altLang="en-US" sz="1000" b="0" i="1">
                <a:latin typeface="Times New Roman" panose="02020603050405020304" pitchFamily="18" charset="0"/>
              </a:rPr>
              <a:t>26</a:t>
            </a:r>
          </a:p>
        </p:txBody>
      </p:sp>
      <p:sp>
        <p:nvSpPr>
          <p:cNvPr id="69636" name="Rectangle 1028">
            <a:extLst>
              <a:ext uri="{FF2B5EF4-FFF2-40B4-BE49-F238E27FC236}">
                <a16:creationId xmlns:a16="http://schemas.microsoft.com/office/drawing/2014/main" id="{1DC857D0-9756-4049-A358-F75FCDF80C49}"/>
              </a:ext>
            </a:extLst>
          </p:cNvPr>
          <p:cNvSpPr>
            <a:spLocks noChangeArrowheads="1"/>
          </p:cNvSpPr>
          <p:nvPr/>
        </p:nvSpPr>
        <p:spPr bwMode="auto">
          <a:xfrm>
            <a:off x="-34925" y="9732963"/>
            <a:ext cx="30876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9637" name="Rectangle 1029">
            <a:extLst>
              <a:ext uri="{FF2B5EF4-FFF2-40B4-BE49-F238E27FC236}">
                <a16:creationId xmlns:a16="http://schemas.microsoft.com/office/drawing/2014/main" id="{AC0B169C-A23E-4EAF-BF34-F1D36A8907E5}"/>
              </a:ext>
            </a:extLst>
          </p:cNvPr>
          <p:cNvSpPr>
            <a:spLocks noChangeArrowheads="1"/>
          </p:cNvSpPr>
          <p:nvPr/>
        </p:nvSpPr>
        <p:spPr bwMode="auto">
          <a:xfrm>
            <a:off x="-34925" y="11113"/>
            <a:ext cx="308768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9638" name="Rectangle 1030">
            <a:extLst>
              <a:ext uri="{FF2B5EF4-FFF2-40B4-BE49-F238E27FC236}">
                <a16:creationId xmlns:a16="http://schemas.microsoft.com/office/drawing/2014/main" id="{5A8CE534-DDC8-4460-87DF-267EFA7EA0E8}"/>
              </a:ext>
            </a:extLst>
          </p:cNvPr>
          <p:cNvSpPr>
            <a:spLocks noGrp="1" noChangeArrowheads="1"/>
          </p:cNvSpPr>
          <p:nvPr>
            <p:ph type="body" idx="1"/>
          </p:nvPr>
        </p:nvSpPr>
        <p:spPr>
          <a:xfrm>
            <a:off x="858838" y="4870450"/>
            <a:ext cx="5365750" cy="4543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700" tIns="49349" rIns="98700" bIns="49349"/>
          <a:lstStyle/>
          <a:p>
            <a:pPr defTabSz="990600"/>
            <a:endParaRPr lang="en-US" altLang="en-US">
              <a:latin typeface="Times New Roman" panose="02020603050405020304" pitchFamily="18" charset="0"/>
            </a:endParaRPr>
          </a:p>
          <a:p>
            <a:pPr defTabSz="990600"/>
            <a:r>
              <a:rPr lang="en-US" altLang="en-US">
                <a:latin typeface="Times New Roman" panose="02020603050405020304" pitchFamily="18" charset="0"/>
              </a:rPr>
              <a:t>Literal pools</a:t>
            </a:r>
          </a:p>
          <a:p>
            <a:pPr marL="457200" lvl="1" indent="19050" defTabSz="990600"/>
            <a:r>
              <a:rPr lang="en-US" altLang="en-US">
                <a:latin typeface="Times New Roman" panose="02020603050405020304" pitchFamily="18" charset="0"/>
              </a:rPr>
              <a:t>These are constant data areas embedded in the code at the end of assembler modules, and at other locations if specified by the user using LTORG.  Data value must not be executed (will probably be an undefined instruction), assembly programmer must ensure this by placing LTORG at an appropriate location.  ARM C compilers will handle placement of literal pools automatically.</a:t>
            </a:r>
          </a:p>
        </p:txBody>
      </p:sp>
      <p:sp>
        <p:nvSpPr>
          <p:cNvPr id="69639" name="AutoShape 1031">
            <a:extLst>
              <a:ext uri="{FF2B5EF4-FFF2-40B4-BE49-F238E27FC236}">
                <a16:creationId xmlns:a16="http://schemas.microsoft.com/office/drawing/2014/main" id="{04474F7E-A1A8-47EF-8160-62D4AA53A835}"/>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2176477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AutoShape 7170">
            <a:extLst>
              <a:ext uri="{FF2B5EF4-FFF2-40B4-BE49-F238E27FC236}">
                <a16:creationId xmlns:a16="http://schemas.microsoft.com/office/drawing/2014/main" id="{B15BF90B-51F4-462D-BFC5-1DB95B31EA96}"/>
              </a:ext>
            </a:extLst>
          </p:cNvPr>
          <p:cNvSpPr>
            <a:spLocks noGrp="1" noRot="1" noChangeAspect="1" noChangeArrowheads="1"/>
          </p:cNvSpPr>
          <p:nvPr>
            <p:ph type="sldImg"/>
          </p:nvPr>
        </p:nvSpPr>
        <p:spPr>
          <a:xfrm>
            <a:off x="1112838" y="957263"/>
            <a:ext cx="4872037" cy="3654425"/>
          </a:xfrm>
          <a:ln/>
        </p:spPr>
      </p:sp>
      <p:sp>
        <p:nvSpPr>
          <p:cNvPr id="71683" name="Rectangle 7171">
            <a:extLst>
              <a:ext uri="{FF2B5EF4-FFF2-40B4-BE49-F238E27FC236}">
                <a16:creationId xmlns:a16="http://schemas.microsoft.com/office/drawing/2014/main" id="{3DBD781A-19D3-4ABA-8BDE-A1E645E86FEC}"/>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Variable number of cycles for some processors which implement ‘early termination’.  The multiply is faster for smaller values in Rs.</a:t>
            </a:r>
          </a:p>
          <a:p>
            <a:r>
              <a:rPr lang="en-US" altLang="en-US">
                <a:latin typeface="Times New Roman" panose="02020603050405020304" pitchFamily="18" charset="0"/>
              </a:rPr>
              <a:t>ARM7TDMI and ARM9TDMI use 8-bit Booth’s algorithm which takes 1 cycle for each byte in Rs.  Terminates when rest of Rs is all zeros or all ones.</a:t>
            </a:r>
          </a:p>
          <a:p>
            <a:r>
              <a:rPr lang="en-US" altLang="en-US">
                <a:latin typeface="Times New Roman" panose="02020603050405020304" pitchFamily="18" charset="0"/>
              </a:rPr>
              <a:t>MUL/MLA don’t need signed/unsigned specified - because they return the low 32-bit of the result which is the same whatever the sign of the arguments. </a:t>
            </a:r>
          </a:p>
          <a:p>
            <a:r>
              <a:rPr lang="en-US" altLang="en-US">
                <a:latin typeface="Times New Roman" panose="02020603050405020304" pitchFamily="18" charset="0"/>
              </a:rPr>
              <a:t>Cycle information is general and specific cores have some specific variations from this, specifically with respect to result delays where accumulation is involved. Refer to TRM for exact details if required.</a:t>
            </a:r>
          </a:p>
          <a:p>
            <a:r>
              <a:rPr lang="en-US" altLang="en-US">
                <a:latin typeface="Times New Roman" panose="02020603050405020304" pitchFamily="18" charset="0"/>
              </a:rPr>
              <a:t>XScale and StrongARM have a split pipeline with multiple execution units - so can issue multiplies in 1 or 2 cycles and continue with following instructions, assuming no resource or result dependencies.</a:t>
            </a:r>
          </a:p>
          <a:p>
            <a:r>
              <a:rPr lang="en-US" altLang="en-US">
                <a:latin typeface="Times New Roman" panose="02020603050405020304" pitchFamily="18" charset="0"/>
              </a:rPr>
              <a:t>XScale can issue MUL/MLA/MULL in one cycle (MLAL requires 2 cycles), providing multiplier is not already in use.  Cycle timing is dependent on result latency - the core will stall if an instruction tries to use the result before multiplier has completed.</a:t>
            </a:r>
          </a:p>
          <a:p>
            <a:r>
              <a:rPr lang="en-US" altLang="en-US">
                <a:latin typeface="Times New Roman" panose="02020603050405020304" pitchFamily="18" charset="0"/>
              </a:rPr>
              <a:t>Note that there is no form of the multiply instruction which has an immediate constant operand - registers only.</a:t>
            </a:r>
          </a:p>
          <a:p>
            <a:r>
              <a:rPr lang="en-US" altLang="en-US">
                <a:latin typeface="Times New Roman" panose="02020603050405020304" pitchFamily="18" charset="0"/>
              </a:rPr>
              <a:t>For the interested student - C flag is unpredictable if S is set in architectures prior to V5.</a:t>
            </a:r>
          </a:p>
          <a:p>
            <a:r>
              <a:rPr lang="en-US" altLang="en-US">
                <a:latin typeface="Times New Roman" panose="02020603050405020304" pitchFamily="18" charset="0"/>
              </a:rPr>
              <a:t>MULS/MLAS always take 4 cycles; MULLS, MLALS always take 5.</a:t>
            </a:r>
          </a:p>
        </p:txBody>
      </p:sp>
    </p:spTree>
    <p:extLst>
      <p:ext uri="{BB962C8B-B14F-4D97-AF65-F5344CB8AC3E}">
        <p14:creationId xmlns:p14="http://schemas.microsoft.com/office/powerpoint/2010/main" val="2740150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2">
            <a:extLst>
              <a:ext uri="{FF2B5EF4-FFF2-40B4-BE49-F238E27FC236}">
                <a16:creationId xmlns:a16="http://schemas.microsoft.com/office/drawing/2014/main" id="{3DCFC417-5533-46CB-A6F1-1D98395004A8}"/>
              </a:ext>
            </a:extLst>
          </p:cNvPr>
          <p:cNvSpPr>
            <a:spLocks noGrp="1" noRot="1" noChangeAspect="1" noChangeArrowheads="1"/>
          </p:cNvSpPr>
          <p:nvPr>
            <p:ph type="sldImg"/>
          </p:nvPr>
        </p:nvSpPr>
        <p:spPr>
          <a:xfrm>
            <a:off x="301625" y="957263"/>
            <a:ext cx="6494463" cy="3654425"/>
          </a:xfrm>
          <a:ln/>
        </p:spPr>
      </p:sp>
      <p:sp>
        <p:nvSpPr>
          <p:cNvPr id="73731" name="Rectangle 3">
            <a:extLst>
              <a:ext uri="{FF2B5EF4-FFF2-40B4-BE49-F238E27FC236}">
                <a16:creationId xmlns:a16="http://schemas.microsoft.com/office/drawing/2014/main" id="{FB0C599B-F92E-4A9A-8DB1-BDAF7102DCB0}"/>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Point out destination (reg) first for LDR, but destination (mem) last for STR.  Different to Motorola, but it keeps the instruction mnemonic format consistent. Always have register loaded/stored first, then address accessed second</a:t>
            </a:r>
          </a:p>
          <a:p>
            <a:r>
              <a:rPr lang="en-US" altLang="en-US">
                <a:latin typeface="Times New Roman" panose="02020603050405020304" pitchFamily="18" charset="0"/>
              </a:rPr>
              <a:t>Size specifier comes out on MAS (memory access size) signal.  Important that memory supports full range of accesses - especially important for writes where only the specified size should be written.</a:t>
            </a:r>
          </a:p>
          <a:p>
            <a:r>
              <a:rPr lang="en-US" altLang="en-US">
                <a:latin typeface="Times New Roman" panose="02020603050405020304" pitchFamily="18" charset="0"/>
              </a:rPr>
              <a:t>Special types of sign extended load - this is needed because ARM registers only hold 32-bit values.  Draw diagram.  No need for special store instructions though.</a:t>
            </a:r>
          </a:p>
          <a:p>
            <a:r>
              <a:rPr lang="en-US" altLang="en-US">
                <a:latin typeface="Times New Roman" panose="02020603050405020304" pitchFamily="18" charset="0"/>
              </a:rPr>
              <a:t>Instruction cycle timing:</a:t>
            </a:r>
          </a:p>
          <a:p>
            <a:r>
              <a:rPr lang="en-US" altLang="en-US">
                <a:latin typeface="Times New Roman" panose="02020603050405020304" pitchFamily="18" charset="0"/>
              </a:rPr>
              <a:t>	STR	LDR</a:t>
            </a:r>
          </a:p>
          <a:p>
            <a:r>
              <a:rPr lang="en-US" altLang="en-US">
                <a:latin typeface="Times New Roman" panose="02020603050405020304" pitchFamily="18" charset="0"/>
              </a:rPr>
              <a:t>7TDMI	2 cycles	3 cycles</a:t>
            </a:r>
          </a:p>
          <a:p>
            <a:r>
              <a:rPr lang="en-US" altLang="en-US">
                <a:latin typeface="Times New Roman" panose="02020603050405020304" pitchFamily="18" charset="0"/>
              </a:rPr>
              <a:t>9TDMI	1 cycle	1 cycle - interlock if used in next cycle</a:t>
            </a:r>
          </a:p>
          <a:p>
            <a:r>
              <a:rPr lang="en-US" altLang="en-US">
                <a:latin typeface="Times New Roman" panose="02020603050405020304" pitchFamily="18" charset="0"/>
              </a:rPr>
              <a:t>StrongARM1	1 cycle	1 cycle - interlock if used in next cycle</a:t>
            </a:r>
          </a:p>
          <a:p>
            <a:r>
              <a:rPr lang="en-US" altLang="en-US">
                <a:latin typeface="Times New Roman" panose="02020603050405020304" pitchFamily="18" charset="0"/>
              </a:rPr>
              <a:t>Xscale	1 cycle	1 cycle - interlock if used in next 2 cycles</a:t>
            </a:r>
          </a:p>
          <a:p>
            <a:endParaRPr lang="en-US" altLang="en-US">
              <a:latin typeface="Times New Roman" panose="02020603050405020304" pitchFamily="18" charset="0"/>
            </a:endParaRPr>
          </a:p>
          <a:p>
            <a:r>
              <a:rPr lang="en-US" altLang="en-US">
                <a:latin typeface="Times New Roman" panose="02020603050405020304" pitchFamily="18" charset="0"/>
              </a:rPr>
              <a:t>Note size specifier comes after condition code.</a:t>
            </a:r>
          </a:p>
          <a:p>
            <a:r>
              <a:rPr lang="en-US" altLang="en-US">
                <a:latin typeface="Times New Roman" panose="02020603050405020304" pitchFamily="18" charset="0"/>
              </a:rPr>
              <a:t>Link: &lt;address&gt; explained on next slide.</a:t>
            </a:r>
          </a:p>
          <a:p>
            <a:r>
              <a:rPr lang="en-US" altLang="en-US">
                <a:latin typeface="Times New Roman" panose="02020603050405020304" pitchFamily="18" charset="0"/>
              </a:rPr>
              <a:t>Note that load/store instructions never set condition codes.</a:t>
            </a:r>
          </a:p>
        </p:txBody>
      </p:sp>
    </p:spTree>
    <p:extLst>
      <p:ext uri="{BB962C8B-B14F-4D97-AF65-F5344CB8AC3E}">
        <p14:creationId xmlns:p14="http://schemas.microsoft.com/office/powerpoint/2010/main" val="2025747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AutoShape 1026">
            <a:extLst>
              <a:ext uri="{FF2B5EF4-FFF2-40B4-BE49-F238E27FC236}">
                <a16:creationId xmlns:a16="http://schemas.microsoft.com/office/drawing/2014/main" id="{ED52A7AB-06D5-46D8-91BA-854EC5E1D083}"/>
              </a:ext>
            </a:extLst>
          </p:cNvPr>
          <p:cNvSpPr>
            <a:spLocks noGrp="1" noRot="1" noChangeAspect="1" noChangeArrowheads="1"/>
          </p:cNvSpPr>
          <p:nvPr>
            <p:ph type="sldImg"/>
          </p:nvPr>
        </p:nvSpPr>
        <p:spPr>
          <a:xfrm>
            <a:off x="1112838" y="957263"/>
            <a:ext cx="4872037" cy="3654425"/>
          </a:xfrm>
          <a:ln/>
        </p:spPr>
      </p:sp>
      <p:sp>
        <p:nvSpPr>
          <p:cNvPr id="75779" name="Rectangle 1027">
            <a:extLst>
              <a:ext uri="{FF2B5EF4-FFF2-40B4-BE49-F238E27FC236}">
                <a16:creationId xmlns:a16="http://schemas.microsoft.com/office/drawing/2014/main" id="{55728ACD-4A39-4ADF-955F-C6C99BB87AF6}"/>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Halfword access and signed halfword/byte accesses were added to the architecture in v4T, this is the reason the offset field is not as flexible as the normal word/byte load/store - not a problem because these accesses are less common.</a:t>
            </a:r>
          </a:p>
          <a:p>
            <a:endParaRPr lang="en-US" altLang="en-US">
              <a:latin typeface="Times New Roman" panose="02020603050405020304" pitchFamily="18" charset="0"/>
            </a:endParaRPr>
          </a:p>
          <a:p>
            <a:r>
              <a:rPr lang="en-US" altLang="en-US">
                <a:latin typeface="Times New Roman" panose="02020603050405020304" pitchFamily="18" charset="0"/>
              </a:rPr>
              <a:t>Link: diagram on next slide</a:t>
            </a:r>
          </a:p>
        </p:txBody>
      </p:sp>
    </p:spTree>
    <p:extLst>
      <p:ext uri="{BB962C8B-B14F-4D97-AF65-F5344CB8AC3E}">
        <p14:creationId xmlns:p14="http://schemas.microsoft.com/office/powerpoint/2010/main" val="235569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1026">
            <a:extLst>
              <a:ext uri="{FF2B5EF4-FFF2-40B4-BE49-F238E27FC236}">
                <a16:creationId xmlns:a16="http://schemas.microsoft.com/office/drawing/2014/main" id="{1E591F72-B44A-41D4-8E85-5220912862D3}"/>
              </a:ext>
            </a:extLst>
          </p:cNvPr>
          <p:cNvSpPr>
            <a:spLocks noGrp="1" noRot="1" noChangeAspect="1" noChangeArrowheads="1"/>
          </p:cNvSpPr>
          <p:nvPr>
            <p:ph type="sldImg"/>
          </p:nvPr>
        </p:nvSpPr>
        <p:spPr>
          <a:xfrm>
            <a:off x="1112838" y="957263"/>
            <a:ext cx="4872037" cy="3654425"/>
          </a:xfrm>
          <a:ln/>
        </p:spPr>
      </p:sp>
      <p:sp>
        <p:nvSpPr>
          <p:cNvPr id="77827" name="Rectangle 1027">
            <a:extLst>
              <a:ext uri="{FF2B5EF4-FFF2-40B4-BE49-F238E27FC236}">
                <a16:creationId xmlns:a16="http://schemas.microsoft.com/office/drawing/2014/main" id="{0456E02C-083A-4E10-9587-651C33A371E0}"/>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 indicates “writeback” i.e. the base register is to be updated after the instruction.</a:t>
            </a:r>
          </a:p>
          <a:p>
            <a:r>
              <a:rPr lang="en-US" altLang="en-US">
                <a:latin typeface="Times New Roman" panose="02020603050405020304" pitchFamily="18" charset="0"/>
              </a:rPr>
              <a:t>No “!” for post-indexed because post-increment of base register always happens (otherwise the offset field would not be used at all).</a:t>
            </a:r>
          </a:p>
          <a:p>
            <a:endParaRPr lang="en-US" altLang="en-US">
              <a:latin typeface="Times New Roman" panose="02020603050405020304" pitchFamily="18" charset="0"/>
            </a:endParaRPr>
          </a:p>
          <a:p>
            <a:r>
              <a:rPr lang="en-US" altLang="en-US">
                <a:latin typeface="Times New Roman" panose="02020603050405020304" pitchFamily="18" charset="0"/>
              </a:rPr>
              <a:t>Give C example:</a:t>
            </a:r>
          </a:p>
          <a:p>
            <a:r>
              <a:rPr lang="en-US" altLang="en-US">
                <a:latin typeface="Times New Roman" panose="02020603050405020304" pitchFamily="18" charset="0"/>
              </a:rPr>
              <a:t>	int *ptr;</a:t>
            </a:r>
          </a:p>
          <a:p>
            <a:r>
              <a:rPr lang="en-US" altLang="en-US">
                <a:latin typeface="Times New Roman" panose="02020603050405020304" pitchFamily="18" charset="0"/>
              </a:rPr>
              <a:t>	x = *ptr++;</a:t>
            </a:r>
          </a:p>
          <a:p>
            <a:r>
              <a:rPr lang="en-US" altLang="en-US">
                <a:latin typeface="Times New Roman" panose="02020603050405020304" pitchFamily="18" charset="0"/>
              </a:rPr>
              <a:t>Compiles to a single instruction:</a:t>
            </a:r>
          </a:p>
          <a:p>
            <a:r>
              <a:rPr lang="en-US" altLang="en-US">
                <a:latin typeface="Times New Roman" panose="02020603050405020304" pitchFamily="18" charset="0"/>
              </a:rPr>
              <a:t>	LDR r0, [r1], #4</a:t>
            </a:r>
          </a:p>
        </p:txBody>
      </p:sp>
    </p:spTree>
    <p:extLst>
      <p:ext uri="{BB962C8B-B14F-4D97-AF65-F5344CB8AC3E}">
        <p14:creationId xmlns:p14="http://schemas.microsoft.com/office/powerpoint/2010/main" val="1454522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2">
            <a:extLst>
              <a:ext uri="{FF2B5EF4-FFF2-40B4-BE49-F238E27FC236}">
                <a16:creationId xmlns:a16="http://schemas.microsoft.com/office/drawing/2014/main" id="{928736AB-BD86-43F4-A2E1-861F1498D91A}"/>
              </a:ext>
            </a:extLst>
          </p:cNvPr>
          <p:cNvSpPr>
            <a:spLocks noGrp="1" noRot="1" noChangeAspect="1" noChangeArrowheads="1"/>
          </p:cNvSpPr>
          <p:nvPr>
            <p:ph type="sldImg"/>
          </p:nvPr>
        </p:nvSpPr>
        <p:spPr>
          <a:xfrm>
            <a:off x="1112838" y="957263"/>
            <a:ext cx="4872037" cy="3654425"/>
          </a:xfrm>
          <a:ln/>
        </p:spPr>
      </p:sp>
      <p:sp>
        <p:nvSpPr>
          <p:cNvPr id="79875" name="Rectangle 3">
            <a:extLst>
              <a:ext uri="{FF2B5EF4-FFF2-40B4-BE49-F238E27FC236}">
                <a16:creationId xmlns:a16="http://schemas.microsoft.com/office/drawing/2014/main" id="{1D255DA5-78C0-4C93-BDC3-DE745A6D24A3}"/>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Always lowest register first.</a:t>
            </a:r>
          </a:p>
          <a:p>
            <a:r>
              <a:rPr lang="en-US" altLang="en-US">
                <a:latin typeface="Times New Roman" panose="02020603050405020304" pitchFamily="18" charset="0"/>
              </a:rPr>
              <a:t>Always ascending memory address order.</a:t>
            </a:r>
          </a:p>
          <a:p>
            <a:r>
              <a:rPr lang="en-US" altLang="en-US">
                <a:latin typeface="Times New Roman" panose="02020603050405020304" pitchFamily="18" charset="0"/>
              </a:rPr>
              <a:t>Uses sequential cycles to take advantage of faster access.</a:t>
            </a:r>
          </a:p>
          <a:p>
            <a:endParaRPr lang="en-US" altLang="en-US">
              <a:latin typeface="Times New Roman" panose="02020603050405020304" pitchFamily="18" charset="0"/>
            </a:endParaRPr>
          </a:p>
          <a:p>
            <a:r>
              <a:rPr lang="en-US" altLang="en-US">
                <a:latin typeface="Times New Roman" panose="02020603050405020304" pitchFamily="18" charset="0"/>
              </a:rPr>
              <a:t>‘addressing_mode’ just determines whether up/down with respect to the base pointer and if value at base pointer address is accessed or skipped.  It isn’t possible to add any offset to the base pointer.</a:t>
            </a:r>
          </a:p>
          <a:p>
            <a:endParaRPr lang="en-US" altLang="en-US">
              <a:latin typeface="Times New Roman" panose="02020603050405020304" pitchFamily="18" charset="0"/>
            </a:endParaRPr>
          </a:p>
          <a:p>
            <a:r>
              <a:rPr lang="en-US" altLang="en-US">
                <a:latin typeface="Times New Roman" panose="02020603050405020304" pitchFamily="18" charset="0"/>
              </a:rPr>
              <a:t>Note address and registers loaded/stored are the other way around compared with LDM/STM.</a:t>
            </a:r>
          </a:p>
          <a:p>
            <a:endParaRPr lang="en-US" altLang="en-US">
              <a:latin typeface="Times New Roman" panose="02020603050405020304" pitchFamily="18" charset="0"/>
            </a:endParaRPr>
          </a:p>
          <a:p>
            <a:r>
              <a:rPr lang="en-US" altLang="en-US">
                <a:latin typeface="Times New Roman" panose="02020603050405020304" pitchFamily="18" charset="0"/>
              </a:rPr>
              <a:t>Note the base pointer is not loaded or stored, unless it is in the reg list.</a:t>
            </a:r>
          </a:p>
        </p:txBody>
      </p:sp>
    </p:spTree>
    <p:extLst>
      <p:ext uri="{BB962C8B-B14F-4D97-AF65-F5344CB8AC3E}">
        <p14:creationId xmlns:p14="http://schemas.microsoft.com/office/powerpoint/2010/main" val="2315615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852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B588A6A-B760-4ACE-952B-EA728995EBD2}"/>
              </a:ext>
            </a:extLst>
          </p:cNvPr>
          <p:cNvSpPr>
            <a:spLocks noChangeArrowheads="1"/>
          </p:cNvSpPr>
          <p:nvPr/>
        </p:nvSpPr>
        <p:spPr bwMode="auto">
          <a:xfrm>
            <a:off x="4027488" y="7938"/>
            <a:ext cx="30876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1923" name="Rectangle 3">
            <a:extLst>
              <a:ext uri="{FF2B5EF4-FFF2-40B4-BE49-F238E27FC236}">
                <a16:creationId xmlns:a16="http://schemas.microsoft.com/office/drawing/2014/main" id="{BBAA32B8-BD42-49EF-96D5-9D27AE92DABB}"/>
              </a:ext>
            </a:extLst>
          </p:cNvPr>
          <p:cNvSpPr>
            <a:spLocks noChangeArrowheads="1"/>
          </p:cNvSpPr>
          <p:nvPr/>
        </p:nvSpPr>
        <p:spPr bwMode="auto">
          <a:xfrm>
            <a:off x="-31750" y="9729788"/>
            <a:ext cx="308451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1924" name="Rectangle 4">
            <a:extLst>
              <a:ext uri="{FF2B5EF4-FFF2-40B4-BE49-F238E27FC236}">
                <a16:creationId xmlns:a16="http://schemas.microsoft.com/office/drawing/2014/main" id="{293A21E0-EFBC-4ADF-A6C0-8E5EFBB68B28}"/>
              </a:ext>
            </a:extLst>
          </p:cNvPr>
          <p:cNvSpPr>
            <a:spLocks noChangeArrowheads="1"/>
          </p:cNvSpPr>
          <p:nvPr/>
        </p:nvSpPr>
        <p:spPr bwMode="auto">
          <a:xfrm>
            <a:off x="-31750" y="7938"/>
            <a:ext cx="30845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1925" name="AutoShape 5">
            <a:extLst>
              <a:ext uri="{FF2B5EF4-FFF2-40B4-BE49-F238E27FC236}">
                <a16:creationId xmlns:a16="http://schemas.microsoft.com/office/drawing/2014/main" id="{BB6C3E56-48B8-4CED-8B3A-E9A04064CD89}"/>
              </a:ext>
            </a:extLst>
          </p:cNvPr>
          <p:cNvSpPr>
            <a:spLocks noGrp="1" noRot="1" noChangeAspect="1" noChangeArrowheads="1"/>
          </p:cNvSpPr>
          <p:nvPr>
            <p:ph type="sldImg"/>
          </p:nvPr>
        </p:nvSpPr>
        <p:spPr>
          <a:xfrm>
            <a:off x="1112838" y="957263"/>
            <a:ext cx="4872037" cy="3654425"/>
          </a:xfrm>
          <a:ln/>
        </p:spPr>
      </p:sp>
      <p:sp>
        <p:nvSpPr>
          <p:cNvPr id="81926" name="Rectangle 6">
            <a:extLst>
              <a:ext uri="{FF2B5EF4-FFF2-40B4-BE49-F238E27FC236}">
                <a16:creationId xmlns:a16="http://schemas.microsoft.com/office/drawing/2014/main" id="{43496D6C-3CA5-46BD-9C91-2A6DD8D6CD27}"/>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In effect, a SWI is a user-defined instruction.</a:t>
            </a:r>
          </a:p>
          <a:p>
            <a:endParaRPr lang="en-US" altLang="en-US">
              <a:latin typeface="Times New Roman" panose="02020603050405020304" pitchFamily="18" charset="0"/>
            </a:endParaRPr>
          </a:p>
          <a:p>
            <a:r>
              <a:rPr lang="en-US" altLang="en-US">
                <a:latin typeface="Times New Roman" panose="02020603050405020304" pitchFamily="18" charset="0"/>
              </a:rPr>
              <a:t>Used for calling the operating system (switches to privileged mode).</a:t>
            </a:r>
          </a:p>
          <a:p>
            <a:endParaRPr lang="en-US" altLang="en-US">
              <a:latin typeface="Times New Roman" panose="02020603050405020304" pitchFamily="18" charset="0"/>
            </a:endParaRPr>
          </a:p>
          <a:p>
            <a:r>
              <a:rPr lang="en-US" altLang="en-US">
                <a:latin typeface="Times New Roman" panose="02020603050405020304" pitchFamily="18" charset="0"/>
              </a:rPr>
              <a:t>SWI number field can be used to specify the operation code, e.g. SWI 1 start a new task, SWI 2 allocate memory, etc.  Using a number has the advantage that the O.S. can have different revisions, and the same application code will work on each O.S. rev.</a:t>
            </a:r>
          </a:p>
          <a:p>
            <a:endParaRPr lang="en-US" altLang="en-US">
              <a:latin typeface="Times New Roman" panose="02020603050405020304" pitchFamily="18" charset="0"/>
            </a:endParaRPr>
          </a:p>
        </p:txBody>
      </p:sp>
    </p:spTree>
    <p:extLst>
      <p:ext uri="{BB962C8B-B14F-4D97-AF65-F5344CB8AC3E}">
        <p14:creationId xmlns:p14="http://schemas.microsoft.com/office/powerpoint/2010/main" val="3671428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56CEF221-B00A-4BB3-B045-DAC19A11B289}"/>
              </a:ext>
            </a:extLst>
          </p:cNvPr>
          <p:cNvSpPr>
            <a:spLocks noChangeArrowheads="1"/>
          </p:cNvSpPr>
          <p:nvPr/>
        </p:nvSpPr>
        <p:spPr bwMode="auto">
          <a:xfrm>
            <a:off x="4027488" y="7938"/>
            <a:ext cx="30876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3971" name="Rectangle 3">
            <a:extLst>
              <a:ext uri="{FF2B5EF4-FFF2-40B4-BE49-F238E27FC236}">
                <a16:creationId xmlns:a16="http://schemas.microsoft.com/office/drawing/2014/main" id="{6B7F6F1A-9FF5-4828-AEF2-79049253029A}"/>
              </a:ext>
            </a:extLst>
          </p:cNvPr>
          <p:cNvSpPr>
            <a:spLocks noChangeArrowheads="1"/>
          </p:cNvSpPr>
          <p:nvPr/>
        </p:nvSpPr>
        <p:spPr bwMode="auto">
          <a:xfrm>
            <a:off x="-31750" y="9729788"/>
            <a:ext cx="308451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3972" name="Rectangle 4">
            <a:extLst>
              <a:ext uri="{FF2B5EF4-FFF2-40B4-BE49-F238E27FC236}">
                <a16:creationId xmlns:a16="http://schemas.microsoft.com/office/drawing/2014/main" id="{4C87C944-3BAB-4BE6-82C0-B7BCEE990993}"/>
              </a:ext>
            </a:extLst>
          </p:cNvPr>
          <p:cNvSpPr>
            <a:spLocks noChangeArrowheads="1"/>
          </p:cNvSpPr>
          <p:nvPr/>
        </p:nvSpPr>
        <p:spPr bwMode="auto">
          <a:xfrm>
            <a:off x="-31750" y="7938"/>
            <a:ext cx="30845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3973" name="AutoShape 5">
            <a:extLst>
              <a:ext uri="{FF2B5EF4-FFF2-40B4-BE49-F238E27FC236}">
                <a16:creationId xmlns:a16="http://schemas.microsoft.com/office/drawing/2014/main" id="{C5B5E85B-B474-43EB-8659-C0E3105AE26D}"/>
              </a:ext>
            </a:extLst>
          </p:cNvPr>
          <p:cNvSpPr>
            <a:spLocks noGrp="1" noRot="1" noChangeAspect="1" noChangeArrowheads="1"/>
          </p:cNvSpPr>
          <p:nvPr>
            <p:ph type="sldImg"/>
          </p:nvPr>
        </p:nvSpPr>
        <p:spPr>
          <a:xfrm>
            <a:off x="1112838" y="957263"/>
            <a:ext cx="4872037" cy="3654425"/>
          </a:xfrm>
          <a:ln/>
        </p:spPr>
      </p:sp>
      <p:sp>
        <p:nvSpPr>
          <p:cNvPr id="83974" name="Rectangle 6">
            <a:extLst>
              <a:ext uri="{FF2B5EF4-FFF2-40B4-BE49-F238E27FC236}">
                <a16:creationId xmlns:a16="http://schemas.microsoft.com/office/drawing/2014/main" id="{D6907A97-A108-4A20-B5B5-F44BB370F3D2}"/>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The status registers are split into four 8-bit fields that can be individually written: </a:t>
            </a:r>
          </a:p>
          <a:p>
            <a:r>
              <a:rPr lang="en-US" altLang="en-US">
                <a:latin typeface="Times New Roman" panose="02020603050405020304" pitchFamily="18" charset="0"/>
              </a:rPr>
              <a:t>bits 31 to 24 : the flags field (NZCV flags and 4 unused bits)</a:t>
            </a:r>
          </a:p>
          <a:p>
            <a:r>
              <a:rPr lang="en-US" altLang="en-US">
                <a:latin typeface="Times New Roman" panose="02020603050405020304" pitchFamily="18" charset="0"/>
              </a:rPr>
              <a:t>bits 23 to 16 : the status field (unused in Arch 3, 4 &amp; 4T) </a:t>
            </a:r>
          </a:p>
          <a:p>
            <a:r>
              <a:rPr lang="en-US" altLang="en-US">
                <a:latin typeface="Times New Roman" panose="02020603050405020304" pitchFamily="18" charset="0"/>
              </a:rPr>
              <a:t>bits 15 to 8 : the extension field (unused in Arch 3, 4 &amp; 4T) </a:t>
            </a:r>
          </a:p>
          <a:p>
            <a:r>
              <a:rPr lang="en-US" altLang="en-US">
                <a:latin typeface="Times New Roman" panose="02020603050405020304" pitchFamily="18" charset="0"/>
              </a:rPr>
              <a:t>bits 7 to 0 : the control field (I &amp; F interrupt disable bits, 5 processor mode bits, and the T bit on ARMv4T.) </a:t>
            </a:r>
          </a:p>
          <a:p>
            <a:r>
              <a:rPr lang="en-US" altLang="en-US">
                <a:latin typeface="Times New Roman" panose="02020603050405020304" pitchFamily="18" charset="0"/>
              </a:rPr>
              <a:t>Immediate form of MSR can actually be used with any of the field masks, but care must be taken that a read-modify-write strategy is followed so that currently unallocated bits are not affected. Otherwise the code could have distinctly different effect on future cores where such bits are allocated. When used with the flag bits, the immediate form is shielded from this as bits 27-24 can be considered to be read only. </a:t>
            </a:r>
          </a:p>
          <a:p>
            <a:r>
              <a:rPr lang="en-US" altLang="en-US">
                <a:latin typeface="Times New Roman" panose="02020603050405020304" pitchFamily="18" charset="0"/>
              </a:rPr>
              <a:t>For MSR operations, we recommend that only the minimum number of fields are written, because future ARM implementations may need to take extra cycles to write specific fields; not writing fields you don't want to change reduces any such extra cycles to a minimum. </a:t>
            </a:r>
          </a:p>
          <a:p>
            <a:r>
              <a:rPr lang="en-US" altLang="en-US">
                <a:latin typeface="Times New Roman" panose="02020603050405020304" pitchFamily="18" charset="0"/>
              </a:rPr>
              <a:t>For example, an MRS/BIC/ORR/MSR sequence whose purpose is to change processor mode (only) is best written with the last instruction being MSR CPSR_c,Rm, though any other set of fields that includes "c" will also work. </a:t>
            </a:r>
          </a:p>
        </p:txBody>
      </p:sp>
    </p:spTree>
    <p:extLst>
      <p:ext uri="{BB962C8B-B14F-4D97-AF65-F5344CB8AC3E}">
        <p14:creationId xmlns:p14="http://schemas.microsoft.com/office/powerpoint/2010/main" val="2990599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B75E622-4522-4A1F-9184-0A5121A7DD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This slide shows the way that ARM branch instructions work</a:t>
            </a:r>
          </a:p>
          <a:p>
            <a:endParaRPr lang="en-US" altLang="en-US">
              <a:latin typeface="Times New Roman" panose="02020603050405020304" pitchFamily="18" charset="0"/>
            </a:endParaRPr>
          </a:p>
          <a:p>
            <a:r>
              <a:rPr lang="en-US" altLang="en-US">
                <a:latin typeface="Times New Roman" panose="02020603050405020304" pitchFamily="18" charset="0"/>
              </a:rPr>
              <a:t>It also shows the need to stack the LR (using STM/LDM instructions) when making subroutine calls within subroutines.</a:t>
            </a:r>
          </a:p>
          <a:p>
            <a:endParaRPr lang="en-US" altLang="en-US">
              <a:latin typeface="Times New Roman" panose="02020603050405020304" pitchFamily="18" charset="0"/>
            </a:endParaRPr>
          </a:p>
        </p:txBody>
      </p:sp>
      <p:sp>
        <p:nvSpPr>
          <p:cNvPr id="86019" name="AutoShape 4">
            <a:extLst>
              <a:ext uri="{FF2B5EF4-FFF2-40B4-BE49-F238E27FC236}">
                <a16:creationId xmlns:a16="http://schemas.microsoft.com/office/drawing/2014/main" id="{2B6E1EDE-A442-4770-989F-C6CACA7C2386}"/>
              </a:ext>
            </a:extLst>
          </p:cNvPr>
          <p:cNvSpPr>
            <a:spLocks noGrp="1" noRot="1" noChangeAspect="1" noChangeArrowheads="1" noTextEdit="1"/>
          </p:cNvSpPr>
          <p:nvPr>
            <p:ph type="sldImg"/>
          </p:nvPr>
        </p:nvSpPr>
        <p:spPr>
          <a:ln/>
        </p:spPr>
      </p:sp>
    </p:spTree>
    <p:extLst>
      <p:ext uri="{BB962C8B-B14F-4D97-AF65-F5344CB8AC3E}">
        <p14:creationId xmlns:p14="http://schemas.microsoft.com/office/powerpoint/2010/main" val="2852427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C97D9D8-472F-4B7C-BC22-B6C0E4465111}"/>
              </a:ext>
            </a:extLst>
          </p:cNvPr>
          <p:cNvSpPr>
            <a:spLocks noGrp="1" noRot="1" noChangeAspect="1" noChangeArrowheads="1"/>
          </p:cNvSpPr>
          <p:nvPr>
            <p:ph type="sldImg"/>
          </p:nvPr>
        </p:nvSpPr>
        <p:spPr>
          <a:solidFill>
            <a:srgbClr val="FFFFFF"/>
          </a:solidFill>
          <a:ln/>
        </p:spPr>
      </p:sp>
      <p:sp>
        <p:nvSpPr>
          <p:cNvPr id="88067" name="Rectangle 3">
            <a:extLst>
              <a:ext uri="{FF2B5EF4-FFF2-40B4-BE49-F238E27FC236}">
                <a16:creationId xmlns:a16="http://schemas.microsoft.com/office/drawing/2014/main" id="{75AB7499-E905-49BF-A6EE-75D687CB80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The Thumb instruction set was designed by looking at the instructions produced by the ARM C compiler from real application code to see which instructions were most often used. This subset of instructions was then compressed into 16-bit opcodes to give better code density and better performance from narrow memory</a:t>
            </a:r>
          </a:p>
          <a:p>
            <a:endParaRPr lang="en-US" altLang="en-US">
              <a:latin typeface="Times New Roman" panose="02020603050405020304" pitchFamily="18" charset="0"/>
            </a:endParaRPr>
          </a:p>
          <a:p>
            <a:r>
              <a:rPr lang="en-US" altLang="en-US">
                <a:latin typeface="Times New Roman" panose="02020603050405020304" pitchFamily="18" charset="0"/>
              </a:rPr>
              <a:t>A Thumb compatible processor is still a 32-bit processor, but it has the ability to execute either sections of ARM code or sections of Thumb code. The two instruction sets cannot be interleaved though, a special form of branch has to be used to change “state”.</a:t>
            </a:r>
          </a:p>
          <a:p>
            <a:endParaRPr lang="en-US" altLang="en-US">
              <a:latin typeface="Times New Roman" panose="02020603050405020304" pitchFamily="18" charset="0"/>
            </a:endParaRPr>
          </a:p>
          <a:p>
            <a:r>
              <a:rPr lang="en-US" altLang="en-US">
                <a:latin typeface="Times New Roman" panose="02020603050405020304" pitchFamily="18" charset="0"/>
              </a:rPr>
              <a:t>The diagram then shows the way that a typical 32-bit ARM instruction might be “compressed” into a 16-bit Thumb one.</a:t>
            </a:r>
          </a:p>
        </p:txBody>
      </p:sp>
    </p:spTree>
    <p:extLst>
      <p:ext uri="{BB962C8B-B14F-4D97-AF65-F5344CB8AC3E}">
        <p14:creationId xmlns:p14="http://schemas.microsoft.com/office/powerpoint/2010/main" val="248669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2">
            <a:extLst>
              <a:ext uri="{FF2B5EF4-FFF2-40B4-BE49-F238E27FC236}">
                <a16:creationId xmlns:a16="http://schemas.microsoft.com/office/drawing/2014/main" id="{EFD05E20-AE1D-48AB-BDE2-69DF564A32D9}"/>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7C8456A0-4918-4D7B-AE47-971E0C6457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This slides shows a very generic ARM based design, that is actually fairly representative of the designs that we see being done.</a:t>
            </a:r>
          </a:p>
          <a:p>
            <a:r>
              <a:rPr lang="en-US" altLang="en-US">
                <a:latin typeface="Times New Roman" panose="02020603050405020304" pitchFamily="18" charset="0"/>
              </a:rPr>
              <a:t>On-chip there will be an ARM core (obviously) together with a number of system dependant peripherals. Also required will be some form of interrupt controller which receives interrupts from the peripherals and raised the IRQ or FIQ input to the ARM as appropriate. This interrupt controller may also provide hardware assistance for prioritizing interrupts.</a:t>
            </a:r>
          </a:p>
          <a:p>
            <a:r>
              <a:rPr lang="en-US" altLang="en-US">
                <a:latin typeface="Times New Roman" panose="02020603050405020304" pitchFamily="18" charset="0"/>
              </a:rPr>
              <a:t>As far as memory is concerned there is likely to be some (cheap) narrow off-chip ROM (or flash) used to boot the system from. There is also likely to be some 16-bit wide RAM used to store most of the runtime data and perhaps some code copied out of the flash. Then on-chip there may well be some 32-bit memory used to store the interrupt handlers and perhaps stacks.</a:t>
            </a:r>
          </a:p>
          <a:p>
            <a:endParaRPr lang="en-US" altLang="en-US">
              <a:latin typeface="Times New Roman" panose="02020603050405020304" pitchFamily="18" charset="0"/>
            </a:endParaRPr>
          </a:p>
          <a:p>
            <a:endParaRPr lang="en-US" altLang="en-US">
              <a:latin typeface="Times New Roman" panose="02020603050405020304" pitchFamily="18" charset="0"/>
            </a:endParaRPr>
          </a:p>
        </p:txBody>
      </p:sp>
    </p:spTree>
    <p:extLst>
      <p:ext uri="{BB962C8B-B14F-4D97-AF65-F5344CB8AC3E}">
        <p14:creationId xmlns:p14="http://schemas.microsoft.com/office/powerpoint/2010/main" val="380133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2">
            <a:extLst>
              <a:ext uri="{FF2B5EF4-FFF2-40B4-BE49-F238E27FC236}">
                <a16:creationId xmlns:a16="http://schemas.microsoft.com/office/drawing/2014/main" id="{05B8F419-8665-4EAF-A2F3-8F0791A35FCF}"/>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BDB38C9E-ADF9-4A03-98BA-4792E876A1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AMBA is ARM’s on-chip bus specification. The aims of AMBA are to:</a:t>
            </a:r>
          </a:p>
          <a:p>
            <a:r>
              <a:rPr lang="en-US" altLang="en-US">
                <a:latin typeface="Times New Roman" panose="02020603050405020304" pitchFamily="18" charset="0"/>
              </a:rPr>
              <a:t>  Make life easier for Systems designers</a:t>
            </a:r>
          </a:p>
          <a:p>
            <a:r>
              <a:rPr lang="en-US" altLang="en-US">
                <a:latin typeface="Times New Roman" panose="02020603050405020304" pitchFamily="18" charset="0"/>
              </a:rPr>
              <a:t>  Standardise the bus interface</a:t>
            </a:r>
          </a:p>
          <a:p>
            <a:r>
              <a:rPr lang="en-US" altLang="en-US">
                <a:latin typeface="Times New Roman" panose="02020603050405020304" pitchFamily="18" charset="0"/>
              </a:rPr>
              <a:t>  Reduce the support required from ARM and between internal design teams</a:t>
            </a:r>
          </a:p>
          <a:p>
            <a:r>
              <a:rPr lang="en-US" altLang="en-US">
                <a:latin typeface="Times New Roman" panose="02020603050405020304" pitchFamily="18" charset="0"/>
              </a:rPr>
              <a:t>  Allows increased re-use of IP in designs</a:t>
            </a:r>
          </a:p>
          <a:p>
            <a:r>
              <a:rPr lang="en-US" altLang="en-US">
                <a:latin typeface="Times New Roman" panose="02020603050405020304" pitchFamily="18" charset="0"/>
              </a:rPr>
              <a:t>  Enable the creation of upgrades and families of devices</a:t>
            </a:r>
          </a:p>
          <a:p>
            <a:r>
              <a:rPr lang="en-US" altLang="en-US">
                <a:latin typeface="Times New Roman" panose="02020603050405020304" pitchFamily="18" charset="0"/>
              </a:rPr>
              <a:t>Why use AMBA not the original ARM Bus</a:t>
            </a:r>
          </a:p>
          <a:p>
            <a:pPr lvl="1"/>
            <a:r>
              <a:rPr lang="en-US" altLang="en-US">
                <a:latin typeface="Times New Roman" panose="02020603050405020304" pitchFamily="18" charset="0"/>
              </a:rPr>
              <a:t>Improved Tools support</a:t>
            </a:r>
          </a:p>
          <a:p>
            <a:pPr lvl="1"/>
            <a:r>
              <a:rPr lang="en-US" altLang="en-US">
                <a:latin typeface="Times New Roman" panose="02020603050405020304" pitchFamily="18" charset="0"/>
              </a:rPr>
              <a:t>Modularity</a:t>
            </a:r>
          </a:p>
          <a:p>
            <a:pPr lvl="1"/>
            <a:r>
              <a:rPr lang="en-US" altLang="en-US">
                <a:latin typeface="Times New Roman" panose="02020603050405020304" pitchFamily="18" charset="0"/>
              </a:rPr>
              <a:t>Upgrading to other ARM cores</a:t>
            </a:r>
          </a:p>
          <a:p>
            <a:endParaRPr lang="en-US" altLang="en-US">
              <a:latin typeface="Times New Roman" panose="02020603050405020304" pitchFamily="18" charset="0"/>
            </a:endParaRPr>
          </a:p>
          <a:p>
            <a:r>
              <a:rPr lang="en-US" altLang="en-US">
                <a:latin typeface="Times New Roman" panose="02020603050405020304" pitchFamily="18" charset="0"/>
              </a:rPr>
              <a:t>ADK is ARM’s AMBA design kit. A generic, stand-alone development environment enabling rapid creation of AMBD-based components and designs.</a:t>
            </a:r>
          </a:p>
          <a:p>
            <a:r>
              <a:rPr lang="en-US" altLang="en-US">
                <a:latin typeface="Times New Roman" panose="02020603050405020304" pitchFamily="18" charset="0"/>
              </a:rPr>
              <a:t>ACT is a complete environment for testing compliance to the AMBA spec.</a:t>
            </a:r>
          </a:p>
          <a:p>
            <a:r>
              <a:rPr lang="en-US" altLang="en-US">
                <a:latin typeface="Times New Roman" panose="02020603050405020304" pitchFamily="18" charset="0"/>
              </a:rPr>
              <a:t>The PrimeCell peripherals are a set of AMBA-compliant peripherals that are available for licensing from ARM. They include a UART, real time clock,  keyboard &amp; mouse interface, GPIO and a generic IR interface. Consult the ARM website for more details - a selection of reference manuals are also on the technical documentation CD.</a:t>
            </a:r>
          </a:p>
        </p:txBody>
      </p:sp>
    </p:spTree>
    <p:extLst>
      <p:ext uri="{BB962C8B-B14F-4D97-AF65-F5344CB8AC3E}">
        <p14:creationId xmlns:p14="http://schemas.microsoft.com/office/powerpoint/2010/main" val="3026676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64" name="Google Shape;2464;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6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70" name="Google Shape;2470;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97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76" name="Google Shape;2476;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8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2267581-3BB6-4D4A-A1FE-18FC4884F536}"/>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4695" tIns="47347" rIns="94695" bIns="47347"/>
          <a:lstStyle/>
          <a:p>
            <a:r>
              <a:rPr lang="en-US" altLang="en-US">
                <a:latin typeface="Times New Roman" panose="02020603050405020304" pitchFamily="18" charset="0"/>
              </a:rPr>
              <a:t>Unusual but powerful feature of the ARM instruction set.  Other architectures normally only have conditional branches.</a:t>
            </a:r>
          </a:p>
          <a:p>
            <a:r>
              <a:rPr lang="en-US" altLang="en-US">
                <a:latin typeface="Times New Roman" panose="02020603050405020304" pitchFamily="18" charset="0"/>
              </a:rPr>
              <a:t>Some recently-added ARM instructions (in v5T and v5TE) are not conditional (e.g. v5T BLX offset)</a:t>
            </a:r>
          </a:p>
          <a:p>
            <a:r>
              <a:rPr lang="en-US" altLang="en-US">
                <a:latin typeface="Times New Roman" panose="02020603050405020304" pitchFamily="18" charset="0"/>
              </a:rPr>
              <a:t>Core compares condition field in instruction against NZCV flags to determine if instruction should be executed.</a:t>
            </a:r>
          </a:p>
        </p:txBody>
      </p:sp>
      <p:sp>
        <p:nvSpPr>
          <p:cNvPr id="51203" name="AutoShape 3">
            <a:extLst>
              <a:ext uri="{FF2B5EF4-FFF2-40B4-BE49-F238E27FC236}">
                <a16:creationId xmlns:a16="http://schemas.microsoft.com/office/drawing/2014/main" id="{72FE311E-F08A-4BAA-8E9B-1A68F93653DD}"/>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552100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465419D-FA5E-45B6-94C3-0A15EE4254FF}"/>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4695" tIns="47347" rIns="94695" bIns="47347"/>
          <a:lstStyle/>
          <a:p>
            <a:r>
              <a:rPr lang="en-US" altLang="en-US">
                <a:latin typeface="Times New Roman" panose="02020603050405020304" pitchFamily="18" charset="0"/>
              </a:rPr>
              <a:t>Condition codes are simply a way of testing the ALU status flags.</a:t>
            </a:r>
          </a:p>
        </p:txBody>
      </p:sp>
      <p:sp>
        <p:nvSpPr>
          <p:cNvPr id="53251" name="AutoShape 3">
            <a:extLst>
              <a:ext uri="{FF2B5EF4-FFF2-40B4-BE49-F238E27FC236}">
                <a16:creationId xmlns:a16="http://schemas.microsoft.com/office/drawing/2014/main" id="{C1C53126-24F5-48FA-B61B-2776C2632DEE}"/>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166780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EB4E13D-BD5A-4F0A-A6BC-E17C55731C87}"/>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Sequence of conditional instructions:</a:t>
            </a:r>
          </a:p>
          <a:p>
            <a:r>
              <a:rPr lang="en-US" altLang="en-US">
                <a:latin typeface="Times New Roman" panose="02020603050405020304" pitchFamily="18" charset="0"/>
              </a:rPr>
              <a:t>	- no instruction must reset cond code flags</a:t>
            </a:r>
          </a:p>
          <a:p>
            <a:r>
              <a:rPr lang="en-US" altLang="en-US">
                <a:latin typeface="Times New Roman" panose="02020603050405020304" pitchFamily="18" charset="0"/>
              </a:rPr>
              <a:t>	- BL corrupts flags so must be last</a:t>
            </a:r>
          </a:p>
          <a:p>
            <a:r>
              <a:rPr lang="en-US" altLang="en-US">
                <a:latin typeface="Times New Roman" panose="02020603050405020304" pitchFamily="18" charset="0"/>
              </a:rPr>
              <a:t>	- limit sequence to max 3 or so instrs</a:t>
            </a:r>
          </a:p>
          <a:p>
            <a:r>
              <a:rPr lang="en-US" altLang="en-US">
                <a:latin typeface="Times New Roman" panose="02020603050405020304" pitchFamily="18" charset="0"/>
              </a:rPr>
              <a:t>Can use different condition codes.  Give if then else example.  Note GCD practical coming later.</a:t>
            </a:r>
          </a:p>
          <a:p>
            <a:r>
              <a:rPr lang="en-US" altLang="en-US">
                <a:latin typeface="Times New Roman" panose="02020603050405020304" pitchFamily="18" charset="0"/>
              </a:rPr>
              <a:t>Conditional compare</a:t>
            </a:r>
          </a:p>
          <a:p>
            <a:r>
              <a:rPr lang="en-US" altLang="en-US">
                <a:latin typeface="Times New Roman" panose="02020603050405020304" pitchFamily="18" charset="0"/>
              </a:rPr>
              <a:t>	- resets condition code when executed</a:t>
            </a:r>
          </a:p>
          <a:p>
            <a:r>
              <a:rPr lang="en-US" altLang="en-US">
                <a:latin typeface="Times New Roman" panose="02020603050405020304" pitchFamily="18" charset="0"/>
              </a:rPr>
              <a:t>	- compiler will make use of this</a:t>
            </a:r>
          </a:p>
          <a:p>
            <a:r>
              <a:rPr lang="en-US" altLang="en-US">
                <a:latin typeface="Times New Roman" panose="02020603050405020304" pitchFamily="18" charset="0"/>
              </a:rPr>
              <a:t>	- can be difficult for a human to understand!</a:t>
            </a:r>
          </a:p>
          <a:p>
            <a:r>
              <a:rPr lang="en-US" altLang="en-US">
                <a:latin typeface="Times New Roman" panose="02020603050405020304" pitchFamily="18" charset="0"/>
              </a:rPr>
              <a:t>Not just for compare, using data processing with condition code and S bit is useful in some circumstances.</a:t>
            </a:r>
          </a:p>
          <a:p>
            <a:r>
              <a:rPr lang="en-US" altLang="en-US">
                <a:latin typeface="Times New Roman" panose="02020603050405020304" pitchFamily="18" charset="0"/>
              </a:rPr>
              <a:t>LDM/LDR instruction cannot set flags due to datapath issues (data comes back only at the very end of the cycle, so there is no opportunity to perform a comparison and set the status flags).</a:t>
            </a:r>
          </a:p>
          <a:p>
            <a:endParaRPr lang="en-US" altLang="en-US">
              <a:latin typeface="Times New Roman" panose="02020603050405020304" pitchFamily="18" charset="0"/>
            </a:endParaRPr>
          </a:p>
        </p:txBody>
      </p:sp>
      <p:sp>
        <p:nvSpPr>
          <p:cNvPr id="55299" name="AutoShape 3">
            <a:extLst>
              <a:ext uri="{FF2B5EF4-FFF2-40B4-BE49-F238E27FC236}">
                <a16:creationId xmlns:a16="http://schemas.microsoft.com/office/drawing/2014/main" id="{9D015EEC-E392-4533-8D02-F99920ABF73F}"/>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929637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2990572-23EB-4212-AB2E-8955C5A277D8}"/>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PC-relative to allow position independent code, and allows restricted branch range to jump to nearby addresses.</a:t>
            </a:r>
          </a:p>
          <a:p>
            <a:endParaRPr lang="en-US" altLang="en-US">
              <a:latin typeface="Times New Roman" panose="02020603050405020304" pitchFamily="18" charset="0"/>
            </a:endParaRPr>
          </a:p>
          <a:p>
            <a:r>
              <a:rPr lang="en-US" altLang="en-US">
                <a:latin typeface="Times New Roman" panose="02020603050405020304" pitchFamily="18" charset="0"/>
              </a:rPr>
              <a:t>How to access full 32-bit address space?  Can set up LR manually if needed, then load into PC</a:t>
            </a:r>
          </a:p>
          <a:p>
            <a:r>
              <a:rPr lang="en-US" altLang="en-US">
                <a:latin typeface="Times New Roman" panose="02020603050405020304" pitchFamily="18" charset="0"/>
              </a:rPr>
              <a:t>	MOV lr, pc</a:t>
            </a:r>
          </a:p>
          <a:p>
            <a:r>
              <a:rPr lang="en-US" altLang="en-US">
                <a:latin typeface="Times New Roman" panose="02020603050405020304" pitchFamily="18" charset="0"/>
              </a:rPr>
              <a:t>	LDR pc, =dest</a:t>
            </a:r>
          </a:p>
          <a:p>
            <a:endParaRPr lang="en-US" altLang="en-US">
              <a:latin typeface="Times New Roman" panose="02020603050405020304" pitchFamily="18" charset="0"/>
            </a:endParaRPr>
          </a:p>
          <a:p>
            <a:r>
              <a:rPr lang="en-US" altLang="en-US">
                <a:latin typeface="Times New Roman" panose="02020603050405020304" pitchFamily="18" charset="0"/>
              </a:rPr>
              <a:t>ADS linker will automatically generate long branch veneers for branches beyond 32Mb range.</a:t>
            </a:r>
          </a:p>
        </p:txBody>
      </p:sp>
      <p:sp>
        <p:nvSpPr>
          <p:cNvPr id="57347" name="AutoShape 3">
            <a:extLst>
              <a:ext uri="{FF2B5EF4-FFF2-40B4-BE49-F238E27FC236}">
                <a16:creationId xmlns:a16="http://schemas.microsoft.com/office/drawing/2014/main" id="{5004F568-23A5-4887-8A67-F1096C098AEA}"/>
              </a:ext>
            </a:extLst>
          </p:cNvPr>
          <p:cNvSpPr>
            <a:spLocks noGrp="1" noRot="1" noChangeAspect="1" noChangeArrowheads="1"/>
          </p:cNvSpPr>
          <p:nvPr>
            <p:ph type="sldImg"/>
          </p:nvPr>
        </p:nvSpPr>
        <p:spPr>
          <a:xfrm>
            <a:off x="301625" y="957263"/>
            <a:ext cx="6494463" cy="3654425"/>
          </a:xfrm>
          <a:ln/>
        </p:spPr>
      </p:sp>
    </p:spTree>
    <p:extLst>
      <p:ext uri="{BB962C8B-B14F-4D97-AF65-F5344CB8AC3E}">
        <p14:creationId xmlns:p14="http://schemas.microsoft.com/office/powerpoint/2010/main" val="1266917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DDC668-AB12-498A-AC8C-929697837858}"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E02BAECC-8174-4ECF-9C29-7943D274470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0DED1-111A-42A1-A1B4-D29F3DBED0CC}"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C36C3DE4-FDE8-4A8D-88D0-2CF039FA9A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D1DF98-CDA4-4BE9-B0BE-9DBBC8F9406D}"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FC94A45E-0429-4AC2-BC7B-EE893A0CED5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EBE57C-AD36-4F49-9AF8-E557C15A4118}"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07FF359B-FC0E-4A7C-93F6-6815981C66E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2342C6-942C-4AC0-A12A-ECD1672E972B}"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06FF87C4-8753-4C05-B491-2DF59727A6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047983-7147-45F4-89B2-79E635B9D8C5}"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B6F61-910C-409E-9BF6-0C47261A5E9B}" type="slidenum">
              <a:rPr lang="en-US" smtClean="0"/>
              <a:pPr/>
              <a:t>‹#›</a:t>
            </a:fld>
            <a:endParaRPr lang="en-US"/>
          </a:p>
        </p:txBody>
      </p:sp>
      <p:pic>
        <p:nvPicPr>
          <p:cNvPr id="8" name="Picture 4" descr="pngfind.com-kingpin-png-4152286 (1).png">
            <a:extLst>
              <a:ext uri="{FF2B5EF4-FFF2-40B4-BE49-F238E27FC236}">
                <a16:creationId xmlns:a16="http://schemas.microsoft.com/office/drawing/2014/main" id="{1ECE5048-7D6B-43A0-AF51-ABD2D69FC1A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832BE1-E75C-43AD-9865-84EB7283D609}" type="datetime1">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B6F61-910C-409E-9BF6-0C47261A5E9B}" type="slidenum">
              <a:rPr lang="en-US" smtClean="0"/>
              <a:pPr/>
              <a:t>‹#›</a:t>
            </a:fld>
            <a:endParaRPr lang="en-US"/>
          </a:p>
        </p:txBody>
      </p:sp>
      <p:pic>
        <p:nvPicPr>
          <p:cNvPr id="10" name="Picture 4" descr="pngfind.com-kingpin-png-4152286 (1).png">
            <a:extLst>
              <a:ext uri="{FF2B5EF4-FFF2-40B4-BE49-F238E27FC236}">
                <a16:creationId xmlns:a16="http://schemas.microsoft.com/office/drawing/2014/main" id="{223605A9-EA9C-4789-834B-E0B02810BA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E6C69E-5D0D-41BE-98B3-4B5279A60BB0}" type="datetime1">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B6F61-910C-409E-9BF6-0C47261A5E9B}" type="slidenum">
              <a:rPr lang="en-US" smtClean="0"/>
              <a:pPr/>
              <a:t>‹#›</a:t>
            </a:fld>
            <a:endParaRPr lang="en-US"/>
          </a:p>
        </p:txBody>
      </p:sp>
      <p:pic>
        <p:nvPicPr>
          <p:cNvPr id="6" name="Picture 4" descr="pngfind.com-kingpin-png-4152286 (1).png">
            <a:extLst>
              <a:ext uri="{FF2B5EF4-FFF2-40B4-BE49-F238E27FC236}">
                <a16:creationId xmlns:a16="http://schemas.microsoft.com/office/drawing/2014/main" id="{2BE2CB43-B747-447F-B6A2-89D979828B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8ED9B-2871-4994-ADD8-8AE01A73CB90}" type="datetime1">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B6F61-910C-409E-9BF6-0C47261A5E9B}" type="slidenum">
              <a:rPr lang="en-US" smtClean="0"/>
              <a:pPr/>
              <a:t>‹#›</a:t>
            </a:fld>
            <a:endParaRPr lang="en-US"/>
          </a:p>
        </p:txBody>
      </p:sp>
      <p:pic>
        <p:nvPicPr>
          <p:cNvPr id="5" name="Picture 4" descr="pngfind.com-kingpin-png-4152286 (1).png">
            <a:extLst>
              <a:ext uri="{FF2B5EF4-FFF2-40B4-BE49-F238E27FC236}">
                <a16:creationId xmlns:a16="http://schemas.microsoft.com/office/drawing/2014/main" id="{EA826175-C8FF-4B3D-8DFE-488A5FE7CE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F89C33-2D3F-4163-AF55-9E0FF3EB45CB}"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B6F61-910C-409E-9BF6-0C47261A5E9B}" type="slidenum">
              <a:rPr lang="en-US" smtClean="0"/>
              <a:pPr/>
              <a:t>‹#›</a:t>
            </a:fld>
            <a:endParaRPr lang="en-US"/>
          </a:p>
        </p:txBody>
      </p:sp>
      <p:pic>
        <p:nvPicPr>
          <p:cNvPr id="8" name="Picture 4" descr="pngfind.com-kingpin-png-4152286 (1).png">
            <a:extLst>
              <a:ext uri="{FF2B5EF4-FFF2-40B4-BE49-F238E27FC236}">
                <a16:creationId xmlns:a16="http://schemas.microsoft.com/office/drawing/2014/main" id="{ADA3AB84-F5A4-400A-91B7-4DBEA595EE8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82F6B9-1051-47F6-99CA-AFE5AD4D39DB}"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B6F61-910C-409E-9BF6-0C47261A5E9B}" type="slidenum">
              <a:rPr lang="en-US" smtClean="0"/>
              <a:pPr/>
              <a:t>‹#›</a:t>
            </a:fld>
            <a:endParaRPr lang="en-US"/>
          </a:p>
        </p:txBody>
      </p:sp>
      <p:pic>
        <p:nvPicPr>
          <p:cNvPr id="8" name="Picture 4" descr="pngfind.com-kingpin-png-4152286 (1).png">
            <a:extLst>
              <a:ext uri="{FF2B5EF4-FFF2-40B4-BE49-F238E27FC236}">
                <a16:creationId xmlns:a16="http://schemas.microsoft.com/office/drawing/2014/main" id="{80C3DDB7-7D51-4414-8E4E-A52F31138BA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37AA26-56D8-4CFD-983A-835CC902BC70}" type="datetime1">
              <a:rPr lang="en-US" smtClean="0"/>
              <a:t>10/26/2023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B6F61-910C-409E-9BF6-0C47261A5E9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1"/>
          <p:cNvSpPr txBox="1">
            <a:spLocks noGrp="1"/>
          </p:cNvSpPr>
          <p:nvPr>
            <p:ph type="ctrTitle"/>
          </p:nvPr>
        </p:nvSpPr>
        <p:spPr>
          <a:xfrm>
            <a:off x="827584" y="1412776"/>
            <a:ext cx="7687766" cy="4392488"/>
          </a:xfrm>
          <a:prstGeom prst="rect">
            <a:avLst/>
          </a:prstGeom>
          <a:noFill/>
          <a:ln w="12700">
            <a:solidFill>
              <a:schemeClr val="tx1"/>
            </a:solidFill>
          </a:ln>
        </p:spPr>
        <p:txBody>
          <a:bodyPr spcFirstLastPara="1" vert="horz" wrap="square" lIns="68569" tIns="34275" rIns="68569" bIns="34275" rtlCol="0" anchor="b" anchorCtr="0">
            <a:normAutofit fontScale="90000"/>
          </a:bodyPr>
          <a:lstStyle/>
          <a:p>
            <a:pPr>
              <a:lnSpc>
                <a:spcPct val="90000"/>
              </a:lnSpc>
              <a:spcBef>
                <a:spcPts val="0"/>
              </a:spcBef>
              <a:buClr>
                <a:schemeClr val="dk1"/>
              </a:buClr>
              <a:buSzPct val="100000"/>
            </a:pPr>
            <a:br>
              <a:rPr lang="en-US" sz="3600" b="1" dirty="0">
                <a:solidFill>
                  <a:schemeClr val="dk1"/>
                </a:solidFill>
                <a:latin typeface="Palatino Linotype"/>
                <a:ea typeface="Palatino Linotype"/>
                <a:cs typeface="Palatino Linotype"/>
                <a:sym typeface="Palatino Linotype"/>
              </a:rPr>
            </a:br>
            <a:br>
              <a:rPr lang="en-US" sz="3600" b="1" dirty="0">
                <a:solidFill>
                  <a:schemeClr val="dk1"/>
                </a:solidFill>
                <a:latin typeface="Palatino Linotype"/>
                <a:ea typeface="Palatino Linotype"/>
                <a:cs typeface="Palatino Linotype"/>
                <a:sym typeface="Palatino Linotype"/>
              </a:rPr>
            </a:br>
            <a:br>
              <a:rPr lang="en-US" sz="3600" b="1" dirty="0">
                <a:solidFill>
                  <a:schemeClr val="dk1"/>
                </a:solidFill>
                <a:latin typeface="Palatino Linotype"/>
                <a:ea typeface="Palatino Linotype"/>
                <a:cs typeface="Palatino Linotype"/>
                <a:sym typeface="Palatino Linotype"/>
              </a:rPr>
            </a:br>
            <a:r>
              <a:rPr lang="en-US" sz="3600" b="1" dirty="0">
                <a:solidFill>
                  <a:schemeClr val="dk1"/>
                </a:solidFill>
                <a:latin typeface="Palatino Linotype"/>
                <a:ea typeface="Palatino Linotype"/>
                <a:cs typeface="Palatino Linotype"/>
                <a:sym typeface="Palatino Linotype"/>
              </a:rPr>
              <a:t>21CSS201T</a:t>
            </a:r>
            <a:br>
              <a:rPr lang="en-US" sz="3600" b="1" dirty="0">
                <a:solidFill>
                  <a:schemeClr val="dk1"/>
                </a:solidFill>
                <a:latin typeface="Palatino Linotype"/>
                <a:ea typeface="Palatino Linotype"/>
                <a:cs typeface="Palatino Linotype"/>
                <a:sym typeface="Palatino Linotype"/>
              </a:rPr>
            </a:br>
            <a:r>
              <a:rPr lang="en-US" sz="3600" b="1" dirty="0">
                <a:solidFill>
                  <a:schemeClr val="dk1"/>
                </a:solidFill>
                <a:latin typeface="Palatino Linotype"/>
                <a:ea typeface="Palatino Linotype"/>
                <a:cs typeface="Palatino Linotype"/>
                <a:sym typeface="Palatino Linotype"/>
              </a:rPr>
              <a:t>COMPUTER ORGANIZATION </a:t>
            </a:r>
            <a:br>
              <a:rPr lang="en-US" sz="3600" b="1" dirty="0">
                <a:solidFill>
                  <a:schemeClr val="dk1"/>
                </a:solidFill>
                <a:latin typeface="Palatino Linotype"/>
                <a:ea typeface="Palatino Linotype"/>
                <a:cs typeface="Palatino Linotype"/>
                <a:sym typeface="Palatino Linotype"/>
              </a:rPr>
            </a:br>
            <a:r>
              <a:rPr lang="en-US" sz="3600" b="1" dirty="0">
                <a:solidFill>
                  <a:schemeClr val="dk1"/>
                </a:solidFill>
                <a:latin typeface="Palatino Linotype"/>
                <a:ea typeface="Palatino Linotype"/>
                <a:cs typeface="Palatino Linotype"/>
                <a:sym typeface="Palatino Linotype"/>
              </a:rPr>
              <a:t>AND ARCHITECTURE</a:t>
            </a:r>
            <a:br>
              <a:rPr lang="en-US" sz="3600" b="1" dirty="0">
                <a:solidFill>
                  <a:schemeClr val="dk1"/>
                </a:solidFill>
                <a:latin typeface="Palatino Linotype"/>
                <a:ea typeface="Palatino Linotype"/>
                <a:cs typeface="Palatino Linotype"/>
                <a:sym typeface="Palatino Linotype"/>
              </a:rPr>
            </a:br>
            <a:br>
              <a:rPr lang="en-US" sz="3600" b="1" dirty="0">
                <a:solidFill>
                  <a:schemeClr val="dk1"/>
                </a:solidFill>
                <a:latin typeface="Palatino Linotype"/>
                <a:ea typeface="Palatino Linotype"/>
                <a:cs typeface="Palatino Linotype"/>
                <a:sym typeface="Palatino Linotype"/>
              </a:rPr>
            </a:br>
            <a:r>
              <a:rPr lang="en-US" sz="3600" b="1" dirty="0">
                <a:solidFill>
                  <a:schemeClr val="dk1"/>
                </a:solidFill>
                <a:latin typeface="Palatino Linotype"/>
                <a:ea typeface="Palatino Linotype"/>
                <a:cs typeface="Palatino Linotype"/>
                <a:sym typeface="Palatino Linotype"/>
              </a:rPr>
              <a:t>UNIT-5</a:t>
            </a:r>
            <a:br>
              <a:rPr lang="en-US" sz="3600" b="1" dirty="0">
                <a:solidFill>
                  <a:schemeClr val="dk1"/>
                </a:solidFill>
                <a:latin typeface="Palatino Linotype"/>
                <a:ea typeface="Palatino Linotype"/>
                <a:cs typeface="Palatino Linotype"/>
                <a:sym typeface="Palatino Linotype"/>
              </a:rPr>
            </a:br>
            <a:endParaRPr dirty="0"/>
          </a:p>
        </p:txBody>
      </p:sp>
      <p:sp>
        <p:nvSpPr>
          <p:cNvPr id="100" name="Google Shape;100;p1"/>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pPr>
              <a:buSzPts val="1200"/>
            </a:pPr>
            <a:fld id="{00000000-1234-1234-1234-123412341234}" type="slidenum">
              <a:rPr lang="en-US"/>
              <a:pPr>
                <a:buSzPts val="1200"/>
              </a:pPr>
              <a:t>1</a:t>
            </a:fld>
            <a:endParaRPr/>
          </a:p>
        </p:txBody>
      </p:sp>
    </p:spTree>
    <p:extLst>
      <p:ext uri="{BB962C8B-B14F-4D97-AF65-F5344CB8AC3E}">
        <p14:creationId xmlns:p14="http://schemas.microsoft.com/office/powerpoint/2010/main" val="2212942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256124" y="1600200"/>
            <a:ext cx="6631752"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0D7E1640-E6B1-4F0A-99A6-DAD7F030C645}"/>
              </a:ext>
            </a:extLst>
          </p:cNvPr>
          <p:cNvSpPr>
            <a:spLocks noGrp="1"/>
          </p:cNvSpPr>
          <p:nvPr>
            <p:ph type="sldNum" sz="quarter" idx="12"/>
          </p:nvPr>
        </p:nvSpPr>
        <p:spPr/>
        <p:txBody>
          <a:bodyPr/>
          <a:lstStyle/>
          <a:p>
            <a:fld id="{4CCB6F61-910C-409E-9BF6-0C47261A5E9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246557" y="1600200"/>
            <a:ext cx="6650885"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115A1A75-BE9F-47A2-8789-83C7A8021174}"/>
              </a:ext>
            </a:extLst>
          </p:cNvPr>
          <p:cNvSpPr>
            <a:spLocks noGrp="1"/>
          </p:cNvSpPr>
          <p:nvPr>
            <p:ph type="sldNum" sz="quarter" idx="12"/>
          </p:nvPr>
        </p:nvSpPr>
        <p:spPr/>
        <p:txBody>
          <a:bodyPr/>
          <a:lstStyle/>
          <a:p>
            <a:fld id="{4CCB6F61-910C-409E-9BF6-0C47261A5E9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1082727" y="1600200"/>
            <a:ext cx="6978546"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A6D5EB2C-306D-425F-BE9A-155AB99A9CDD}"/>
              </a:ext>
            </a:extLst>
          </p:cNvPr>
          <p:cNvSpPr>
            <a:spLocks noGrp="1"/>
          </p:cNvSpPr>
          <p:nvPr>
            <p:ph type="sldNum" sz="quarter" idx="12"/>
          </p:nvPr>
        </p:nvSpPr>
        <p:spPr/>
        <p:txBody>
          <a:bodyPr/>
          <a:lstStyle/>
          <a:p>
            <a:fld id="{4CCB6F61-910C-409E-9BF6-0C47261A5E9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1121782" y="1600200"/>
            <a:ext cx="6900436"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F06E46EF-B680-4B99-BF0C-297095F42177}"/>
              </a:ext>
            </a:extLst>
          </p:cNvPr>
          <p:cNvSpPr>
            <a:spLocks noGrp="1"/>
          </p:cNvSpPr>
          <p:nvPr>
            <p:ph type="sldNum" sz="quarter" idx="12"/>
          </p:nvPr>
        </p:nvSpPr>
        <p:spPr/>
        <p:txBody>
          <a:bodyPr/>
          <a:lstStyle/>
          <a:p>
            <a:fld id="{4CCB6F61-910C-409E-9BF6-0C47261A5E9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1157008" y="1600200"/>
            <a:ext cx="6829983"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A68FD721-1E96-4755-8ABA-972B3EE550BE}"/>
              </a:ext>
            </a:extLst>
          </p:cNvPr>
          <p:cNvSpPr>
            <a:spLocks noGrp="1"/>
          </p:cNvSpPr>
          <p:nvPr>
            <p:ph type="sldNum" sz="quarter" idx="12"/>
          </p:nvPr>
        </p:nvSpPr>
        <p:spPr/>
        <p:txBody>
          <a:bodyPr/>
          <a:lstStyle/>
          <a:p>
            <a:fld id="{4CCB6F61-910C-409E-9BF6-0C47261A5E9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1403648" y="2057399"/>
            <a:ext cx="7116481"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D263E921-4F8D-4C03-9A14-AB8F6D6B3594}"/>
              </a:ext>
            </a:extLst>
          </p:cNvPr>
          <p:cNvSpPr>
            <a:spLocks noGrp="1"/>
          </p:cNvSpPr>
          <p:nvPr>
            <p:ph type="sldNum" sz="quarter" idx="12"/>
          </p:nvPr>
        </p:nvSpPr>
        <p:spPr/>
        <p:txBody>
          <a:bodyPr/>
          <a:lstStyle/>
          <a:p>
            <a:fld id="{4CCB6F61-910C-409E-9BF6-0C47261A5E9B}" type="slidenum">
              <a:rPr lang="en-US" smtClean="0"/>
              <a:pPr/>
              <a:t>15</a:t>
            </a:fld>
            <a:endParaRPr 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Parallelism - types</a:t>
            </a:r>
          </a:p>
        </p:txBody>
      </p:sp>
      <p:sp>
        <p:nvSpPr>
          <p:cNvPr id="3" name="Content Placeholder 2"/>
          <p:cNvSpPr>
            <a:spLocks noGrp="1"/>
          </p:cNvSpPr>
          <p:nvPr>
            <p:ph idx="1"/>
          </p:nvPr>
        </p:nvSpPr>
        <p:spPr/>
        <p:txBody>
          <a:bodyPr/>
          <a:lstStyle/>
          <a:p>
            <a:pPr marL="0" indent="0">
              <a:buNone/>
            </a:pPr>
            <a:r>
              <a:rPr lang="en-US" dirty="0"/>
              <a:t>Parallelism in Software</a:t>
            </a:r>
          </a:p>
          <a:p>
            <a:pPr marL="0" indent="0">
              <a:buNone/>
            </a:pPr>
            <a:r>
              <a:rPr lang="en-US" dirty="0"/>
              <a:t>	Instruction level parallelism</a:t>
            </a:r>
          </a:p>
          <a:p>
            <a:pPr marL="0" indent="0">
              <a:buNone/>
            </a:pPr>
            <a:r>
              <a:rPr lang="en-US" dirty="0"/>
              <a:t>	Task-level parallelism</a:t>
            </a:r>
          </a:p>
          <a:p>
            <a:pPr marL="0" indent="0">
              <a:buNone/>
            </a:pPr>
            <a:r>
              <a:rPr lang="en-US" dirty="0"/>
              <a:t>	Data parallelism</a:t>
            </a:r>
          </a:p>
          <a:p>
            <a:pPr marL="0" indent="0">
              <a:buNone/>
            </a:pPr>
            <a:r>
              <a:rPr lang="en-US" dirty="0"/>
              <a:t>	Transaction level parallelism</a:t>
            </a:r>
          </a:p>
        </p:txBody>
      </p:sp>
      <p:sp>
        <p:nvSpPr>
          <p:cNvPr id="4" name="Slide Number Placeholder 3">
            <a:extLst>
              <a:ext uri="{FF2B5EF4-FFF2-40B4-BE49-F238E27FC236}">
                <a16:creationId xmlns:a16="http://schemas.microsoft.com/office/drawing/2014/main" id="{51687501-311B-45E8-AFB4-ACCCA2A6AB53}"/>
              </a:ext>
            </a:extLst>
          </p:cNvPr>
          <p:cNvSpPr>
            <a:spLocks noGrp="1"/>
          </p:cNvSpPr>
          <p:nvPr>
            <p:ph type="sldNum" sz="quarter" idx="12"/>
          </p:nvPr>
        </p:nvSpPr>
        <p:spPr/>
        <p:txBody>
          <a:bodyPr/>
          <a:lstStyle/>
          <a:p>
            <a:fld id="{4CCB6F61-910C-409E-9BF6-0C47261A5E9B}" type="slidenum">
              <a:rPr lang="en-US" smtClean="0"/>
              <a:pPr/>
              <a:t>16</a:t>
            </a:fld>
            <a:endParaRPr lang="en-US"/>
          </a:p>
        </p:txBody>
      </p:sp>
    </p:spTree>
    <p:extLst>
      <p:ext uri="{BB962C8B-B14F-4D97-AF65-F5344CB8AC3E}">
        <p14:creationId xmlns:p14="http://schemas.microsoft.com/office/powerpoint/2010/main" val="217707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level parallelism</a:t>
            </a:r>
          </a:p>
        </p:txBody>
      </p:sp>
      <p:sp>
        <p:nvSpPr>
          <p:cNvPr id="3" name="Content Placeholder 2"/>
          <p:cNvSpPr>
            <a:spLocks noGrp="1"/>
          </p:cNvSpPr>
          <p:nvPr>
            <p:ph idx="1"/>
          </p:nvPr>
        </p:nvSpPr>
        <p:spPr/>
        <p:txBody>
          <a:bodyPr>
            <a:normAutofit fontScale="92500" lnSpcReduction="10000"/>
          </a:bodyPr>
          <a:lstStyle/>
          <a:p>
            <a:pPr algn="just"/>
            <a:r>
              <a:rPr lang="en-US" dirty="0"/>
              <a:t>Instruction level Parallelism (ILP) is a measure of how many operations  can be performed in parallel at the same time in a computer.</a:t>
            </a:r>
          </a:p>
          <a:p>
            <a:pPr algn="just"/>
            <a:endParaRPr lang="en-US" dirty="0"/>
          </a:p>
          <a:p>
            <a:pPr algn="just"/>
            <a:r>
              <a:rPr lang="en-US" dirty="0"/>
              <a:t>Parallel instructions are set of instructions that do not depend on each other to be executed.</a:t>
            </a:r>
          </a:p>
          <a:p>
            <a:pPr algn="just"/>
            <a:r>
              <a:rPr lang="en-US" dirty="0"/>
              <a:t>ILP  allows the compiler and processor  to overlap the execution of multiple instructions or even to change the order in which instructions are executed.</a:t>
            </a:r>
          </a:p>
        </p:txBody>
      </p:sp>
      <p:sp>
        <p:nvSpPr>
          <p:cNvPr id="4" name="Slide Number Placeholder 3">
            <a:extLst>
              <a:ext uri="{FF2B5EF4-FFF2-40B4-BE49-F238E27FC236}">
                <a16:creationId xmlns:a16="http://schemas.microsoft.com/office/drawing/2014/main" id="{4D1C027E-BAAB-4727-922A-43D5E42F024E}"/>
              </a:ext>
            </a:extLst>
          </p:cNvPr>
          <p:cNvSpPr>
            <a:spLocks noGrp="1"/>
          </p:cNvSpPr>
          <p:nvPr>
            <p:ph type="sldNum" sz="quarter" idx="12"/>
          </p:nvPr>
        </p:nvSpPr>
        <p:spPr/>
        <p:txBody>
          <a:bodyPr/>
          <a:lstStyle/>
          <a:p>
            <a:fld id="{4CCB6F61-910C-409E-9BF6-0C47261A5E9B}" type="slidenum">
              <a:rPr lang="en-US" smtClean="0"/>
              <a:pPr/>
              <a:t>17</a:t>
            </a:fld>
            <a:endParaRPr lang="en-US"/>
          </a:p>
        </p:txBody>
      </p:sp>
    </p:spTree>
    <p:extLst>
      <p:ext uri="{BB962C8B-B14F-4D97-AF65-F5344CB8AC3E}">
        <p14:creationId xmlns:p14="http://schemas.microsoft.com/office/powerpoint/2010/main" val="317512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Eg</a:t>
            </a:r>
            <a:r>
              <a:rPr lang="en-US" dirty="0"/>
              <a:t>. Instruction level parallelism</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Consider the following example</a:t>
            </a:r>
          </a:p>
          <a:p>
            <a:pPr marL="0" indent="0">
              <a:buNone/>
            </a:pPr>
            <a:r>
              <a:rPr lang="en-US" dirty="0"/>
              <a:t>	1.   x= </a:t>
            </a:r>
            <a:r>
              <a:rPr lang="en-US" dirty="0" err="1"/>
              <a:t>a+b</a:t>
            </a:r>
            <a:endParaRPr lang="en-US" dirty="0"/>
          </a:p>
          <a:p>
            <a:pPr marL="0" indent="0">
              <a:buNone/>
            </a:pPr>
            <a:r>
              <a:rPr lang="en-US" dirty="0"/>
              <a:t>	2.   y=c-d</a:t>
            </a:r>
          </a:p>
          <a:p>
            <a:pPr marL="0" indent="0">
              <a:buNone/>
            </a:pPr>
            <a:r>
              <a:rPr lang="en-US" dirty="0"/>
              <a:t>	3.   z=x * y</a:t>
            </a:r>
          </a:p>
          <a:p>
            <a:pPr marL="0" indent="0">
              <a:buNone/>
            </a:pPr>
            <a:r>
              <a:rPr lang="en-US" dirty="0"/>
              <a:t>Operation 3 depends on the results of 1 &amp; 2</a:t>
            </a:r>
          </a:p>
          <a:p>
            <a:pPr marL="0" indent="0">
              <a:buNone/>
            </a:pPr>
            <a:r>
              <a:rPr lang="en-US" dirty="0"/>
              <a:t>So ‘Z ‘ cannot be calculated until X &amp; Y are calculated</a:t>
            </a:r>
          </a:p>
          <a:p>
            <a:pPr marL="0" indent="0">
              <a:buNone/>
            </a:pPr>
            <a:r>
              <a:rPr lang="en-US" dirty="0"/>
              <a:t>But  1 &amp; 2 do not depend on any other. So they can be computed simultaneously. </a:t>
            </a:r>
          </a:p>
        </p:txBody>
      </p:sp>
      <p:sp>
        <p:nvSpPr>
          <p:cNvPr id="4" name="Slide Number Placeholder 3">
            <a:extLst>
              <a:ext uri="{FF2B5EF4-FFF2-40B4-BE49-F238E27FC236}">
                <a16:creationId xmlns:a16="http://schemas.microsoft.com/office/drawing/2014/main" id="{67BC9836-4189-4860-B36C-E3629EC1AF4A}"/>
              </a:ext>
            </a:extLst>
          </p:cNvPr>
          <p:cNvSpPr>
            <a:spLocks noGrp="1"/>
          </p:cNvSpPr>
          <p:nvPr>
            <p:ph type="sldNum" sz="quarter" idx="12"/>
          </p:nvPr>
        </p:nvSpPr>
        <p:spPr/>
        <p:txBody>
          <a:bodyPr/>
          <a:lstStyle/>
          <a:p>
            <a:fld id="{4CCB6F61-910C-409E-9BF6-0C47261A5E9B}" type="slidenum">
              <a:rPr lang="en-US" smtClean="0"/>
              <a:pPr/>
              <a:t>18</a:t>
            </a:fld>
            <a:endParaRPr lang="en-US"/>
          </a:p>
        </p:txBody>
      </p:sp>
    </p:spTree>
    <p:extLst>
      <p:ext uri="{BB962C8B-B14F-4D97-AF65-F5344CB8AC3E}">
        <p14:creationId xmlns:p14="http://schemas.microsoft.com/office/powerpoint/2010/main" val="1438197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a:t>If we assume that each operation can be completed in one unit of time then these 3 operations can be completed in  2 units of time .</a:t>
            </a:r>
          </a:p>
          <a:p>
            <a:pPr algn="just"/>
            <a:r>
              <a:rPr lang="en-US" dirty="0"/>
              <a:t>ILP factor is 3/2=1.5 which is greater than without ILP.</a:t>
            </a:r>
          </a:p>
          <a:p>
            <a:pPr algn="just"/>
            <a:r>
              <a:rPr lang="en-US" dirty="0"/>
              <a:t>A superscalar CPU architecture implements ILP inside a single processor which allows faster CPU throughput at the same clock rate.</a:t>
            </a:r>
          </a:p>
          <a:p>
            <a:pPr algn="just"/>
            <a:endParaRPr lang="en-US" dirty="0"/>
          </a:p>
        </p:txBody>
      </p:sp>
      <p:sp>
        <p:nvSpPr>
          <p:cNvPr id="4" name="Slide Number Placeholder 3">
            <a:extLst>
              <a:ext uri="{FF2B5EF4-FFF2-40B4-BE49-F238E27FC236}">
                <a16:creationId xmlns:a16="http://schemas.microsoft.com/office/drawing/2014/main" id="{FF6E31F8-3CB0-41A5-92B8-9AD143B191F0}"/>
              </a:ext>
            </a:extLst>
          </p:cNvPr>
          <p:cNvSpPr>
            <a:spLocks noGrp="1"/>
          </p:cNvSpPr>
          <p:nvPr>
            <p:ph type="sldNum" sz="quarter" idx="12"/>
          </p:nvPr>
        </p:nvSpPr>
        <p:spPr/>
        <p:txBody>
          <a:bodyPr/>
          <a:lstStyle/>
          <a:p>
            <a:fld id="{4CCB6F61-910C-409E-9BF6-0C47261A5E9B}" type="slidenum">
              <a:rPr lang="en-US" smtClean="0"/>
              <a:pPr/>
              <a:t>19</a:t>
            </a:fld>
            <a:endParaRPr lang="en-US"/>
          </a:p>
        </p:txBody>
      </p:sp>
    </p:spTree>
    <p:extLst>
      <p:ext uri="{BB962C8B-B14F-4D97-AF65-F5344CB8AC3E}">
        <p14:creationId xmlns:p14="http://schemas.microsoft.com/office/powerpoint/2010/main" val="706384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628650" y="1086496"/>
            <a:ext cx="7886700" cy="479803"/>
          </a:xfrm>
          <a:prstGeom prst="rect">
            <a:avLst/>
          </a:prstGeom>
          <a:noFill/>
          <a:ln>
            <a:noFill/>
          </a:ln>
        </p:spPr>
        <p:txBody>
          <a:bodyPr spcFirstLastPara="1" vert="horz" wrap="square" lIns="68569" tIns="34275" rIns="68569" bIns="34275" rtlCol="0" anchor="ctr" anchorCtr="0">
            <a:noAutofit/>
          </a:bodyPr>
          <a:lstStyle/>
          <a:p>
            <a:pPr algn="l">
              <a:lnSpc>
                <a:spcPct val="90000"/>
              </a:lnSpc>
              <a:spcBef>
                <a:spcPts val="0"/>
              </a:spcBef>
              <a:buClr>
                <a:schemeClr val="dk1"/>
              </a:buClr>
              <a:buSzPts val="4000"/>
            </a:pPr>
            <a:r>
              <a:rPr lang="en-US" sz="3000" b="1" dirty="0">
                <a:latin typeface="Palatino Linotype"/>
                <a:ea typeface="Palatino Linotype"/>
                <a:cs typeface="Palatino Linotype"/>
                <a:sym typeface="Palatino Linotype"/>
              </a:rPr>
              <a:t>Contents</a:t>
            </a:r>
            <a:endParaRPr dirty="0"/>
          </a:p>
        </p:txBody>
      </p:sp>
      <p:sp>
        <p:nvSpPr>
          <p:cNvPr id="106" name="Google Shape;106;p2"/>
          <p:cNvSpPr txBox="1">
            <a:spLocks noGrp="1"/>
          </p:cNvSpPr>
          <p:nvPr>
            <p:ph type="body" idx="1"/>
          </p:nvPr>
        </p:nvSpPr>
        <p:spPr>
          <a:xfrm>
            <a:off x="628650" y="1707701"/>
            <a:ext cx="7886700" cy="3923674"/>
          </a:xfrm>
          <a:prstGeom prst="rect">
            <a:avLst/>
          </a:prstGeom>
          <a:noFill/>
          <a:ln w="38100" cap="flat" cmpd="sng">
            <a:solidFill>
              <a:schemeClr val="dk1"/>
            </a:solidFill>
            <a:prstDash val="solid"/>
            <a:round/>
            <a:headEnd type="none" w="sm" len="sm"/>
            <a:tailEnd type="none" w="sm" len="sm"/>
          </a:ln>
        </p:spPr>
        <p:txBody>
          <a:bodyPr spcFirstLastPara="1" vert="horz" wrap="square" lIns="68569" tIns="34275" rIns="68569" bIns="34275" rtlCol="0" anchor="t" anchorCtr="0">
            <a:normAutofit/>
          </a:bodyPr>
          <a:lstStyle/>
          <a:p>
            <a:pPr algn="just"/>
            <a:r>
              <a:rPr lang="en-US" sz="1800" dirty="0"/>
              <a:t>Parallelism: Need, types , applications and challenges</a:t>
            </a:r>
          </a:p>
          <a:p>
            <a:pPr algn="just"/>
            <a:r>
              <a:rPr lang="en-US" sz="1800" dirty="0"/>
              <a:t>Architecture of Parallel Systems-Flynn’s classification</a:t>
            </a:r>
          </a:p>
          <a:p>
            <a:pPr algn="just"/>
            <a:r>
              <a:rPr lang="en-US" sz="1800" dirty="0"/>
              <a:t>ARM Processor: The thumb instruction set</a:t>
            </a:r>
          </a:p>
          <a:p>
            <a:pPr algn="just"/>
            <a:r>
              <a:rPr lang="en-US" sz="1800" dirty="0"/>
              <a:t>Processor and CPU cores, Instruction Encoding format</a:t>
            </a:r>
          </a:p>
          <a:p>
            <a:pPr algn="just"/>
            <a:r>
              <a:rPr lang="en-US" sz="1800" dirty="0"/>
              <a:t>Memory load and Store instruction</a:t>
            </a:r>
          </a:p>
          <a:p>
            <a:pPr algn="just"/>
            <a:r>
              <a:rPr lang="en-US" sz="1800" dirty="0"/>
              <a:t>Basics of I/O operations. </a:t>
            </a:r>
          </a:p>
          <a:p>
            <a:pPr algn="just"/>
            <a:r>
              <a:rPr lang="en-US" sz="1800" dirty="0"/>
              <a:t>Case study: ARM 5 and ARM 7 Architecture</a:t>
            </a:r>
          </a:p>
          <a:p>
            <a:pPr>
              <a:buNone/>
            </a:pPr>
            <a:endParaRPr lang="en-US" sz="1400" dirty="0">
              <a:latin typeface="+mj-lt"/>
            </a:endParaRPr>
          </a:p>
        </p:txBody>
      </p:sp>
      <p:sp>
        <p:nvSpPr>
          <p:cNvPr id="109" name="Google Shape;109;p2"/>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pPr>
              <a:buSzPts val="1200"/>
            </a:pPr>
            <a:fld id="{00000000-1234-1234-1234-123412341234}" type="slidenum">
              <a:rPr lang="en-US"/>
              <a:pPr>
                <a:buSzPts val="1200"/>
              </a:pPr>
              <a:t>2</a:t>
            </a:fld>
            <a:endParaRPr/>
          </a:p>
        </p:txBody>
      </p:sp>
    </p:spTree>
    <p:extLst>
      <p:ext uri="{BB962C8B-B14F-4D97-AF65-F5344CB8AC3E}">
        <p14:creationId xmlns:p14="http://schemas.microsoft.com/office/powerpoint/2010/main" val="2904392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Data-level parallelism (DLP)</a:t>
            </a:r>
            <a:br>
              <a:rPr lang="en-US" dirty="0"/>
            </a:br>
            <a:endParaRPr lang="en-US" dirty="0"/>
          </a:p>
        </p:txBody>
      </p:sp>
      <p:sp>
        <p:nvSpPr>
          <p:cNvPr id="3" name="Content Placeholder 2"/>
          <p:cNvSpPr>
            <a:spLocks noGrp="1"/>
          </p:cNvSpPr>
          <p:nvPr>
            <p:ph idx="1"/>
          </p:nvPr>
        </p:nvSpPr>
        <p:spPr/>
        <p:txBody>
          <a:bodyPr>
            <a:normAutofit/>
          </a:bodyPr>
          <a:lstStyle/>
          <a:p>
            <a:pPr algn="just"/>
            <a:r>
              <a:rPr lang="en-US" b="1" dirty="0"/>
              <a:t>Data parallelism</a:t>
            </a:r>
            <a:r>
              <a:rPr lang="en-US" dirty="0"/>
              <a:t> is parallelization across multiple processors in </a:t>
            </a:r>
            <a:r>
              <a:rPr lang="en-US" b="1" dirty="0"/>
              <a:t>parallel computing</a:t>
            </a:r>
            <a:r>
              <a:rPr lang="en-US" dirty="0"/>
              <a:t> environments. </a:t>
            </a:r>
          </a:p>
          <a:p>
            <a:pPr algn="just"/>
            <a:r>
              <a:rPr lang="en-US" dirty="0"/>
              <a:t>It focuses on distributing the </a:t>
            </a:r>
            <a:r>
              <a:rPr lang="en-US" b="1" dirty="0"/>
              <a:t>data</a:t>
            </a:r>
            <a:r>
              <a:rPr lang="en-US" dirty="0"/>
              <a:t> across different nodes, which operate on the </a:t>
            </a:r>
            <a:r>
              <a:rPr lang="en-US" b="1" dirty="0"/>
              <a:t>data</a:t>
            </a:r>
            <a:r>
              <a:rPr lang="en-US" dirty="0"/>
              <a:t> in </a:t>
            </a:r>
            <a:r>
              <a:rPr lang="en-US" b="1" dirty="0"/>
              <a:t>parallel</a:t>
            </a:r>
            <a:r>
              <a:rPr lang="en-US" dirty="0"/>
              <a:t>. </a:t>
            </a:r>
          </a:p>
          <a:p>
            <a:pPr algn="just"/>
            <a:r>
              <a:rPr lang="en-US" dirty="0"/>
              <a:t>Instructions from a single stream operate concurrently on several data</a:t>
            </a:r>
          </a:p>
        </p:txBody>
      </p:sp>
      <p:sp>
        <p:nvSpPr>
          <p:cNvPr id="4" name="Slide Number Placeholder 3">
            <a:extLst>
              <a:ext uri="{FF2B5EF4-FFF2-40B4-BE49-F238E27FC236}">
                <a16:creationId xmlns:a16="http://schemas.microsoft.com/office/drawing/2014/main" id="{919BF871-C974-4BA7-BCA7-2A0FAD783845}"/>
              </a:ext>
            </a:extLst>
          </p:cNvPr>
          <p:cNvSpPr>
            <a:spLocks noGrp="1"/>
          </p:cNvSpPr>
          <p:nvPr>
            <p:ph type="sldNum" sz="quarter" idx="12"/>
          </p:nvPr>
        </p:nvSpPr>
        <p:spPr/>
        <p:txBody>
          <a:bodyPr/>
          <a:lstStyle/>
          <a:p>
            <a:fld id="{4CCB6F61-910C-409E-9BF6-0C47261A5E9B}" type="slidenum">
              <a:rPr lang="en-US" smtClean="0"/>
              <a:pPr/>
              <a:t>20</a:t>
            </a:fld>
            <a:endParaRPr lang="en-US"/>
          </a:p>
        </p:txBody>
      </p:sp>
    </p:spTree>
    <p:extLst>
      <p:ext uri="{BB962C8B-B14F-4D97-AF65-F5344CB8AC3E}">
        <p14:creationId xmlns:p14="http://schemas.microsoft.com/office/powerpoint/2010/main" val="210750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DLP - example</a:t>
            </a:r>
          </a:p>
        </p:txBody>
      </p:sp>
      <p:sp>
        <p:nvSpPr>
          <p:cNvPr id="3" name="Content Placeholder 2"/>
          <p:cNvSpPr>
            <a:spLocks noGrp="1"/>
          </p:cNvSpPr>
          <p:nvPr>
            <p:ph idx="1"/>
          </p:nvPr>
        </p:nvSpPr>
        <p:spPr/>
        <p:txBody>
          <a:bodyPr>
            <a:normAutofit lnSpcReduction="10000"/>
          </a:bodyPr>
          <a:lstStyle/>
          <a:p>
            <a:pPr algn="just"/>
            <a:r>
              <a:rPr lang="en-US" dirty="0"/>
              <a:t>Let us assume we want to sum all the elements of the given array of size n and the time for a single addition operation is Ta time units.</a:t>
            </a:r>
          </a:p>
          <a:p>
            <a:pPr algn="just"/>
            <a:r>
              <a:rPr lang="en-US" dirty="0"/>
              <a:t> In the case of sequential execution, the time taken by the process will be n*Ta time unit</a:t>
            </a:r>
          </a:p>
          <a:p>
            <a:pPr algn="just"/>
            <a:r>
              <a:rPr lang="en-US" dirty="0"/>
              <a:t>if we execute this job as a data parallel job on 4 processors the time taken would reduce to (n/4)*Ta + merging overhead time units. </a:t>
            </a:r>
          </a:p>
        </p:txBody>
      </p:sp>
      <p:sp>
        <p:nvSpPr>
          <p:cNvPr id="4" name="Slide Number Placeholder 3">
            <a:extLst>
              <a:ext uri="{FF2B5EF4-FFF2-40B4-BE49-F238E27FC236}">
                <a16:creationId xmlns:a16="http://schemas.microsoft.com/office/drawing/2014/main" id="{72C119F7-DCAE-42E0-9B1A-31B4D7A90522}"/>
              </a:ext>
            </a:extLst>
          </p:cNvPr>
          <p:cNvSpPr>
            <a:spLocks noGrp="1"/>
          </p:cNvSpPr>
          <p:nvPr>
            <p:ph type="sldNum" sz="quarter" idx="12"/>
          </p:nvPr>
        </p:nvSpPr>
        <p:spPr/>
        <p:txBody>
          <a:bodyPr/>
          <a:lstStyle/>
          <a:p>
            <a:fld id="{4CCB6F61-910C-409E-9BF6-0C47261A5E9B}" type="slidenum">
              <a:rPr lang="en-US" smtClean="0"/>
              <a:pPr/>
              <a:t>21</a:t>
            </a:fld>
            <a:endParaRPr lang="en-US"/>
          </a:p>
        </p:txBody>
      </p:sp>
    </p:spTree>
    <p:extLst>
      <p:ext uri="{BB962C8B-B14F-4D97-AF65-F5344CB8AC3E}">
        <p14:creationId xmlns:p14="http://schemas.microsoft.com/office/powerpoint/2010/main" val="2557426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DLP in Adding elements of array</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467599"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C91778E0-23A6-47FF-8420-FA08EE6F2052}"/>
              </a:ext>
            </a:extLst>
          </p:cNvPr>
          <p:cNvSpPr>
            <a:spLocks noGrp="1"/>
          </p:cNvSpPr>
          <p:nvPr>
            <p:ph type="sldNum" sz="quarter" idx="12"/>
          </p:nvPr>
        </p:nvSpPr>
        <p:spPr/>
        <p:txBody>
          <a:bodyPr/>
          <a:lstStyle/>
          <a:p>
            <a:fld id="{4CCB6F61-910C-409E-9BF6-0C47261A5E9B}" type="slidenum">
              <a:rPr lang="en-US" smtClean="0"/>
              <a:pPr/>
              <a:t>22</a:t>
            </a:fld>
            <a:endParaRPr lang="en-US"/>
          </a:p>
        </p:txBody>
      </p:sp>
    </p:spTree>
    <p:extLst>
      <p:ext uri="{BB962C8B-B14F-4D97-AF65-F5344CB8AC3E}">
        <p14:creationId xmlns:p14="http://schemas.microsoft.com/office/powerpoint/2010/main" val="4193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DLP in matrix multiplication</a:t>
            </a:r>
          </a:p>
        </p:txBody>
      </p:sp>
      <p:sp>
        <p:nvSpPr>
          <p:cNvPr id="4" name="Content Placeholder 3"/>
          <p:cNvSpPr>
            <a:spLocks noGrp="1"/>
          </p:cNvSpPr>
          <p:nvPr>
            <p:ph idx="1"/>
          </p:nvPr>
        </p:nvSpPr>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i="1" dirty="0"/>
          </a:p>
          <a:p>
            <a:endParaRPr lang="en-US" i="1" dirty="0"/>
          </a:p>
          <a:p>
            <a:endParaRPr lang="en-US" i="1" dirty="0"/>
          </a:p>
          <a:p>
            <a:r>
              <a:rPr lang="en-US" i="1" dirty="0"/>
              <a:t>A[m x n] dot B [n x k]</a:t>
            </a:r>
            <a:r>
              <a:rPr lang="en-US" dirty="0"/>
              <a:t> can be finished in O(n)  instead of O(</a:t>
            </a:r>
            <a:r>
              <a:rPr lang="en-US" dirty="0" err="1"/>
              <a:t>m∗n∗k</a:t>
            </a:r>
            <a:r>
              <a:rPr lang="en-US" dirty="0"/>
              <a:t> ) when executed in parallel using </a:t>
            </a:r>
            <a:r>
              <a:rPr lang="en-US" i="1" dirty="0"/>
              <a:t>m*k</a:t>
            </a:r>
            <a:r>
              <a:rPr lang="en-US" dirty="0"/>
              <a:t> processors.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9570"/>
            <a:ext cx="8669694" cy="394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C4B7F77-3A31-4DF0-BFEC-FEAE3F112597}"/>
              </a:ext>
            </a:extLst>
          </p:cNvPr>
          <p:cNvSpPr>
            <a:spLocks noGrp="1"/>
          </p:cNvSpPr>
          <p:nvPr>
            <p:ph type="sldNum" sz="quarter" idx="12"/>
          </p:nvPr>
        </p:nvSpPr>
        <p:spPr/>
        <p:txBody>
          <a:bodyPr/>
          <a:lstStyle/>
          <a:p>
            <a:fld id="{4CCB6F61-910C-409E-9BF6-0C47261A5E9B}" type="slidenum">
              <a:rPr lang="en-US" smtClean="0"/>
              <a:pPr/>
              <a:t>23</a:t>
            </a:fld>
            <a:endParaRPr lang="en-US"/>
          </a:p>
        </p:txBody>
      </p:sp>
    </p:spTree>
    <p:extLst>
      <p:ext uri="{BB962C8B-B14F-4D97-AF65-F5344CB8AC3E}">
        <p14:creationId xmlns:p14="http://schemas.microsoft.com/office/powerpoint/2010/main" val="2827392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The locality of data references plays an important part in evaluating the performance of a data parallel programming model.</a:t>
            </a:r>
          </a:p>
          <a:p>
            <a:pPr algn="just"/>
            <a:r>
              <a:rPr lang="en-US" dirty="0"/>
              <a:t> Locality of data depends on the memory accesses performed by the program as well as the size of the cache. </a:t>
            </a:r>
          </a:p>
        </p:txBody>
      </p:sp>
      <p:sp>
        <p:nvSpPr>
          <p:cNvPr id="4" name="Slide Number Placeholder 3">
            <a:extLst>
              <a:ext uri="{FF2B5EF4-FFF2-40B4-BE49-F238E27FC236}">
                <a16:creationId xmlns:a16="http://schemas.microsoft.com/office/drawing/2014/main" id="{1425480E-6202-4F12-9CDE-4EAB860A5C15}"/>
              </a:ext>
            </a:extLst>
          </p:cNvPr>
          <p:cNvSpPr>
            <a:spLocks noGrp="1"/>
          </p:cNvSpPr>
          <p:nvPr>
            <p:ph type="sldNum" sz="quarter" idx="12"/>
          </p:nvPr>
        </p:nvSpPr>
        <p:spPr/>
        <p:txBody>
          <a:bodyPr/>
          <a:lstStyle/>
          <a:p>
            <a:fld id="{4CCB6F61-910C-409E-9BF6-0C47261A5E9B}" type="slidenum">
              <a:rPr lang="en-US" smtClean="0"/>
              <a:pPr/>
              <a:t>24</a:t>
            </a:fld>
            <a:endParaRPr lang="en-US"/>
          </a:p>
        </p:txBody>
      </p:sp>
    </p:spTree>
    <p:extLst>
      <p:ext uri="{BB962C8B-B14F-4D97-AF65-F5344CB8AC3E}">
        <p14:creationId xmlns:p14="http://schemas.microsoft.com/office/powerpoint/2010/main" val="1226640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Flynn’s Classification</a:t>
            </a:r>
            <a:br>
              <a:rPr lang="en-IN" sz="1400"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lstStyle/>
          <a:p>
            <a:pPr lvl="1" algn="just">
              <a:buFont typeface="Wingdings" pitchFamily="2" charset="2"/>
              <a:buChar char="§"/>
            </a:pPr>
            <a:r>
              <a:rPr lang="en-US" altLang="pt-BR" sz="2400" dirty="0"/>
              <a:t>Was proposed by researcher Michael J. Flynn in 1966.</a:t>
            </a:r>
          </a:p>
          <a:p>
            <a:pPr lvl="1" algn="just">
              <a:buFont typeface="Wingdings" pitchFamily="2" charset="2"/>
              <a:buChar char="§"/>
            </a:pPr>
            <a:r>
              <a:rPr lang="en-US" altLang="pt-BR" sz="2400" dirty="0"/>
              <a:t>It is the most commonly accepted taxonomy of computer organization.</a:t>
            </a:r>
          </a:p>
          <a:p>
            <a:pPr lvl="1" algn="just">
              <a:buFont typeface="Wingdings" pitchFamily="2" charset="2"/>
              <a:buChar char="§"/>
            </a:pPr>
            <a:r>
              <a:rPr lang="en-US" altLang="pt-BR" sz="2400" dirty="0"/>
              <a:t>In this classification, computers are classified by whether it processes a single instruction at a time or multiple instructions simultaneously, and whether it operates on one or multiple data sets.</a:t>
            </a:r>
          </a:p>
          <a:p>
            <a:pPr algn="just">
              <a:buNone/>
            </a:pPr>
            <a:endParaRPr lang="en-US" dirty="0"/>
          </a:p>
        </p:txBody>
      </p:sp>
      <p:sp>
        <p:nvSpPr>
          <p:cNvPr id="4" name="Slide Number Placeholder 3">
            <a:extLst>
              <a:ext uri="{FF2B5EF4-FFF2-40B4-BE49-F238E27FC236}">
                <a16:creationId xmlns:a16="http://schemas.microsoft.com/office/drawing/2014/main" id="{5D8B962C-BC27-4E18-841F-577200DFD00F}"/>
              </a:ext>
            </a:extLst>
          </p:cNvPr>
          <p:cNvSpPr>
            <a:spLocks noGrp="1"/>
          </p:cNvSpPr>
          <p:nvPr>
            <p:ph type="sldNum" sz="quarter" idx="12"/>
          </p:nvPr>
        </p:nvSpPr>
        <p:spPr/>
        <p:txBody>
          <a:bodyPr/>
          <a:lstStyle/>
          <a:p>
            <a:fld id="{4CCB6F61-910C-409E-9BF6-0C47261A5E9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Flynn’s Classification</a:t>
            </a:r>
            <a:br>
              <a:rPr lang="en-IN" sz="1400"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a:t>This  taxonomy distinguishes multi-processor computer architectures according to the two independent dimensions of Instruction stream and Data stream. </a:t>
            </a:r>
          </a:p>
          <a:p>
            <a:pPr algn="just"/>
            <a:r>
              <a:rPr lang="en-US" dirty="0"/>
              <a:t>An instruction stream is sequence of instructions executed by machine. </a:t>
            </a:r>
          </a:p>
          <a:p>
            <a:pPr algn="just"/>
            <a:r>
              <a:rPr lang="en-US" dirty="0"/>
              <a:t>A data stream is a sequence of data including input, partial or temporary results used by instruction stream. </a:t>
            </a:r>
          </a:p>
          <a:p>
            <a:pPr algn="just"/>
            <a:r>
              <a:rPr lang="en-US" dirty="0"/>
              <a:t>Each of these dimensions can have only one of two possible states: Single or Multiple. </a:t>
            </a:r>
          </a:p>
          <a:p>
            <a:pPr algn="just"/>
            <a:r>
              <a:rPr lang="en-US" dirty="0"/>
              <a:t>Flynn’s classification depends on the distinction between the performance of control unit and the data processing unit rather than its operational and structural interconnections. </a:t>
            </a:r>
          </a:p>
        </p:txBody>
      </p:sp>
      <p:sp>
        <p:nvSpPr>
          <p:cNvPr id="4" name="Slide Number Placeholder 3">
            <a:extLst>
              <a:ext uri="{FF2B5EF4-FFF2-40B4-BE49-F238E27FC236}">
                <a16:creationId xmlns:a16="http://schemas.microsoft.com/office/drawing/2014/main" id="{224B35FC-96B3-46A3-943A-BEB24F4D0330}"/>
              </a:ext>
            </a:extLst>
          </p:cNvPr>
          <p:cNvSpPr>
            <a:spLocks noGrp="1"/>
          </p:cNvSpPr>
          <p:nvPr>
            <p:ph type="sldNum" sz="quarter" idx="12"/>
          </p:nvPr>
        </p:nvSpPr>
        <p:spPr/>
        <p:txBody>
          <a:bodyPr/>
          <a:lstStyle/>
          <a:p>
            <a:fld id="{4CCB6F61-910C-409E-9BF6-0C47261A5E9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rtl="0">
              <a:spcBef>
                <a:spcPct val="0"/>
              </a:spcBef>
            </a:pPr>
            <a:r>
              <a:rPr lang="en-IN" sz="4400" kern="1200" dirty="0">
                <a:solidFill>
                  <a:schemeClr val="tx1"/>
                </a:solidFill>
                <a:latin typeface="+mj-lt"/>
                <a:ea typeface="+mj-ea"/>
                <a:cs typeface="+mj-cs"/>
              </a:rPr>
              <a:t>Flynn’s Classification</a:t>
            </a:r>
            <a:br>
              <a:rPr lang="en-IN" sz="1400"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lstStyle/>
          <a:p>
            <a:r>
              <a:rPr lang="en-US" dirty="0"/>
              <a:t>Four category of Flynn classification</a:t>
            </a:r>
          </a:p>
        </p:txBody>
      </p:sp>
      <p:pic>
        <p:nvPicPr>
          <p:cNvPr id="2050" name="Picture 2"/>
          <p:cNvPicPr>
            <a:picLocks noChangeAspect="1" noChangeArrowheads="1"/>
          </p:cNvPicPr>
          <p:nvPr/>
        </p:nvPicPr>
        <p:blipFill>
          <a:blip r:embed="rId2" cstate="print"/>
          <a:srcRect/>
          <a:stretch>
            <a:fillRect/>
          </a:stretch>
        </p:blipFill>
        <p:spPr bwMode="auto">
          <a:xfrm>
            <a:off x="2071670" y="2571744"/>
            <a:ext cx="4781550" cy="3143250"/>
          </a:xfrm>
          <a:prstGeom prst="rect">
            <a:avLst/>
          </a:prstGeom>
          <a:noFill/>
          <a:ln w="9525">
            <a:noFill/>
            <a:miter lim="800000"/>
            <a:headEnd/>
            <a:tailEnd/>
          </a:ln>
          <a:effectLst/>
        </p:spPr>
      </p:pic>
      <p:sp>
        <p:nvSpPr>
          <p:cNvPr id="4" name="Slide Number Placeholder 3">
            <a:extLst>
              <a:ext uri="{FF2B5EF4-FFF2-40B4-BE49-F238E27FC236}">
                <a16:creationId xmlns:a16="http://schemas.microsoft.com/office/drawing/2014/main" id="{9DEDCD03-98CB-4F0D-9F6E-D868FB4830C2}"/>
              </a:ext>
            </a:extLst>
          </p:cNvPr>
          <p:cNvSpPr>
            <a:spLocks noGrp="1"/>
          </p:cNvSpPr>
          <p:nvPr>
            <p:ph type="sldNum" sz="quarter" idx="12"/>
          </p:nvPr>
        </p:nvSpPr>
        <p:spPr/>
        <p:txBody>
          <a:bodyPr/>
          <a:lstStyle/>
          <a:p>
            <a:fld id="{4CCB6F61-910C-409E-9BF6-0C47261A5E9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SISD</a:t>
            </a:r>
            <a:endParaRPr lang="en-US" dirty="0"/>
          </a:p>
        </p:txBody>
      </p:sp>
      <p:sp>
        <p:nvSpPr>
          <p:cNvPr id="4" name="Content Placeholder 3"/>
          <p:cNvSpPr>
            <a:spLocks noGrp="1"/>
          </p:cNvSpPr>
          <p:nvPr>
            <p:ph sz="half" idx="1"/>
          </p:nvPr>
        </p:nvSpPr>
        <p:spPr/>
        <p:txBody>
          <a:bodyPr>
            <a:normAutofit fontScale="77500" lnSpcReduction="20000"/>
          </a:bodyPr>
          <a:lstStyle/>
          <a:p>
            <a:pPr algn="just"/>
            <a:r>
              <a:rPr lang="en-US" dirty="0"/>
              <a:t>They are also called scalar processor i.e., one instruction at a time and each instruction have only one set of operands.</a:t>
            </a:r>
          </a:p>
          <a:p>
            <a:pPr algn="just"/>
            <a:r>
              <a:rPr lang="en-US" dirty="0"/>
              <a:t>Single instruction: only one instruction stream is being acted on by the CPU during any one clock cycle.</a:t>
            </a:r>
          </a:p>
          <a:p>
            <a:pPr algn="just"/>
            <a:r>
              <a:rPr lang="en-US" dirty="0"/>
              <a:t>Single data: only one data stream is being used as input during any one clock cycle.</a:t>
            </a:r>
          </a:p>
          <a:p>
            <a:pPr algn="just"/>
            <a:r>
              <a:rPr lang="en-US" dirty="0"/>
              <a:t>Deterministic execution.</a:t>
            </a:r>
          </a:p>
          <a:p>
            <a:pPr algn="just"/>
            <a:r>
              <a:rPr lang="en-US" dirty="0"/>
              <a:t>Instructions are executed sequentially.</a:t>
            </a:r>
          </a:p>
        </p:txBody>
      </p:sp>
      <p:sp>
        <p:nvSpPr>
          <p:cNvPr id="5" name="Content Placeholder 4"/>
          <p:cNvSpPr>
            <a:spLocks noGrp="1"/>
          </p:cNvSpPr>
          <p:nvPr>
            <p:ph sz="half" idx="2"/>
          </p:nvPr>
        </p:nvSpPr>
        <p:spPr/>
        <p:txBody>
          <a:bodyPr>
            <a:normAutofit fontScale="77500" lnSpcReduction="20000"/>
          </a:bodyPr>
          <a:lstStyle/>
          <a:p>
            <a:r>
              <a:rPr lang="en-US" dirty="0"/>
              <a:t>SISD computer having one control unit, one processor unit and single memory unit.  </a:t>
            </a:r>
          </a:p>
          <a:p>
            <a:r>
              <a:rPr lang="en-US" dirty="0"/>
              <a:t> </a:t>
            </a:r>
          </a:p>
        </p:txBody>
      </p:sp>
      <p:pic>
        <p:nvPicPr>
          <p:cNvPr id="3074" name="Picture 2"/>
          <p:cNvPicPr>
            <a:picLocks noChangeAspect="1" noChangeArrowheads="1"/>
          </p:cNvPicPr>
          <p:nvPr/>
        </p:nvPicPr>
        <p:blipFill>
          <a:blip r:embed="rId2" cstate="print"/>
          <a:srcRect/>
          <a:stretch>
            <a:fillRect/>
          </a:stretch>
        </p:blipFill>
        <p:spPr bwMode="auto">
          <a:xfrm>
            <a:off x="5643570" y="2714620"/>
            <a:ext cx="1928826" cy="213402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071934" y="5286388"/>
            <a:ext cx="4473769" cy="595579"/>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7F24A84B-D41B-474C-A962-6FDF30CA6190}"/>
              </a:ext>
            </a:extLst>
          </p:cNvPr>
          <p:cNvSpPr>
            <a:spLocks noGrp="1"/>
          </p:cNvSpPr>
          <p:nvPr>
            <p:ph type="sldNum" sz="quarter" idx="12"/>
          </p:nvPr>
        </p:nvSpPr>
        <p:spPr/>
        <p:txBody>
          <a:bodyPr/>
          <a:lstStyle/>
          <a:p>
            <a:fld id="{4CCB6F61-910C-409E-9BF6-0C47261A5E9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SIMD</a:t>
            </a:r>
            <a:endParaRPr lang="en-US" dirty="0"/>
          </a:p>
        </p:txBody>
      </p:sp>
      <p:sp>
        <p:nvSpPr>
          <p:cNvPr id="3" name="Content Placeholder 2"/>
          <p:cNvSpPr>
            <a:spLocks noGrp="1"/>
          </p:cNvSpPr>
          <p:nvPr>
            <p:ph sz="half" idx="1"/>
          </p:nvPr>
        </p:nvSpPr>
        <p:spPr/>
        <p:txBody>
          <a:bodyPr>
            <a:normAutofit fontScale="77500" lnSpcReduction="20000"/>
          </a:bodyPr>
          <a:lstStyle/>
          <a:p>
            <a:pPr algn="just"/>
            <a:r>
              <a:rPr lang="en-US" dirty="0"/>
              <a:t>A type of parallel computer.</a:t>
            </a:r>
          </a:p>
          <a:p>
            <a:pPr algn="just"/>
            <a:r>
              <a:rPr lang="en-US" dirty="0"/>
              <a:t>Single instruction: All processing units execute the same instruction issued by the control unit at any given clock cycle .</a:t>
            </a:r>
          </a:p>
          <a:p>
            <a:pPr algn="just"/>
            <a:r>
              <a:rPr lang="en-US" dirty="0"/>
              <a:t>Multiple data: Each processing unit can operate on a different data element  as shown if figure below the processor are connected to shared memory or interconnection network providing multiple data to processing unit   </a:t>
            </a:r>
          </a:p>
        </p:txBody>
      </p:sp>
      <p:sp>
        <p:nvSpPr>
          <p:cNvPr id="4" name="Content Placeholder 3"/>
          <p:cNvSpPr>
            <a:spLocks noGrp="1"/>
          </p:cNvSpPr>
          <p:nvPr>
            <p:ph sz="half" idx="2"/>
          </p:nvPr>
        </p:nvSpPr>
        <p:spPr/>
        <p:txBody>
          <a:bodyPr>
            <a:normAutofit fontScale="77500" lnSpcReduction="20000"/>
          </a:bodyPr>
          <a:lstStyle/>
          <a:p>
            <a:r>
              <a:rPr lang="en-US" dirty="0"/>
              <a:t>single instruction is executed by different processing unit on different set of data</a:t>
            </a:r>
          </a:p>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4500562" y="2428868"/>
            <a:ext cx="4242037" cy="204788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4500562" y="4572008"/>
            <a:ext cx="4205294" cy="1491412"/>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21FCE492-2002-4D92-BDE6-C4C3BA1155DD}"/>
              </a:ext>
            </a:extLst>
          </p:cNvPr>
          <p:cNvSpPr>
            <a:spLocks noGrp="1"/>
          </p:cNvSpPr>
          <p:nvPr>
            <p:ph type="sldNum" sz="quarter" idx="12"/>
          </p:nvPr>
        </p:nvSpPr>
        <p:spPr/>
        <p:txBody>
          <a:bodyPr/>
          <a:lstStyle/>
          <a:p>
            <a:fld id="{4CCB6F61-910C-409E-9BF6-0C47261A5E9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Parallelism</a:t>
            </a:r>
          </a:p>
        </p:txBody>
      </p:sp>
      <p:sp>
        <p:nvSpPr>
          <p:cNvPr id="3" name="Content Placeholder 2"/>
          <p:cNvSpPr>
            <a:spLocks noGrp="1"/>
          </p:cNvSpPr>
          <p:nvPr>
            <p:ph idx="1"/>
          </p:nvPr>
        </p:nvSpPr>
        <p:spPr/>
        <p:txBody>
          <a:bodyPr>
            <a:normAutofit fontScale="85000" lnSpcReduction="20000"/>
          </a:bodyPr>
          <a:lstStyle/>
          <a:p>
            <a:pPr algn="just"/>
            <a:r>
              <a:rPr lang="en-US" dirty="0"/>
              <a:t>Executing two or more operations at the same time is known as parallelism.</a:t>
            </a:r>
          </a:p>
          <a:p>
            <a:pPr algn="just"/>
            <a:r>
              <a:rPr lang="en-US" altLang="pt-BR" dirty="0"/>
              <a:t>Parallel processing is a method to improve computer system performance by executing two or more instructions simultaneously</a:t>
            </a:r>
            <a:endParaRPr lang="en-US" dirty="0"/>
          </a:p>
          <a:p>
            <a:pPr algn="just"/>
            <a:r>
              <a:rPr lang="en-US" dirty="0"/>
              <a:t>A </a:t>
            </a:r>
            <a:r>
              <a:rPr lang="en-US" i="1" dirty="0"/>
              <a:t>parallel computer</a:t>
            </a:r>
            <a:r>
              <a:rPr lang="en-US" dirty="0"/>
              <a:t> is a set of processors that are able to work cooperatively to solve a computational problem.</a:t>
            </a:r>
          </a:p>
          <a:p>
            <a:pPr algn="just"/>
            <a:r>
              <a:rPr lang="en-US" dirty="0"/>
              <a:t>Two or more ALUs in CPU can work concurrently to increase throughput</a:t>
            </a:r>
          </a:p>
          <a:p>
            <a:pPr algn="just"/>
            <a:r>
              <a:rPr lang="en-US" dirty="0"/>
              <a:t>The system may have two or more processors operating concurrently</a:t>
            </a:r>
          </a:p>
          <a:p>
            <a:pPr lvl="1" algn="just"/>
            <a:endParaRPr lang="en-US" dirty="0"/>
          </a:p>
        </p:txBody>
      </p:sp>
      <p:sp>
        <p:nvSpPr>
          <p:cNvPr id="4" name="Slide Number Placeholder 3">
            <a:extLst>
              <a:ext uri="{FF2B5EF4-FFF2-40B4-BE49-F238E27FC236}">
                <a16:creationId xmlns:a16="http://schemas.microsoft.com/office/drawing/2014/main" id="{8DBD7003-4933-4537-8DA5-53D5B94C6B9F}"/>
              </a:ext>
            </a:extLst>
          </p:cNvPr>
          <p:cNvSpPr>
            <a:spLocks noGrp="1"/>
          </p:cNvSpPr>
          <p:nvPr>
            <p:ph type="sldNum" sz="quarter" idx="12"/>
          </p:nvPr>
        </p:nvSpPr>
        <p:spPr/>
        <p:txBody>
          <a:bodyPr/>
          <a:lstStyle/>
          <a:p>
            <a:fld id="{4CCB6F61-910C-409E-9BF6-0C47261A5E9B}" type="slidenum">
              <a:rPr lang="en-US" smtClean="0"/>
              <a:pPr/>
              <a:t>3</a:t>
            </a:fld>
            <a:endParaRPr lang="en-US"/>
          </a:p>
        </p:txBody>
      </p:sp>
    </p:spTree>
    <p:extLst>
      <p:ext uri="{BB962C8B-B14F-4D97-AF65-F5344CB8AC3E}">
        <p14:creationId xmlns:p14="http://schemas.microsoft.com/office/powerpoint/2010/main" val="2979127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MISD</a:t>
            </a:r>
            <a:endParaRPr lang="en-US" dirty="0"/>
          </a:p>
        </p:txBody>
      </p:sp>
      <p:sp>
        <p:nvSpPr>
          <p:cNvPr id="3" name="Content Placeholder 2"/>
          <p:cNvSpPr>
            <a:spLocks noGrp="1"/>
          </p:cNvSpPr>
          <p:nvPr>
            <p:ph sz="half" idx="1"/>
          </p:nvPr>
        </p:nvSpPr>
        <p:spPr/>
        <p:txBody>
          <a:bodyPr>
            <a:normAutofit fontScale="77500" lnSpcReduction="20000"/>
          </a:bodyPr>
          <a:lstStyle/>
          <a:p>
            <a:pPr algn="just"/>
            <a:r>
              <a:rPr lang="en-US" dirty="0"/>
              <a:t>A single data stream is fed into multiple processing units.</a:t>
            </a:r>
          </a:p>
          <a:p>
            <a:pPr algn="just"/>
            <a:r>
              <a:rPr lang="en-US" dirty="0"/>
              <a:t>Each processing unit operates on the data independently via independent instruction.</a:t>
            </a:r>
          </a:p>
          <a:p>
            <a:pPr algn="just"/>
            <a:r>
              <a:rPr lang="en-US" dirty="0"/>
              <a:t>A single data stream is forwarded to different processing unit which are connected to different control unit and execute instruction given to it by control unit to which it is attached.  </a:t>
            </a:r>
          </a:p>
          <a:p>
            <a:pPr algn="just">
              <a:buNone/>
            </a:pPr>
            <a:endParaRPr lang="en-US" dirty="0"/>
          </a:p>
        </p:txBody>
      </p:sp>
      <p:sp>
        <p:nvSpPr>
          <p:cNvPr id="4" name="Content Placeholder 3"/>
          <p:cNvSpPr>
            <a:spLocks noGrp="1"/>
          </p:cNvSpPr>
          <p:nvPr>
            <p:ph sz="half" idx="2"/>
          </p:nvPr>
        </p:nvSpPr>
        <p:spPr/>
        <p:txBody>
          <a:bodyPr>
            <a:normAutofit fontScale="77500" lnSpcReduction="20000"/>
          </a:bodyPr>
          <a:lstStyle/>
          <a:p>
            <a:r>
              <a:rPr lang="en-US" dirty="0"/>
              <a:t>same data flow through a linear array of processors executing different instruction streams</a:t>
            </a:r>
          </a:p>
        </p:txBody>
      </p:sp>
      <p:pic>
        <p:nvPicPr>
          <p:cNvPr id="5122" name="Picture 2"/>
          <p:cNvPicPr>
            <a:picLocks noChangeAspect="1" noChangeArrowheads="1"/>
          </p:cNvPicPr>
          <p:nvPr/>
        </p:nvPicPr>
        <p:blipFill>
          <a:blip r:embed="rId2" cstate="print"/>
          <a:srcRect/>
          <a:stretch>
            <a:fillRect/>
          </a:stretch>
        </p:blipFill>
        <p:spPr bwMode="auto">
          <a:xfrm>
            <a:off x="4857752" y="2786058"/>
            <a:ext cx="3810186" cy="17807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3286116" y="4714884"/>
            <a:ext cx="5705475" cy="2019300"/>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ADEFA071-DD8D-4D7C-B98D-F07FD91953C9}"/>
              </a:ext>
            </a:extLst>
          </p:cNvPr>
          <p:cNvSpPr>
            <a:spLocks noGrp="1"/>
          </p:cNvSpPr>
          <p:nvPr>
            <p:ph type="sldNum" sz="quarter" idx="12"/>
          </p:nvPr>
        </p:nvSpPr>
        <p:spPr/>
        <p:txBody>
          <a:bodyPr/>
          <a:lstStyle/>
          <a:p>
            <a:fld id="{4CCB6F61-910C-409E-9BF6-0C47261A5E9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MIMD</a:t>
            </a:r>
            <a:endParaRPr lang="en-US" dirty="0"/>
          </a:p>
        </p:txBody>
      </p:sp>
      <p:sp>
        <p:nvSpPr>
          <p:cNvPr id="3" name="Content Placeholder 2"/>
          <p:cNvSpPr>
            <a:spLocks noGrp="1"/>
          </p:cNvSpPr>
          <p:nvPr>
            <p:ph sz="half" idx="1"/>
          </p:nvPr>
        </p:nvSpPr>
        <p:spPr/>
        <p:txBody>
          <a:bodyPr>
            <a:normAutofit fontScale="92500" lnSpcReduction="20000"/>
          </a:bodyPr>
          <a:lstStyle/>
          <a:p>
            <a:pPr algn="just"/>
            <a:r>
              <a:rPr lang="en-US" dirty="0"/>
              <a:t>Multiple Instruction: every processor may be executing a different instruction stream.</a:t>
            </a:r>
          </a:p>
          <a:p>
            <a:pPr algn="just"/>
            <a:r>
              <a:rPr lang="en-US" dirty="0"/>
              <a:t>Multiple Data: every processor may be working with a different data stream. </a:t>
            </a:r>
          </a:p>
          <a:p>
            <a:pPr algn="just"/>
            <a:r>
              <a:rPr lang="en-US" dirty="0"/>
              <a:t>Execution can be synchronous or asynchronous, deterministic or nondeterministic  </a:t>
            </a:r>
          </a:p>
          <a:p>
            <a:pPr algn="just"/>
            <a:endParaRPr lang="en-US" dirty="0"/>
          </a:p>
        </p:txBody>
      </p:sp>
      <p:sp>
        <p:nvSpPr>
          <p:cNvPr id="4" name="Content Placeholder 3"/>
          <p:cNvSpPr>
            <a:spLocks noGrp="1"/>
          </p:cNvSpPr>
          <p:nvPr>
            <p:ph sz="half" idx="2"/>
          </p:nvPr>
        </p:nvSpPr>
        <p:spPr/>
        <p:txBody>
          <a:bodyPr>
            <a:normAutofit fontScale="92500" lnSpcReduction="20000"/>
          </a:bodyPr>
          <a:lstStyle/>
          <a:p>
            <a:r>
              <a:rPr lang="en-US" dirty="0"/>
              <a:t> Different processor each processing different task.</a:t>
            </a:r>
          </a:p>
        </p:txBody>
      </p:sp>
      <p:pic>
        <p:nvPicPr>
          <p:cNvPr id="6146" name="Picture 2"/>
          <p:cNvPicPr>
            <a:picLocks noChangeAspect="1" noChangeArrowheads="1"/>
          </p:cNvPicPr>
          <p:nvPr/>
        </p:nvPicPr>
        <p:blipFill>
          <a:blip r:embed="rId2" cstate="print"/>
          <a:srcRect/>
          <a:stretch>
            <a:fillRect/>
          </a:stretch>
        </p:blipFill>
        <p:spPr bwMode="auto">
          <a:xfrm>
            <a:off x="4929190" y="2571744"/>
            <a:ext cx="3714744" cy="192663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4143372" y="4562475"/>
            <a:ext cx="4362450" cy="2295525"/>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A65BD520-06EF-4FEC-8EFA-7D82155C5BF1}"/>
              </a:ext>
            </a:extLst>
          </p:cNvPr>
          <p:cNvSpPr>
            <a:spLocks noGrp="1"/>
          </p:cNvSpPr>
          <p:nvPr>
            <p:ph type="sldNum" sz="quarter" idx="12"/>
          </p:nvPr>
        </p:nvSpPr>
        <p:spPr/>
        <p:txBody>
          <a:bodyPr/>
          <a:lstStyle/>
          <a:p>
            <a:fld id="{4CCB6F61-910C-409E-9BF6-0C47261A5E9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32</a:t>
            </a:fld>
            <a:endParaRPr lang="en-US"/>
          </a:p>
        </p:txBody>
      </p:sp>
      <p:pic>
        <p:nvPicPr>
          <p:cNvPr id="7" name="Picture 6"/>
          <p:cNvPicPr>
            <a:picLocks noChangeAspect="1"/>
          </p:cNvPicPr>
          <p:nvPr/>
        </p:nvPicPr>
        <p:blipFill>
          <a:blip r:embed="rId2"/>
          <a:stretch>
            <a:fillRect/>
          </a:stretch>
        </p:blipFill>
        <p:spPr>
          <a:xfrm>
            <a:off x="1356864" y="1799721"/>
            <a:ext cx="6430272" cy="3429479"/>
          </a:xfrm>
          <a:prstGeom prst="rect">
            <a:avLst/>
          </a:prstGeom>
        </p:spPr>
      </p:pic>
    </p:spTree>
    <p:extLst>
      <p:ext uri="{BB962C8B-B14F-4D97-AF65-F5344CB8AC3E}">
        <p14:creationId xmlns:p14="http://schemas.microsoft.com/office/powerpoint/2010/main" val="3984341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33</a:t>
            </a:fld>
            <a:endParaRPr lang="en-US"/>
          </a:p>
        </p:txBody>
      </p:sp>
      <p:pic>
        <p:nvPicPr>
          <p:cNvPr id="2" name="Picture 1"/>
          <p:cNvPicPr>
            <a:picLocks noChangeAspect="1"/>
          </p:cNvPicPr>
          <p:nvPr/>
        </p:nvPicPr>
        <p:blipFill>
          <a:blip r:embed="rId2"/>
          <a:stretch>
            <a:fillRect/>
          </a:stretch>
        </p:blipFill>
        <p:spPr>
          <a:xfrm>
            <a:off x="323528" y="908720"/>
            <a:ext cx="8713488" cy="5112568"/>
          </a:xfrm>
          <a:prstGeom prst="rect">
            <a:avLst/>
          </a:prstGeom>
        </p:spPr>
      </p:pic>
    </p:spTree>
    <p:extLst>
      <p:ext uri="{BB962C8B-B14F-4D97-AF65-F5344CB8AC3E}">
        <p14:creationId xmlns:p14="http://schemas.microsoft.com/office/powerpoint/2010/main" val="3036593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34</a:t>
            </a:fld>
            <a:endParaRPr lang="en-US"/>
          </a:p>
        </p:txBody>
      </p:sp>
      <p:pic>
        <p:nvPicPr>
          <p:cNvPr id="3" name="Picture 2"/>
          <p:cNvPicPr>
            <a:picLocks noChangeAspect="1"/>
          </p:cNvPicPr>
          <p:nvPr/>
        </p:nvPicPr>
        <p:blipFill>
          <a:blip r:embed="rId2"/>
          <a:stretch>
            <a:fillRect/>
          </a:stretch>
        </p:blipFill>
        <p:spPr>
          <a:xfrm>
            <a:off x="733407" y="1340768"/>
            <a:ext cx="8064896" cy="4395786"/>
          </a:xfrm>
          <a:prstGeom prst="rect">
            <a:avLst/>
          </a:prstGeom>
        </p:spPr>
      </p:pic>
      <p:sp>
        <p:nvSpPr>
          <p:cNvPr id="5" name="TextBox 4"/>
          <p:cNvSpPr txBox="1"/>
          <p:nvPr/>
        </p:nvSpPr>
        <p:spPr>
          <a:xfrm>
            <a:off x="755576" y="404664"/>
            <a:ext cx="7560840" cy="646331"/>
          </a:xfrm>
          <a:prstGeom prst="rect">
            <a:avLst/>
          </a:prstGeom>
          <a:noFill/>
        </p:spPr>
        <p:txBody>
          <a:bodyPr wrap="square" rtlCol="0">
            <a:spAutoFit/>
          </a:bodyPr>
          <a:lstStyle/>
          <a:p>
            <a:r>
              <a:rPr lang="en-US" sz="3600" b="1" dirty="0"/>
              <a:t>ARM Features                               </a:t>
            </a:r>
            <a:r>
              <a:rPr lang="en-US" sz="3600" b="1" dirty="0" err="1"/>
              <a:t>Contd</a:t>
            </a:r>
            <a:r>
              <a:rPr lang="en-US" sz="3600" b="1" dirty="0"/>
              <a:t>…</a:t>
            </a:r>
            <a:endParaRPr lang="en-IN" b="1" dirty="0"/>
          </a:p>
        </p:txBody>
      </p:sp>
    </p:spTree>
    <p:extLst>
      <p:ext uri="{BB962C8B-B14F-4D97-AF65-F5344CB8AC3E}">
        <p14:creationId xmlns:p14="http://schemas.microsoft.com/office/powerpoint/2010/main" val="3798622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35</a:t>
            </a:fld>
            <a:endParaRPr lang="en-US"/>
          </a:p>
        </p:txBody>
      </p:sp>
      <p:pic>
        <p:nvPicPr>
          <p:cNvPr id="2" name="Picture 1"/>
          <p:cNvPicPr>
            <a:picLocks noChangeAspect="1"/>
          </p:cNvPicPr>
          <p:nvPr/>
        </p:nvPicPr>
        <p:blipFill>
          <a:blip r:embed="rId2"/>
          <a:stretch>
            <a:fillRect/>
          </a:stretch>
        </p:blipFill>
        <p:spPr>
          <a:xfrm>
            <a:off x="323528" y="692696"/>
            <a:ext cx="8514303" cy="5472608"/>
          </a:xfrm>
          <a:prstGeom prst="rect">
            <a:avLst/>
          </a:prstGeom>
        </p:spPr>
      </p:pic>
    </p:spTree>
    <p:extLst>
      <p:ext uri="{BB962C8B-B14F-4D97-AF65-F5344CB8AC3E}">
        <p14:creationId xmlns:p14="http://schemas.microsoft.com/office/powerpoint/2010/main" val="1442506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36</a:t>
            </a:fld>
            <a:endParaRPr lang="en-US"/>
          </a:p>
        </p:txBody>
      </p:sp>
      <p:sp>
        <p:nvSpPr>
          <p:cNvPr id="3" name="TextBox 2"/>
          <p:cNvSpPr txBox="1"/>
          <p:nvPr/>
        </p:nvSpPr>
        <p:spPr>
          <a:xfrm>
            <a:off x="611560" y="-27384"/>
            <a:ext cx="7920880" cy="461665"/>
          </a:xfrm>
          <a:prstGeom prst="rect">
            <a:avLst/>
          </a:prstGeom>
          <a:noFill/>
        </p:spPr>
        <p:txBody>
          <a:bodyPr wrap="square" rtlCol="0">
            <a:spAutoFit/>
          </a:bodyPr>
          <a:lstStyle/>
          <a:p>
            <a:r>
              <a:rPr lang="en-US" sz="2400" b="1" dirty="0"/>
              <a:t>Thumb instruction set (T variant)                          </a:t>
            </a:r>
            <a:r>
              <a:rPr lang="en-US" sz="2400" b="1" dirty="0" err="1"/>
              <a:t>Contd</a:t>
            </a:r>
            <a:r>
              <a:rPr lang="en-US" sz="2400" b="1" dirty="0"/>
              <a:t>….</a:t>
            </a:r>
            <a:endParaRPr lang="en-IN" sz="2400" b="1" dirty="0"/>
          </a:p>
        </p:txBody>
      </p:sp>
      <p:pic>
        <p:nvPicPr>
          <p:cNvPr id="5" name="Picture 4"/>
          <p:cNvPicPr>
            <a:picLocks noChangeAspect="1"/>
          </p:cNvPicPr>
          <p:nvPr/>
        </p:nvPicPr>
        <p:blipFill>
          <a:blip r:embed="rId2"/>
          <a:stretch>
            <a:fillRect/>
          </a:stretch>
        </p:blipFill>
        <p:spPr>
          <a:xfrm>
            <a:off x="611560" y="507821"/>
            <a:ext cx="8493667" cy="6161539"/>
          </a:xfrm>
          <a:prstGeom prst="rect">
            <a:avLst/>
          </a:prstGeom>
        </p:spPr>
      </p:pic>
    </p:spTree>
    <p:extLst>
      <p:ext uri="{BB962C8B-B14F-4D97-AF65-F5344CB8AC3E}">
        <p14:creationId xmlns:p14="http://schemas.microsoft.com/office/powerpoint/2010/main" val="841895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37</a:t>
            </a:fld>
            <a:endParaRPr lang="en-US"/>
          </a:p>
        </p:txBody>
      </p:sp>
      <p:sp>
        <p:nvSpPr>
          <p:cNvPr id="5" name="TextBox 4"/>
          <p:cNvSpPr txBox="1"/>
          <p:nvPr/>
        </p:nvSpPr>
        <p:spPr>
          <a:xfrm>
            <a:off x="755576" y="404664"/>
            <a:ext cx="7560840" cy="646331"/>
          </a:xfrm>
          <a:prstGeom prst="rect">
            <a:avLst/>
          </a:prstGeom>
          <a:noFill/>
        </p:spPr>
        <p:txBody>
          <a:bodyPr wrap="square" rtlCol="0">
            <a:spAutoFit/>
          </a:bodyPr>
          <a:lstStyle/>
          <a:p>
            <a:r>
              <a:rPr lang="en-US" sz="3600" b="1" dirty="0"/>
              <a:t>ARM Core dataflow model</a:t>
            </a:r>
            <a:endParaRPr lang="en-IN" b="1" dirty="0"/>
          </a:p>
        </p:txBody>
      </p:sp>
      <p:pic>
        <p:nvPicPr>
          <p:cNvPr id="3" name="Picture 2"/>
          <p:cNvPicPr>
            <a:picLocks noChangeAspect="1"/>
          </p:cNvPicPr>
          <p:nvPr/>
        </p:nvPicPr>
        <p:blipFill>
          <a:blip r:embed="rId2"/>
          <a:stretch>
            <a:fillRect/>
          </a:stretch>
        </p:blipFill>
        <p:spPr>
          <a:xfrm>
            <a:off x="1254175" y="1374681"/>
            <a:ext cx="6563641" cy="4934639"/>
          </a:xfrm>
          <a:prstGeom prst="rect">
            <a:avLst/>
          </a:prstGeom>
        </p:spPr>
      </p:pic>
    </p:spTree>
    <p:extLst>
      <p:ext uri="{BB962C8B-B14F-4D97-AF65-F5344CB8AC3E}">
        <p14:creationId xmlns:p14="http://schemas.microsoft.com/office/powerpoint/2010/main" val="2507840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38</a:t>
            </a:fld>
            <a:endParaRPr lang="en-US"/>
          </a:p>
        </p:txBody>
      </p:sp>
      <p:pic>
        <p:nvPicPr>
          <p:cNvPr id="2" name="Picture 1"/>
          <p:cNvPicPr>
            <a:picLocks noChangeAspect="1"/>
          </p:cNvPicPr>
          <p:nvPr/>
        </p:nvPicPr>
        <p:blipFill>
          <a:blip r:embed="rId2"/>
          <a:stretch>
            <a:fillRect/>
          </a:stretch>
        </p:blipFill>
        <p:spPr>
          <a:xfrm>
            <a:off x="1285416" y="1109339"/>
            <a:ext cx="6573167" cy="4639322"/>
          </a:xfrm>
          <a:prstGeom prst="rect">
            <a:avLst/>
          </a:prstGeom>
        </p:spPr>
      </p:pic>
    </p:spTree>
    <p:extLst>
      <p:ext uri="{BB962C8B-B14F-4D97-AF65-F5344CB8AC3E}">
        <p14:creationId xmlns:p14="http://schemas.microsoft.com/office/powerpoint/2010/main" val="2338028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39</a:t>
            </a:fld>
            <a:endParaRPr lang="en-US"/>
          </a:p>
        </p:txBody>
      </p:sp>
      <p:pic>
        <p:nvPicPr>
          <p:cNvPr id="2" name="Picture 1"/>
          <p:cNvPicPr>
            <a:picLocks noChangeAspect="1"/>
          </p:cNvPicPr>
          <p:nvPr/>
        </p:nvPicPr>
        <p:blipFill>
          <a:blip r:embed="rId2"/>
          <a:stretch>
            <a:fillRect/>
          </a:stretch>
        </p:blipFill>
        <p:spPr>
          <a:xfrm>
            <a:off x="611560" y="836712"/>
            <a:ext cx="8271778" cy="5328592"/>
          </a:xfrm>
          <a:prstGeom prst="rect">
            <a:avLst/>
          </a:prstGeom>
        </p:spPr>
      </p:pic>
    </p:spTree>
    <p:extLst>
      <p:ext uri="{BB962C8B-B14F-4D97-AF65-F5344CB8AC3E}">
        <p14:creationId xmlns:p14="http://schemas.microsoft.com/office/powerpoint/2010/main" val="256624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Goals of parallelism</a:t>
            </a:r>
            <a:br>
              <a:rPr lang="en-US" dirty="0"/>
            </a:br>
            <a:endParaRPr lang="en-US" dirty="0"/>
          </a:p>
        </p:txBody>
      </p:sp>
      <p:sp>
        <p:nvSpPr>
          <p:cNvPr id="3" name="Content Placeholder 2"/>
          <p:cNvSpPr>
            <a:spLocks noGrp="1"/>
          </p:cNvSpPr>
          <p:nvPr>
            <p:ph idx="1"/>
          </p:nvPr>
        </p:nvSpPr>
        <p:spPr>
          <a:xfrm>
            <a:off x="457200" y="1279301"/>
            <a:ext cx="8229600" cy="4525963"/>
          </a:xfrm>
        </p:spPr>
        <p:txBody>
          <a:bodyPr>
            <a:normAutofit fontScale="92500" lnSpcReduction="10000"/>
          </a:bodyPr>
          <a:lstStyle/>
          <a:p>
            <a:pPr algn="just"/>
            <a:r>
              <a:rPr lang="en-US" dirty="0"/>
              <a:t>To increase the computational speed (</a:t>
            </a:r>
            <a:r>
              <a:rPr lang="en-US" dirty="0" err="1"/>
              <a:t>ie</a:t>
            </a:r>
            <a:r>
              <a:rPr lang="en-US" dirty="0"/>
              <a:t>) </a:t>
            </a:r>
            <a:r>
              <a:rPr lang="en-US" altLang="pt-BR" dirty="0"/>
              <a:t> to reduce the amount of time that you need to wait for a problem to be solved</a:t>
            </a:r>
            <a:endParaRPr lang="en-US" dirty="0"/>
          </a:p>
          <a:p>
            <a:pPr algn="just"/>
            <a:r>
              <a:rPr lang="en-US" dirty="0"/>
              <a:t>To increase throughput (</a:t>
            </a:r>
            <a:r>
              <a:rPr lang="en-US" dirty="0" err="1"/>
              <a:t>ie</a:t>
            </a:r>
            <a:r>
              <a:rPr lang="en-US" dirty="0"/>
              <a:t>) the amount of processing that can be accomplished during a given interval of time</a:t>
            </a:r>
          </a:p>
          <a:p>
            <a:pPr algn="just"/>
            <a:r>
              <a:rPr lang="en-US" dirty="0"/>
              <a:t>To improve the performance of the computer for a given clock speed</a:t>
            </a:r>
          </a:p>
          <a:p>
            <a:pPr algn="just"/>
            <a:r>
              <a:rPr lang="en-US" altLang="pt-BR" dirty="0"/>
              <a:t>To solve bigger problems that might not fit in the limited memory of a single CPU</a:t>
            </a:r>
            <a:endParaRPr lang="en-US" dirty="0"/>
          </a:p>
        </p:txBody>
      </p:sp>
      <p:sp>
        <p:nvSpPr>
          <p:cNvPr id="4" name="Slide Number Placeholder 3">
            <a:extLst>
              <a:ext uri="{FF2B5EF4-FFF2-40B4-BE49-F238E27FC236}">
                <a16:creationId xmlns:a16="http://schemas.microsoft.com/office/drawing/2014/main" id="{65FDA3DE-2E42-4225-9222-1A0E4D8A8E3B}"/>
              </a:ext>
            </a:extLst>
          </p:cNvPr>
          <p:cNvSpPr>
            <a:spLocks noGrp="1"/>
          </p:cNvSpPr>
          <p:nvPr>
            <p:ph type="sldNum" sz="quarter" idx="12"/>
          </p:nvPr>
        </p:nvSpPr>
        <p:spPr/>
        <p:txBody>
          <a:bodyPr/>
          <a:lstStyle/>
          <a:p>
            <a:fld id="{4CCB6F61-910C-409E-9BF6-0C47261A5E9B}" type="slidenum">
              <a:rPr lang="en-US" smtClean="0"/>
              <a:pPr/>
              <a:t>4</a:t>
            </a:fld>
            <a:endParaRPr lang="en-US"/>
          </a:p>
        </p:txBody>
      </p:sp>
    </p:spTree>
    <p:extLst>
      <p:ext uri="{BB962C8B-B14F-4D97-AF65-F5344CB8AC3E}">
        <p14:creationId xmlns:p14="http://schemas.microsoft.com/office/powerpoint/2010/main" val="3093297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40</a:t>
            </a:fld>
            <a:endParaRPr lang="en-US"/>
          </a:p>
        </p:txBody>
      </p:sp>
      <p:pic>
        <p:nvPicPr>
          <p:cNvPr id="2" name="Picture 1"/>
          <p:cNvPicPr>
            <a:picLocks noChangeAspect="1"/>
          </p:cNvPicPr>
          <p:nvPr/>
        </p:nvPicPr>
        <p:blipFill>
          <a:blip r:embed="rId2"/>
          <a:stretch>
            <a:fillRect/>
          </a:stretch>
        </p:blipFill>
        <p:spPr>
          <a:xfrm>
            <a:off x="304204" y="180521"/>
            <a:ext cx="8535591" cy="6496957"/>
          </a:xfrm>
          <a:prstGeom prst="rect">
            <a:avLst/>
          </a:prstGeom>
        </p:spPr>
      </p:pic>
    </p:spTree>
    <p:extLst>
      <p:ext uri="{BB962C8B-B14F-4D97-AF65-F5344CB8AC3E}">
        <p14:creationId xmlns:p14="http://schemas.microsoft.com/office/powerpoint/2010/main" val="739385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41</a:t>
            </a:fld>
            <a:endParaRPr lang="en-US"/>
          </a:p>
        </p:txBody>
      </p:sp>
      <p:pic>
        <p:nvPicPr>
          <p:cNvPr id="2" name="Picture 1"/>
          <p:cNvPicPr>
            <a:picLocks noChangeAspect="1"/>
          </p:cNvPicPr>
          <p:nvPr/>
        </p:nvPicPr>
        <p:blipFill>
          <a:blip r:embed="rId2"/>
          <a:stretch>
            <a:fillRect/>
          </a:stretch>
        </p:blipFill>
        <p:spPr>
          <a:xfrm>
            <a:off x="151783" y="161469"/>
            <a:ext cx="8840434" cy="6535062"/>
          </a:xfrm>
          <a:prstGeom prst="rect">
            <a:avLst/>
          </a:prstGeom>
        </p:spPr>
      </p:pic>
    </p:spTree>
    <p:extLst>
      <p:ext uri="{BB962C8B-B14F-4D97-AF65-F5344CB8AC3E}">
        <p14:creationId xmlns:p14="http://schemas.microsoft.com/office/powerpoint/2010/main" val="655158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42</a:t>
            </a:fld>
            <a:endParaRPr lang="en-US"/>
          </a:p>
        </p:txBody>
      </p:sp>
      <p:pic>
        <p:nvPicPr>
          <p:cNvPr id="2" name="Picture 1"/>
          <p:cNvPicPr>
            <a:picLocks noChangeAspect="1"/>
          </p:cNvPicPr>
          <p:nvPr/>
        </p:nvPicPr>
        <p:blipFill>
          <a:blip r:embed="rId2"/>
          <a:stretch>
            <a:fillRect/>
          </a:stretch>
        </p:blipFill>
        <p:spPr>
          <a:xfrm>
            <a:off x="375652" y="685417"/>
            <a:ext cx="8392696" cy="5487166"/>
          </a:xfrm>
          <a:prstGeom prst="rect">
            <a:avLst/>
          </a:prstGeom>
        </p:spPr>
      </p:pic>
    </p:spTree>
    <p:extLst>
      <p:ext uri="{BB962C8B-B14F-4D97-AF65-F5344CB8AC3E}">
        <p14:creationId xmlns:p14="http://schemas.microsoft.com/office/powerpoint/2010/main" val="74957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43</a:t>
            </a:fld>
            <a:endParaRPr lang="en-US"/>
          </a:p>
        </p:txBody>
      </p:sp>
      <p:pic>
        <p:nvPicPr>
          <p:cNvPr id="2" name="Picture 1"/>
          <p:cNvPicPr>
            <a:picLocks noChangeAspect="1"/>
          </p:cNvPicPr>
          <p:nvPr/>
        </p:nvPicPr>
        <p:blipFill>
          <a:blip r:embed="rId2"/>
          <a:stretch>
            <a:fillRect/>
          </a:stretch>
        </p:blipFill>
        <p:spPr>
          <a:xfrm>
            <a:off x="280388" y="128139"/>
            <a:ext cx="8583223" cy="6430272"/>
          </a:xfrm>
          <a:prstGeom prst="rect">
            <a:avLst/>
          </a:prstGeom>
        </p:spPr>
      </p:pic>
    </p:spTree>
    <p:extLst>
      <p:ext uri="{BB962C8B-B14F-4D97-AF65-F5344CB8AC3E}">
        <p14:creationId xmlns:p14="http://schemas.microsoft.com/office/powerpoint/2010/main" val="2593072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2205" y="482600"/>
            <a:ext cx="5340350" cy="695960"/>
          </a:xfrm>
          <a:prstGeom prst="rect">
            <a:avLst/>
          </a:prstGeom>
        </p:spPr>
        <p:txBody>
          <a:bodyPr vert="horz" wrap="square" lIns="0" tIns="12065" rIns="0" bIns="0" rtlCol="0">
            <a:spAutoFit/>
          </a:bodyPr>
          <a:lstStyle/>
          <a:p>
            <a:pPr marL="12700">
              <a:lnSpc>
                <a:spcPct val="100000"/>
              </a:lnSpc>
              <a:spcBef>
                <a:spcPts val="95"/>
              </a:spcBef>
            </a:pPr>
            <a:r>
              <a:rPr sz="4400" spc="-5" dirty="0"/>
              <a:t>Single-core</a:t>
            </a:r>
            <a:r>
              <a:rPr sz="4400" spc="-25" dirty="0"/>
              <a:t> </a:t>
            </a:r>
            <a:r>
              <a:rPr sz="4400" spc="-5" dirty="0"/>
              <a:t>computer</a:t>
            </a:r>
            <a:endParaRPr sz="4400" dirty="0"/>
          </a:p>
        </p:txBody>
      </p:sp>
      <p:sp>
        <p:nvSpPr>
          <p:cNvPr id="3" name="object 3"/>
          <p:cNvSpPr/>
          <p:nvPr/>
        </p:nvSpPr>
        <p:spPr>
          <a:xfrm>
            <a:off x="1495735" y="1447800"/>
            <a:ext cx="6480118" cy="45262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95400" y="1371600"/>
            <a:ext cx="2819400" cy="2362200"/>
          </a:xfrm>
          <a:custGeom>
            <a:avLst/>
            <a:gdLst/>
            <a:ahLst/>
            <a:cxnLst/>
            <a:rect l="l" t="t" r="r" b="b"/>
            <a:pathLst>
              <a:path w="2819400" h="2362200">
                <a:moveTo>
                  <a:pt x="0" y="0"/>
                </a:moveTo>
                <a:lnTo>
                  <a:pt x="0" y="2362200"/>
                </a:lnTo>
                <a:lnTo>
                  <a:pt x="2819400" y="2362200"/>
                </a:lnTo>
                <a:lnTo>
                  <a:pt x="2819400" y="0"/>
                </a:lnTo>
                <a:lnTo>
                  <a:pt x="0" y="0"/>
                </a:lnTo>
                <a:close/>
              </a:path>
            </a:pathLst>
          </a:custGeom>
          <a:ln w="25400">
            <a:solidFill>
              <a:srgbClr val="FF0101"/>
            </a:solidFill>
          </a:ln>
        </p:spPr>
        <p:txBody>
          <a:bodyPr wrap="square" lIns="0" tIns="0" rIns="0" bIns="0" rtlCol="0"/>
          <a:lstStyle/>
          <a:p>
            <a:endParaRPr/>
          </a:p>
        </p:txBody>
      </p:sp>
      <p:sp>
        <p:nvSpPr>
          <p:cNvPr id="5" name="object 5"/>
          <p:cNvSpPr txBox="1"/>
          <p:nvPr/>
        </p:nvSpPr>
        <p:spPr>
          <a:xfrm>
            <a:off x="8456421" y="6293072"/>
            <a:ext cx="164465" cy="252729"/>
          </a:xfrm>
          <a:prstGeom prst="rect">
            <a:avLst/>
          </a:prstGeom>
        </p:spPr>
        <p:txBody>
          <a:bodyPr vert="horz" wrap="square" lIns="0" tIns="0" rIns="0" bIns="0" rtlCol="0">
            <a:spAutoFit/>
          </a:bodyPr>
          <a:lstStyle/>
          <a:p>
            <a:pPr marL="25400">
              <a:lnSpc>
                <a:spcPts val="1870"/>
              </a:lnSpc>
            </a:pPr>
            <a:endParaRPr sz="1600" dirty="0">
              <a:latin typeface="Arial"/>
              <a:cs typeface="Arial"/>
            </a:endParaRPr>
          </a:p>
        </p:txBody>
      </p:sp>
      <p:sp>
        <p:nvSpPr>
          <p:cNvPr id="6" name="Slide Number Placeholder 5">
            <a:extLst>
              <a:ext uri="{FF2B5EF4-FFF2-40B4-BE49-F238E27FC236}">
                <a16:creationId xmlns:a16="http://schemas.microsoft.com/office/drawing/2014/main" id="{57D4D3DB-3900-456A-A5D0-D40B45A1DDF6}"/>
              </a:ext>
            </a:extLst>
          </p:cNvPr>
          <p:cNvSpPr>
            <a:spLocks noGrp="1"/>
          </p:cNvSpPr>
          <p:nvPr>
            <p:ph type="sldNum" sz="quarter" idx="12"/>
          </p:nvPr>
        </p:nvSpPr>
        <p:spPr/>
        <p:txBody>
          <a:bodyPr/>
          <a:lstStyle/>
          <a:p>
            <a:fld id="{4CCB6F61-910C-409E-9BF6-0C47261A5E9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86966" y="482600"/>
            <a:ext cx="5368925" cy="695960"/>
          </a:xfrm>
          <a:prstGeom prst="rect">
            <a:avLst/>
          </a:prstGeom>
        </p:spPr>
        <p:txBody>
          <a:bodyPr vert="horz" wrap="square" lIns="0" tIns="12065" rIns="0" bIns="0" rtlCol="0">
            <a:spAutoFit/>
          </a:bodyPr>
          <a:lstStyle/>
          <a:p>
            <a:pPr marL="12700">
              <a:lnSpc>
                <a:spcPct val="100000"/>
              </a:lnSpc>
              <a:spcBef>
                <a:spcPts val="95"/>
              </a:spcBef>
            </a:pPr>
            <a:r>
              <a:rPr sz="4400" spc="-5" dirty="0">
                <a:latin typeface="Arial"/>
                <a:cs typeface="Arial"/>
              </a:rPr>
              <a:t>Single-core CPU</a:t>
            </a:r>
            <a:r>
              <a:rPr sz="4400" spc="-30" dirty="0">
                <a:latin typeface="Arial"/>
                <a:cs typeface="Arial"/>
              </a:rPr>
              <a:t> </a:t>
            </a:r>
            <a:r>
              <a:rPr sz="4400" spc="-5" dirty="0">
                <a:latin typeface="Arial"/>
                <a:cs typeface="Arial"/>
              </a:rPr>
              <a:t>chip</a:t>
            </a:r>
            <a:endParaRPr sz="4400">
              <a:latin typeface="Arial"/>
              <a:cs typeface="Arial"/>
            </a:endParaRPr>
          </a:p>
        </p:txBody>
      </p:sp>
      <p:sp>
        <p:nvSpPr>
          <p:cNvPr id="3" name="object 3"/>
          <p:cNvSpPr/>
          <p:nvPr/>
        </p:nvSpPr>
        <p:spPr>
          <a:xfrm>
            <a:off x="1818507" y="1600200"/>
            <a:ext cx="6023996" cy="41452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95600" y="2057400"/>
            <a:ext cx="2998470" cy="1852930"/>
          </a:xfrm>
          <a:custGeom>
            <a:avLst/>
            <a:gdLst/>
            <a:ahLst/>
            <a:cxnLst/>
            <a:rect l="l" t="t" r="r" b="b"/>
            <a:pathLst>
              <a:path w="2998470" h="1852929">
                <a:moveTo>
                  <a:pt x="0" y="0"/>
                </a:moveTo>
                <a:lnTo>
                  <a:pt x="0" y="1852422"/>
                </a:lnTo>
                <a:lnTo>
                  <a:pt x="2998470" y="1852421"/>
                </a:lnTo>
                <a:lnTo>
                  <a:pt x="2998470" y="0"/>
                </a:lnTo>
                <a:lnTo>
                  <a:pt x="0" y="0"/>
                </a:lnTo>
                <a:close/>
              </a:path>
            </a:pathLst>
          </a:custGeom>
          <a:ln w="25400">
            <a:solidFill>
              <a:srgbClr val="FF0101"/>
            </a:solidFill>
          </a:ln>
        </p:spPr>
        <p:txBody>
          <a:bodyPr wrap="square" lIns="0" tIns="0" rIns="0" bIns="0" rtlCol="0"/>
          <a:lstStyle/>
          <a:p>
            <a:endParaRPr/>
          </a:p>
        </p:txBody>
      </p:sp>
      <p:sp>
        <p:nvSpPr>
          <p:cNvPr id="5" name="object 5"/>
          <p:cNvSpPr/>
          <p:nvPr/>
        </p:nvSpPr>
        <p:spPr>
          <a:xfrm>
            <a:off x="5867400" y="2045970"/>
            <a:ext cx="1301750" cy="697230"/>
          </a:xfrm>
          <a:custGeom>
            <a:avLst/>
            <a:gdLst/>
            <a:ahLst/>
            <a:cxnLst/>
            <a:rect l="l" t="t" r="r" b="b"/>
            <a:pathLst>
              <a:path w="1301750" h="697230">
                <a:moveTo>
                  <a:pt x="106157" y="626682"/>
                </a:moveTo>
                <a:lnTo>
                  <a:pt x="82296" y="581406"/>
                </a:lnTo>
                <a:lnTo>
                  <a:pt x="0" y="697230"/>
                </a:lnTo>
                <a:lnTo>
                  <a:pt x="95250" y="695181"/>
                </a:lnTo>
                <a:lnTo>
                  <a:pt x="95250" y="632460"/>
                </a:lnTo>
                <a:lnTo>
                  <a:pt x="106157" y="626682"/>
                </a:lnTo>
                <a:close/>
              </a:path>
              <a:path w="1301750" h="697230">
                <a:moveTo>
                  <a:pt x="118072" y="649289"/>
                </a:moveTo>
                <a:lnTo>
                  <a:pt x="106157" y="626682"/>
                </a:lnTo>
                <a:lnTo>
                  <a:pt x="95250" y="632460"/>
                </a:lnTo>
                <a:lnTo>
                  <a:pt x="106679" y="655319"/>
                </a:lnTo>
                <a:lnTo>
                  <a:pt x="118072" y="649289"/>
                </a:lnTo>
                <a:close/>
              </a:path>
              <a:path w="1301750" h="697230">
                <a:moveTo>
                  <a:pt x="141732" y="694182"/>
                </a:moveTo>
                <a:lnTo>
                  <a:pt x="118072" y="649289"/>
                </a:lnTo>
                <a:lnTo>
                  <a:pt x="106679" y="655319"/>
                </a:lnTo>
                <a:lnTo>
                  <a:pt x="95250" y="632460"/>
                </a:lnTo>
                <a:lnTo>
                  <a:pt x="95250" y="695181"/>
                </a:lnTo>
                <a:lnTo>
                  <a:pt x="141732" y="694182"/>
                </a:lnTo>
                <a:close/>
              </a:path>
              <a:path w="1301750" h="697230">
                <a:moveTo>
                  <a:pt x="1301496" y="22860"/>
                </a:moveTo>
                <a:lnTo>
                  <a:pt x="1289303" y="0"/>
                </a:lnTo>
                <a:lnTo>
                  <a:pt x="106157" y="626682"/>
                </a:lnTo>
                <a:lnTo>
                  <a:pt x="118072" y="649289"/>
                </a:lnTo>
                <a:lnTo>
                  <a:pt x="1301496" y="22860"/>
                </a:lnTo>
                <a:close/>
              </a:path>
            </a:pathLst>
          </a:custGeom>
          <a:solidFill>
            <a:srgbClr val="FF0101"/>
          </a:solidFill>
        </p:spPr>
        <p:txBody>
          <a:bodyPr wrap="square" lIns="0" tIns="0" rIns="0" bIns="0" rtlCol="0"/>
          <a:lstStyle/>
          <a:p>
            <a:endParaRPr/>
          </a:p>
        </p:txBody>
      </p:sp>
      <p:sp>
        <p:nvSpPr>
          <p:cNvPr id="6" name="object 6"/>
          <p:cNvSpPr txBox="1"/>
          <p:nvPr/>
        </p:nvSpPr>
        <p:spPr>
          <a:xfrm>
            <a:off x="6785102" y="1550923"/>
            <a:ext cx="15113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3300"/>
                </a:solidFill>
                <a:latin typeface="Arial"/>
                <a:cs typeface="Arial"/>
              </a:rPr>
              <a:t>the single</a:t>
            </a:r>
            <a:r>
              <a:rPr sz="1800" spc="-85" dirty="0">
                <a:solidFill>
                  <a:srgbClr val="FF3300"/>
                </a:solidFill>
                <a:latin typeface="Arial"/>
                <a:cs typeface="Arial"/>
              </a:rPr>
              <a:t> </a:t>
            </a:r>
            <a:r>
              <a:rPr sz="1800" spc="-5" dirty="0">
                <a:solidFill>
                  <a:srgbClr val="FF3300"/>
                </a:solidFill>
                <a:latin typeface="Arial"/>
                <a:cs typeface="Arial"/>
              </a:rPr>
              <a:t>core</a:t>
            </a:r>
            <a:endParaRPr sz="1800">
              <a:latin typeface="Arial"/>
              <a:cs typeface="Arial"/>
            </a:endParaRPr>
          </a:p>
        </p:txBody>
      </p:sp>
      <p:sp>
        <p:nvSpPr>
          <p:cNvPr id="8" name="Slide Number Placeholder 7">
            <a:extLst>
              <a:ext uri="{FF2B5EF4-FFF2-40B4-BE49-F238E27FC236}">
                <a16:creationId xmlns:a16="http://schemas.microsoft.com/office/drawing/2014/main" id="{4CB3B57F-720F-494B-BF2B-824805BB752F}"/>
              </a:ext>
            </a:extLst>
          </p:cNvPr>
          <p:cNvSpPr>
            <a:spLocks noGrp="1"/>
          </p:cNvSpPr>
          <p:nvPr>
            <p:ph type="sldNum" sz="quarter" idx="12"/>
          </p:nvPr>
        </p:nvSpPr>
        <p:spPr/>
        <p:txBody>
          <a:bodyPr/>
          <a:lstStyle/>
          <a:p>
            <a:fld id="{4CCB6F61-910C-409E-9BF6-0C47261A5E9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4555" y="208280"/>
            <a:ext cx="5834380" cy="695960"/>
          </a:xfrm>
          <a:prstGeom prst="rect">
            <a:avLst/>
          </a:prstGeom>
        </p:spPr>
        <p:txBody>
          <a:bodyPr vert="horz" wrap="square" lIns="0" tIns="12065" rIns="0" bIns="0" rtlCol="0">
            <a:spAutoFit/>
          </a:bodyPr>
          <a:lstStyle/>
          <a:p>
            <a:pPr marL="12700">
              <a:lnSpc>
                <a:spcPct val="100000"/>
              </a:lnSpc>
              <a:spcBef>
                <a:spcPts val="95"/>
              </a:spcBef>
            </a:pPr>
            <a:r>
              <a:rPr sz="4400" spc="-5" dirty="0"/>
              <a:t>Multi-core architectures</a:t>
            </a:r>
            <a:endParaRPr sz="4400"/>
          </a:p>
        </p:txBody>
      </p:sp>
      <p:sp>
        <p:nvSpPr>
          <p:cNvPr id="3" name="object 3"/>
          <p:cNvSpPr/>
          <p:nvPr/>
        </p:nvSpPr>
        <p:spPr>
          <a:xfrm>
            <a:off x="571472" y="2857496"/>
            <a:ext cx="8166049" cy="263042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6701" y="1393951"/>
            <a:ext cx="7471409" cy="1402307"/>
          </a:xfrm>
          <a:prstGeom prst="rect">
            <a:avLst/>
          </a:prstGeom>
        </p:spPr>
        <p:txBody>
          <a:bodyPr vert="horz" wrap="square" lIns="0" tIns="12065" rIns="0" bIns="0" rtlCol="0">
            <a:spAutoFit/>
          </a:bodyPr>
          <a:lstStyle/>
          <a:p>
            <a:pPr marL="355600" marR="817880" indent="-343535">
              <a:lnSpc>
                <a:spcPct val="100000"/>
              </a:lnSpc>
              <a:spcBef>
                <a:spcPts val="95"/>
              </a:spcBef>
              <a:buChar char="•"/>
              <a:tabLst>
                <a:tab pos="354965" algn="l"/>
                <a:tab pos="355600" algn="l"/>
              </a:tabLst>
            </a:pPr>
            <a:r>
              <a:rPr sz="3200" spc="-10" dirty="0">
                <a:latin typeface="Arial"/>
                <a:cs typeface="Arial"/>
              </a:rPr>
              <a:t>Replicate multiple processor </a:t>
            </a:r>
            <a:r>
              <a:rPr sz="3200" spc="-5" dirty="0">
                <a:latin typeface="Arial"/>
                <a:cs typeface="Arial"/>
              </a:rPr>
              <a:t>cores on a  single</a:t>
            </a:r>
            <a:r>
              <a:rPr sz="3200" spc="-10" dirty="0">
                <a:latin typeface="Arial"/>
                <a:cs typeface="Arial"/>
              </a:rPr>
              <a:t> die.</a:t>
            </a:r>
            <a:endParaRPr sz="3200" dirty="0">
              <a:latin typeface="Arial"/>
              <a:cs typeface="Arial"/>
            </a:endParaRPr>
          </a:p>
          <a:p>
            <a:pPr marL="687070">
              <a:lnSpc>
                <a:spcPct val="100000"/>
              </a:lnSpc>
              <a:spcBef>
                <a:spcPts val="975"/>
              </a:spcBef>
              <a:tabLst>
                <a:tab pos="2439035" algn="l"/>
                <a:tab pos="4114800" algn="l"/>
                <a:tab pos="5867400" algn="l"/>
              </a:tabLst>
            </a:pPr>
            <a:r>
              <a:rPr sz="1800" dirty="0">
                <a:solidFill>
                  <a:srgbClr val="0000FF"/>
                </a:solidFill>
                <a:latin typeface="Arial"/>
                <a:cs typeface="Arial"/>
              </a:rPr>
              <a:t>Core</a:t>
            </a:r>
            <a:r>
              <a:rPr sz="1800" spc="-5" dirty="0">
                <a:solidFill>
                  <a:srgbClr val="0000FF"/>
                </a:solidFill>
                <a:latin typeface="Arial"/>
                <a:cs typeface="Arial"/>
              </a:rPr>
              <a:t> </a:t>
            </a:r>
            <a:r>
              <a:rPr sz="1800" dirty="0">
                <a:solidFill>
                  <a:srgbClr val="0000FF"/>
                </a:solidFill>
                <a:latin typeface="Arial"/>
                <a:cs typeface="Arial"/>
              </a:rPr>
              <a:t>1	Core</a:t>
            </a:r>
            <a:r>
              <a:rPr sz="1800" spc="-5" dirty="0">
                <a:solidFill>
                  <a:srgbClr val="0000FF"/>
                </a:solidFill>
                <a:latin typeface="Arial"/>
                <a:cs typeface="Arial"/>
              </a:rPr>
              <a:t> </a:t>
            </a:r>
            <a:r>
              <a:rPr sz="1800" dirty="0">
                <a:solidFill>
                  <a:srgbClr val="0000FF"/>
                </a:solidFill>
                <a:latin typeface="Arial"/>
                <a:cs typeface="Arial"/>
              </a:rPr>
              <a:t>2	Core</a:t>
            </a:r>
            <a:r>
              <a:rPr sz="1800" spc="-5" dirty="0">
                <a:solidFill>
                  <a:srgbClr val="0000FF"/>
                </a:solidFill>
                <a:latin typeface="Arial"/>
                <a:cs typeface="Arial"/>
              </a:rPr>
              <a:t> </a:t>
            </a:r>
            <a:r>
              <a:rPr sz="1800" dirty="0">
                <a:solidFill>
                  <a:srgbClr val="0000FF"/>
                </a:solidFill>
                <a:latin typeface="Arial"/>
                <a:cs typeface="Arial"/>
              </a:rPr>
              <a:t>3	Core</a:t>
            </a:r>
            <a:r>
              <a:rPr sz="1800" spc="-15" dirty="0">
                <a:solidFill>
                  <a:srgbClr val="0000FF"/>
                </a:solidFill>
                <a:latin typeface="Arial"/>
                <a:cs typeface="Arial"/>
              </a:rPr>
              <a:t> </a:t>
            </a:r>
            <a:r>
              <a:rPr sz="1800" dirty="0">
                <a:solidFill>
                  <a:srgbClr val="0000FF"/>
                </a:solidFill>
                <a:latin typeface="Arial"/>
                <a:cs typeface="Arial"/>
              </a:rPr>
              <a:t>4</a:t>
            </a:r>
            <a:endParaRPr sz="1800" dirty="0">
              <a:latin typeface="Arial"/>
              <a:cs typeface="Arial"/>
            </a:endParaRPr>
          </a:p>
        </p:txBody>
      </p:sp>
      <p:sp>
        <p:nvSpPr>
          <p:cNvPr id="6" name="object 6"/>
          <p:cNvSpPr txBox="1"/>
          <p:nvPr/>
        </p:nvSpPr>
        <p:spPr>
          <a:xfrm>
            <a:off x="677679" y="6325164"/>
            <a:ext cx="2058035" cy="281305"/>
          </a:xfrm>
          <a:prstGeom prst="rect">
            <a:avLst/>
          </a:prstGeom>
        </p:spPr>
        <p:txBody>
          <a:bodyPr vert="horz" wrap="square" lIns="0" tIns="0" rIns="0" bIns="0" rtlCol="0">
            <a:spAutoFit/>
          </a:bodyPr>
          <a:lstStyle/>
          <a:p>
            <a:pPr marL="12700">
              <a:lnSpc>
                <a:spcPts val="2090"/>
              </a:lnSpc>
            </a:pPr>
            <a:r>
              <a:rPr sz="1800" dirty="0">
                <a:latin typeface="Arial"/>
                <a:cs typeface="Arial"/>
              </a:rPr>
              <a:t>Multi-core </a:t>
            </a:r>
            <a:r>
              <a:rPr sz="1800" spc="-5" dirty="0">
                <a:latin typeface="Arial"/>
                <a:cs typeface="Arial"/>
              </a:rPr>
              <a:t>CPU</a:t>
            </a:r>
            <a:r>
              <a:rPr sz="1800" spc="-95" dirty="0">
                <a:latin typeface="Arial"/>
                <a:cs typeface="Arial"/>
              </a:rPr>
              <a:t> </a:t>
            </a:r>
            <a:r>
              <a:rPr sz="1800" dirty="0">
                <a:latin typeface="Arial"/>
                <a:cs typeface="Arial"/>
              </a:rPr>
              <a:t>chip</a:t>
            </a:r>
            <a:endParaRPr sz="1800">
              <a:latin typeface="Arial"/>
              <a:cs typeface="Arial"/>
            </a:endParaRPr>
          </a:p>
        </p:txBody>
      </p:sp>
      <p:sp>
        <p:nvSpPr>
          <p:cNvPr id="7" name="Slide Number Placeholder 6">
            <a:extLst>
              <a:ext uri="{FF2B5EF4-FFF2-40B4-BE49-F238E27FC236}">
                <a16:creationId xmlns:a16="http://schemas.microsoft.com/office/drawing/2014/main" id="{F19B77C5-3CB5-4B47-8C67-F60A534D2226}"/>
              </a:ext>
            </a:extLst>
          </p:cNvPr>
          <p:cNvSpPr>
            <a:spLocks noGrp="1"/>
          </p:cNvSpPr>
          <p:nvPr>
            <p:ph type="sldNum" sz="quarter" idx="12"/>
          </p:nvPr>
        </p:nvSpPr>
        <p:spPr/>
        <p:txBody>
          <a:bodyPr/>
          <a:lstStyle/>
          <a:p>
            <a:fld id="{4CCB6F61-910C-409E-9BF6-0C47261A5E9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8343645" y="6293072"/>
            <a:ext cx="276859" cy="252729"/>
          </a:xfrm>
          <a:prstGeom prst="rect">
            <a:avLst/>
          </a:prstGeom>
        </p:spPr>
        <p:txBody>
          <a:bodyPr vert="horz" wrap="square" lIns="0" tIns="0" rIns="0" bIns="0" rtlCol="0">
            <a:spAutoFit/>
          </a:bodyPr>
          <a:lstStyle/>
          <a:p>
            <a:pPr marL="25400">
              <a:lnSpc>
                <a:spcPts val="1870"/>
              </a:lnSpc>
            </a:pPr>
            <a:fld id="{81D60167-4931-47E6-BA6A-407CBD079E47}" type="slidenum">
              <a:rPr dirty="0"/>
              <a:pPr marL="25400">
                <a:lnSpc>
                  <a:spcPts val="1870"/>
                </a:lnSpc>
              </a:pPr>
              <a:t>47</a:t>
            </a:fld>
            <a:endParaRPr dirty="0"/>
          </a:p>
        </p:txBody>
      </p:sp>
      <p:sp>
        <p:nvSpPr>
          <p:cNvPr id="2" name="object 2"/>
          <p:cNvSpPr txBox="1">
            <a:spLocks noGrp="1"/>
          </p:cNvSpPr>
          <p:nvPr>
            <p:ph type="title"/>
          </p:nvPr>
        </p:nvSpPr>
        <p:spPr>
          <a:xfrm>
            <a:off x="2074417" y="482600"/>
            <a:ext cx="4995545" cy="695960"/>
          </a:xfrm>
          <a:prstGeom prst="rect">
            <a:avLst/>
          </a:prstGeom>
        </p:spPr>
        <p:txBody>
          <a:bodyPr vert="horz" wrap="square" lIns="0" tIns="12065" rIns="0" bIns="0" rtlCol="0">
            <a:spAutoFit/>
          </a:bodyPr>
          <a:lstStyle/>
          <a:p>
            <a:pPr marL="12700">
              <a:lnSpc>
                <a:spcPct val="100000"/>
              </a:lnSpc>
              <a:spcBef>
                <a:spcPts val="95"/>
              </a:spcBef>
            </a:pPr>
            <a:r>
              <a:rPr sz="4400" spc="-5" dirty="0"/>
              <a:t>Multi-core CPU</a:t>
            </a:r>
            <a:r>
              <a:rPr sz="4400" spc="-30" dirty="0"/>
              <a:t> </a:t>
            </a:r>
            <a:r>
              <a:rPr sz="4400" spc="-5" dirty="0"/>
              <a:t>chip</a:t>
            </a:r>
            <a:endParaRPr sz="4400"/>
          </a:p>
        </p:txBody>
      </p:sp>
      <p:sp>
        <p:nvSpPr>
          <p:cNvPr id="3" name="object 3"/>
          <p:cNvSpPr txBox="1"/>
          <p:nvPr/>
        </p:nvSpPr>
        <p:spPr>
          <a:xfrm>
            <a:off x="536701" y="1525482"/>
            <a:ext cx="7855584" cy="1194435"/>
          </a:xfrm>
          <a:prstGeom prst="rect">
            <a:avLst/>
          </a:prstGeom>
        </p:spPr>
        <p:txBody>
          <a:bodyPr vert="horz" wrap="square" lIns="0" tIns="109220" rIns="0" bIns="0" rtlCol="0">
            <a:spAutoFit/>
          </a:bodyPr>
          <a:lstStyle/>
          <a:p>
            <a:pPr marL="354965" indent="-342900">
              <a:lnSpc>
                <a:spcPct val="100000"/>
              </a:lnSpc>
              <a:spcBef>
                <a:spcPts val="860"/>
              </a:spcBef>
              <a:buChar char="•"/>
              <a:tabLst>
                <a:tab pos="354965" algn="l"/>
                <a:tab pos="355600" algn="l"/>
              </a:tabLst>
            </a:pPr>
            <a:r>
              <a:rPr sz="3200" spc="-5" dirty="0">
                <a:latin typeface="Arial"/>
                <a:cs typeface="Arial"/>
              </a:rPr>
              <a:t>The cores fit on a single </a:t>
            </a:r>
            <a:r>
              <a:rPr sz="3200" spc="-10" dirty="0">
                <a:latin typeface="Arial"/>
                <a:cs typeface="Arial"/>
              </a:rPr>
              <a:t>processor</a:t>
            </a:r>
            <a:r>
              <a:rPr sz="3200" spc="-25" dirty="0">
                <a:latin typeface="Arial"/>
                <a:cs typeface="Arial"/>
              </a:rPr>
              <a:t> </a:t>
            </a:r>
            <a:r>
              <a:rPr sz="3200" spc="-10" dirty="0">
                <a:latin typeface="Arial"/>
                <a:cs typeface="Arial"/>
              </a:rPr>
              <a:t>socket</a:t>
            </a:r>
            <a:endParaRPr sz="3200">
              <a:latin typeface="Arial"/>
              <a:cs typeface="Arial"/>
            </a:endParaRPr>
          </a:p>
          <a:p>
            <a:pPr marL="354965" indent="-342900">
              <a:lnSpc>
                <a:spcPct val="100000"/>
              </a:lnSpc>
              <a:spcBef>
                <a:spcPts val="765"/>
              </a:spcBef>
              <a:buChar char="•"/>
              <a:tabLst>
                <a:tab pos="354965" algn="l"/>
                <a:tab pos="355600" algn="l"/>
              </a:tabLst>
            </a:pPr>
            <a:r>
              <a:rPr sz="3200" spc="-5" dirty="0">
                <a:latin typeface="Arial"/>
                <a:cs typeface="Arial"/>
              </a:rPr>
              <a:t>Also called CMP (Chip</a:t>
            </a:r>
            <a:r>
              <a:rPr sz="3200" spc="-20" dirty="0">
                <a:latin typeface="Arial"/>
                <a:cs typeface="Arial"/>
              </a:rPr>
              <a:t> </a:t>
            </a:r>
            <a:r>
              <a:rPr sz="3200" spc="-10" dirty="0">
                <a:latin typeface="Arial"/>
                <a:cs typeface="Arial"/>
              </a:rPr>
              <a:t>Multi-Processor)</a:t>
            </a:r>
            <a:endParaRPr sz="3200">
              <a:latin typeface="Arial"/>
              <a:cs typeface="Arial"/>
            </a:endParaRPr>
          </a:p>
        </p:txBody>
      </p:sp>
      <p:graphicFrame>
        <p:nvGraphicFramePr>
          <p:cNvPr id="4" name="object 4"/>
          <p:cNvGraphicFramePr>
            <a:graphicFrameLocks noGrp="1"/>
          </p:cNvGraphicFramePr>
          <p:nvPr/>
        </p:nvGraphicFramePr>
        <p:xfrm>
          <a:off x="1054100" y="3035300"/>
          <a:ext cx="7211694" cy="3395472"/>
        </p:xfrm>
        <a:graphic>
          <a:graphicData uri="http://schemas.openxmlformats.org/drawingml/2006/table">
            <a:tbl>
              <a:tblPr firstRow="1" bandRow="1">
                <a:tableStyleId>{2D5ABB26-0587-4C30-8999-92F81FD0307C}</a:tableStyleId>
              </a:tblPr>
              <a:tblGrid>
                <a:gridCol w="1758950">
                  <a:extLst>
                    <a:ext uri="{9D8B030D-6E8A-4147-A177-3AD203B41FA5}">
                      <a16:colId xmlns:a16="http://schemas.microsoft.com/office/drawing/2014/main" val="20000"/>
                    </a:ext>
                  </a:extLst>
                </a:gridCol>
                <a:gridCol w="1847214">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gridCol w="1802130">
                  <a:extLst>
                    <a:ext uri="{9D8B030D-6E8A-4147-A177-3AD203B41FA5}">
                      <a16:colId xmlns:a16="http://schemas.microsoft.com/office/drawing/2014/main" val="20003"/>
                    </a:ext>
                  </a:extLst>
                </a:gridCol>
              </a:tblGrid>
              <a:tr h="3395472">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10"/>
                        </a:spcBef>
                      </a:pPr>
                      <a:endParaRPr sz="2000">
                        <a:latin typeface="Times New Roman"/>
                        <a:cs typeface="Times New Roman"/>
                      </a:endParaRPr>
                    </a:p>
                    <a:p>
                      <a:pPr marL="168275" marR="1455420" algn="just">
                        <a:lnSpc>
                          <a:spcPct val="100000"/>
                        </a:lnSpc>
                      </a:pPr>
                      <a:r>
                        <a:rPr sz="1800" dirty="0">
                          <a:latin typeface="Arial"/>
                          <a:cs typeface="Arial"/>
                        </a:rPr>
                        <a:t>c  o  r  e</a:t>
                      </a:r>
                      <a:endParaRPr sz="1800">
                        <a:latin typeface="Arial"/>
                        <a:cs typeface="Arial"/>
                      </a:endParaRPr>
                    </a:p>
                    <a:p>
                      <a:pPr>
                        <a:lnSpc>
                          <a:spcPct val="100000"/>
                        </a:lnSpc>
                        <a:spcBef>
                          <a:spcPts val="45"/>
                        </a:spcBef>
                      </a:pPr>
                      <a:endParaRPr sz="1850">
                        <a:latin typeface="Times New Roman"/>
                        <a:cs typeface="Times New Roman"/>
                      </a:endParaRPr>
                    </a:p>
                    <a:p>
                      <a:pPr marL="168275">
                        <a:lnSpc>
                          <a:spcPct val="100000"/>
                        </a:lnSpc>
                      </a:pPr>
                      <a:r>
                        <a:rPr sz="1800" dirty="0">
                          <a:latin typeface="Arial"/>
                          <a:cs typeface="Arial"/>
                        </a:rPr>
                        <a:t>1</a:t>
                      </a:r>
                      <a:endParaRPr sz="1800">
                        <a:latin typeface="Arial"/>
                        <a:cs typeface="Arial"/>
                      </a:endParaRPr>
                    </a:p>
                  </a:txBody>
                  <a:tcPr marL="0" marR="0" marT="0" marB="0">
                    <a:lnL w="28575">
                      <a:solidFill>
                        <a:srgbClr val="010101"/>
                      </a:solidFill>
                      <a:prstDash val="solid"/>
                    </a:lnL>
                    <a:lnR w="53975">
                      <a:solidFill>
                        <a:srgbClr val="010101"/>
                      </a:solidFill>
                      <a:prstDash val="solid"/>
                    </a:lnR>
                    <a:lnT w="28575">
                      <a:solidFill>
                        <a:srgbClr val="010101"/>
                      </a:solidFill>
                      <a:prstDash val="solid"/>
                    </a:lnT>
                    <a:lnB w="28575">
                      <a:solidFill>
                        <a:srgbClr val="010101"/>
                      </a:solidFill>
                      <a:prstDash val="solid"/>
                    </a:lnB>
                    <a:solidFill>
                      <a:srgbClr val="EAEAEA"/>
                    </a:solidFill>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10"/>
                        </a:spcBef>
                      </a:pPr>
                      <a:endParaRPr sz="2000">
                        <a:latin typeface="Times New Roman"/>
                        <a:cs typeface="Times New Roman"/>
                      </a:endParaRPr>
                    </a:p>
                    <a:p>
                      <a:pPr marL="237490" marR="1474470" algn="just">
                        <a:lnSpc>
                          <a:spcPct val="100000"/>
                        </a:lnSpc>
                      </a:pPr>
                      <a:r>
                        <a:rPr sz="1800" dirty="0">
                          <a:latin typeface="Arial"/>
                          <a:cs typeface="Arial"/>
                        </a:rPr>
                        <a:t>c  o  r  e</a:t>
                      </a:r>
                      <a:endParaRPr sz="1800">
                        <a:latin typeface="Arial"/>
                        <a:cs typeface="Arial"/>
                      </a:endParaRPr>
                    </a:p>
                    <a:p>
                      <a:pPr>
                        <a:lnSpc>
                          <a:spcPct val="100000"/>
                        </a:lnSpc>
                        <a:spcBef>
                          <a:spcPts val="45"/>
                        </a:spcBef>
                      </a:pPr>
                      <a:endParaRPr sz="1850">
                        <a:latin typeface="Times New Roman"/>
                        <a:cs typeface="Times New Roman"/>
                      </a:endParaRPr>
                    </a:p>
                    <a:p>
                      <a:pPr marL="238125">
                        <a:lnSpc>
                          <a:spcPct val="100000"/>
                        </a:lnSpc>
                      </a:pPr>
                      <a:r>
                        <a:rPr sz="1800" dirty="0">
                          <a:latin typeface="Arial"/>
                          <a:cs typeface="Arial"/>
                        </a:rPr>
                        <a:t>2</a:t>
                      </a:r>
                      <a:endParaRPr sz="1800">
                        <a:latin typeface="Arial"/>
                        <a:cs typeface="Arial"/>
                      </a:endParaRPr>
                    </a:p>
                  </a:txBody>
                  <a:tcPr marL="0" marR="0" marT="0" marB="0">
                    <a:lnL w="53975">
                      <a:solidFill>
                        <a:srgbClr val="010101"/>
                      </a:solidFill>
                      <a:prstDash val="solid"/>
                    </a:lnL>
                    <a:lnR w="28575">
                      <a:solidFill>
                        <a:srgbClr val="010101"/>
                      </a:solidFill>
                      <a:prstDash val="solid"/>
                    </a:lnR>
                    <a:lnT w="28575">
                      <a:solidFill>
                        <a:srgbClr val="010101"/>
                      </a:solidFill>
                      <a:prstDash val="solid"/>
                    </a:lnT>
                    <a:lnB w="28575">
                      <a:solidFill>
                        <a:srgbClr val="010101"/>
                      </a:solidFill>
                      <a:prstDash val="solid"/>
                    </a:lnB>
                    <a:solidFill>
                      <a:srgbClr val="EAEAEA"/>
                    </a:solidFill>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10"/>
                        </a:spcBef>
                      </a:pPr>
                      <a:endParaRPr sz="2000">
                        <a:latin typeface="Times New Roman"/>
                        <a:cs typeface="Times New Roman"/>
                      </a:endParaRPr>
                    </a:p>
                    <a:p>
                      <a:pPr marL="219075" marR="1449070" algn="just">
                        <a:lnSpc>
                          <a:spcPct val="100000"/>
                        </a:lnSpc>
                      </a:pPr>
                      <a:r>
                        <a:rPr sz="1800" dirty="0">
                          <a:latin typeface="Arial"/>
                          <a:cs typeface="Arial"/>
                        </a:rPr>
                        <a:t>c  o  r  e</a:t>
                      </a:r>
                      <a:endParaRPr sz="1800">
                        <a:latin typeface="Arial"/>
                        <a:cs typeface="Arial"/>
                      </a:endParaRPr>
                    </a:p>
                    <a:p>
                      <a:pPr>
                        <a:lnSpc>
                          <a:spcPct val="100000"/>
                        </a:lnSpc>
                        <a:spcBef>
                          <a:spcPts val="45"/>
                        </a:spcBef>
                      </a:pPr>
                      <a:endParaRPr sz="1850">
                        <a:latin typeface="Times New Roman"/>
                        <a:cs typeface="Times New Roman"/>
                      </a:endParaRPr>
                    </a:p>
                    <a:p>
                      <a:pPr marL="219075">
                        <a:lnSpc>
                          <a:spcPct val="100000"/>
                        </a:lnSpc>
                      </a:pPr>
                      <a:r>
                        <a:rPr sz="1800" dirty="0">
                          <a:latin typeface="Arial"/>
                          <a:cs typeface="Arial"/>
                        </a:rPr>
                        <a:t>3</a:t>
                      </a:r>
                      <a:endParaRPr sz="1800">
                        <a:latin typeface="Arial"/>
                        <a:cs typeface="Arial"/>
                      </a:endParaRPr>
                    </a:p>
                  </a:txBody>
                  <a:tcPr marL="0" marR="0" marT="0" marB="0">
                    <a:lnL w="28575">
                      <a:solidFill>
                        <a:srgbClr val="010101"/>
                      </a:solidFill>
                      <a:prstDash val="solid"/>
                    </a:lnL>
                    <a:lnR w="28575">
                      <a:solidFill>
                        <a:srgbClr val="010101"/>
                      </a:solidFill>
                      <a:prstDash val="solid"/>
                    </a:lnR>
                    <a:lnT w="28575">
                      <a:solidFill>
                        <a:srgbClr val="010101"/>
                      </a:solidFill>
                      <a:prstDash val="solid"/>
                    </a:lnT>
                    <a:lnB w="28575">
                      <a:solidFill>
                        <a:srgbClr val="010101"/>
                      </a:solidFill>
                      <a:prstDash val="solid"/>
                    </a:lnB>
                    <a:solidFill>
                      <a:srgbClr val="EAEAEA"/>
                    </a:solidFill>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10"/>
                        </a:spcBef>
                      </a:pPr>
                      <a:endParaRPr sz="2000">
                        <a:latin typeface="Times New Roman"/>
                        <a:cs typeface="Times New Roman"/>
                      </a:endParaRPr>
                    </a:p>
                    <a:p>
                      <a:pPr marL="244475" marR="1422400" algn="just">
                        <a:lnSpc>
                          <a:spcPct val="100000"/>
                        </a:lnSpc>
                      </a:pPr>
                      <a:r>
                        <a:rPr sz="1800" dirty="0">
                          <a:latin typeface="Arial"/>
                          <a:cs typeface="Arial"/>
                        </a:rPr>
                        <a:t>c  o  r  e</a:t>
                      </a:r>
                      <a:endParaRPr sz="1800">
                        <a:latin typeface="Arial"/>
                        <a:cs typeface="Arial"/>
                      </a:endParaRPr>
                    </a:p>
                    <a:p>
                      <a:pPr>
                        <a:lnSpc>
                          <a:spcPct val="100000"/>
                        </a:lnSpc>
                        <a:spcBef>
                          <a:spcPts val="45"/>
                        </a:spcBef>
                      </a:pPr>
                      <a:endParaRPr sz="1850">
                        <a:latin typeface="Times New Roman"/>
                        <a:cs typeface="Times New Roman"/>
                      </a:endParaRPr>
                    </a:p>
                    <a:p>
                      <a:pPr marL="244475">
                        <a:lnSpc>
                          <a:spcPct val="100000"/>
                        </a:lnSpc>
                      </a:pPr>
                      <a:r>
                        <a:rPr sz="1800" dirty="0">
                          <a:latin typeface="Arial"/>
                          <a:cs typeface="Arial"/>
                        </a:rPr>
                        <a:t>4</a:t>
                      </a:r>
                      <a:endParaRPr sz="1800">
                        <a:latin typeface="Arial"/>
                        <a:cs typeface="Arial"/>
                      </a:endParaRPr>
                    </a:p>
                  </a:txBody>
                  <a:tcPr marL="0" marR="0" marT="0" marB="0">
                    <a:lnL w="28575">
                      <a:solidFill>
                        <a:srgbClr val="010101"/>
                      </a:solidFill>
                      <a:prstDash val="solid"/>
                    </a:lnL>
                    <a:lnR w="28575">
                      <a:solidFill>
                        <a:srgbClr val="010101"/>
                      </a:solidFill>
                      <a:prstDash val="solid"/>
                    </a:lnR>
                    <a:lnT w="28575">
                      <a:solidFill>
                        <a:srgbClr val="010101"/>
                      </a:solidFill>
                      <a:prstDash val="solid"/>
                    </a:lnT>
                    <a:lnB w="28575">
                      <a:solidFill>
                        <a:srgbClr val="010101"/>
                      </a:solidFill>
                      <a:prstDash val="solid"/>
                    </a:lnB>
                    <a:solidFill>
                      <a:srgbClr val="EAEAEA"/>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0830" y="482600"/>
            <a:ext cx="6022975" cy="695960"/>
          </a:xfrm>
          <a:prstGeom prst="rect">
            <a:avLst/>
          </a:prstGeom>
        </p:spPr>
        <p:txBody>
          <a:bodyPr vert="horz" wrap="square" lIns="0" tIns="12065" rIns="0" bIns="0" rtlCol="0">
            <a:spAutoFit/>
          </a:bodyPr>
          <a:lstStyle/>
          <a:p>
            <a:pPr marL="12700">
              <a:lnSpc>
                <a:spcPct val="100000"/>
              </a:lnSpc>
              <a:spcBef>
                <a:spcPts val="95"/>
              </a:spcBef>
            </a:pPr>
            <a:r>
              <a:rPr sz="4400" spc="-5" dirty="0"/>
              <a:t>The cores run in</a:t>
            </a:r>
            <a:r>
              <a:rPr sz="4400" spc="5" dirty="0"/>
              <a:t> </a:t>
            </a:r>
            <a:r>
              <a:rPr sz="4400" spc="-5" dirty="0"/>
              <a:t>parallel</a:t>
            </a:r>
            <a:endParaRPr sz="4400" dirty="0"/>
          </a:p>
        </p:txBody>
      </p:sp>
      <p:sp>
        <p:nvSpPr>
          <p:cNvPr id="3" name="object 3"/>
          <p:cNvSpPr/>
          <p:nvPr/>
        </p:nvSpPr>
        <p:spPr>
          <a:xfrm>
            <a:off x="1066800" y="2362200"/>
            <a:ext cx="7211695" cy="3395979"/>
          </a:xfrm>
          <a:custGeom>
            <a:avLst/>
            <a:gdLst/>
            <a:ahLst/>
            <a:cxnLst/>
            <a:rect l="l" t="t" r="r" b="b"/>
            <a:pathLst>
              <a:path w="7211695" h="3395979">
                <a:moveTo>
                  <a:pt x="7211568" y="0"/>
                </a:moveTo>
                <a:lnTo>
                  <a:pt x="7211568" y="3395471"/>
                </a:lnTo>
                <a:lnTo>
                  <a:pt x="0" y="3395472"/>
                </a:lnTo>
                <a:lnTo>
                  <a:pt x="0" y="0"/>
                </a:lnTo>
                <a:lnTo>
                  <a:pt x="7211568" y="0"/>
                </a:lnTo>
                <a:close/>
              </a:path>
            </a:pathLst>
          </a:custGeom>
          <a:solidFill>
            <a:srgbClr val="EAEAEA"/>
          </a:solidFill>
        </p:spPr>
        <p:txBody>
          <a:bodyPr wrap="square" lIns="0" tIns="0" rIns="0" bIns="0" rtlCol="0"/>
          <a:lstStyle/>
          <a:p>
            <a:endParaRPr/>
          </a:p>
        </p:txBody>
      </p:sp>
      <p:sp>
        <p:nvSpPr>
          <p:cNvPr id="4" name="object 4"/>
          <p:cNvSpPr/>
          <p:nvPr/>
        </p:nvSpPr>
        <p:spPr>
          <a:xfrm>
            <a:off x="1066800" y="2362200"/>
            <a:ext cx="7212330" cy="3395979"/>
          </a:xfrm>
          <a:custGeom>
            <a:avLst/>
            <a:gdLst/>
            <a:ahLst/>
            <a:cxnLst/>
            <a:rect l="l" t="t" r="r" b="b"/>
            <a:pathLst>
              <a:path w="7212330" h="3395979">
                <a:moveTo>
                  <a:pt x="0" y="0"/>
                </a:moveTo>
                <a:lnTo>
                  <a:pt x="0" y="3395472"/>
                </a:lnTo>
                <a:lnTo>
                  <a:pt x="7212330" y="3395471"/>
                </a:lnTo>
                <a:lnTo>
                  <a:pt x="7212330" y="0"/>
                </a:lnTo>
                <a:lnTo>
                  <a:pt x="0" y="0"/>
                </a:lnTo>
                <a:close/>
              </a:path>
            </a:pathLst>
          </a:custGeom>
          <a:ln w="25400">
            <a:solidFill>
              <a:srgbClr val="010101"/>
            </a:solidFill>
          </a:ln>
        </p:spPr>
        <p:txBody>
          <a:bodyPr wrap="square" lIns="0" tIns="0" rIns="0" bIns="0" rtlCol="0"/>
          <a:lstStyle/>
          <a:p>
            <a:endParaRPr/>
          </a:p>
        </p:txBody>
      </p:sp>
      <p:sp>
        <p:nvSpPr>
          <p:cNvPr id="5" name="object 5"/>
          <p:cNvSpPr/>
          <p:nvPr/>
        </p:nvSpPr>
        <p:spPr>
          <a:xfrm>
            <a:off x="4673346" y="2362200"/>
            <a:ext cx="0" cy="3389629"/>
          </a:xfrm>
          <a:custGeom>
            <a:avLst/>
            <a:gdLst/>
            <a:ahLst/>
            <a:cxnLst/>
            <a:rect l="l" t="t" r="r" b="b"/>
            <a:pathLst>
              <a:path h="3389629">
                <a:moveTo>
                  <a:pt x="0" y="0"/>
                </a:moveTo>
                <a:lnTo>
                  <a:pt x="0" y="3389376"/>
                </a:lnTo>
              </a:path>
            </a:pathLst>
          </a:custGeom>
          <a:ln w="25400">
            <a:solidFill>
              <a:srgbClr val="010101"/>
            </a:solidFill>
          </a:ln>
        </p:spPr>
        <p:txBody>
          <a:bodyPr wrap="square" lIns="0" tIns="0" rIns="0" bIns="0" rtlCol="0"/>
          <a:lstStyle/>
          <a:p>
            <a:endParaRPr/>
          </a:p>
        </p:txBody>
      </p:sp>
      <p:sp>
        <p:nvSpPr>
          <p:cNvPr id="6" name="object 6"/>
          <p:cNvSpPr/>
          <p:nvPr/>
        </p:nvSpPr>
        <p:spPr>
          <a:xfrm>
            <a:off x="2819400" y="2362200"/>
            <a:ext cx="13335" cy="3390900"/>
          </a:xfrm>
          <a:custGeom>
            <a:avLst/>
            <a:gdLst/>
            <a:ahLst/>
            <a:cxnLst/>
            <a:rect l="l" t="t" r="r" b="b"/>
            <a:pathLst>
              <a:path w="13335" h="3390900">
                <a:moveTo>
                  <a:pt x="12953" y="0"/>
                </a:moveTo>
                <a:lnTo>
                  <a:pt x="0" y="3390900"/>
                </a:lnTo>
              </a:path>
            </a:pathLst>
          </a:custGeom>
          <a:ln w="25400">
            <a:solidFill>
              <a:srgbClr val="010101"/>
            </a:solidFill>
          </a:ln>
        </p:spPr>
        <p:txBody>
          <a:bodyPr wrap="square" lIns="0" tIns="0" rIns="0" bIns="0" rtlCol="0"/>
          <a:lstStyle/>
          <a:p>
            <a:endParaRPr/>
          </a:p>
        </p:txBody>
      </p:sp>
      <p:sp>
        <p:nvSpPr>
          <p:cNvPr id="7" name="object 7"/>
          <p:cNvSpPr/>
          <p:nvPr/>
        </p:nvSpPr>
        <p:spPr>
          <a:xfrm>
            <a:off x="6477000" y="2362200"/>
            <a:ext cx="0" cy="3389629"/>
          </a:xfrm>
          <a:custGeom>
            <a:avLst/>
            <a:gdLst/>
            <a:ahLst/>
            <a:cxnLst/>
            <a:rect l="l" t="t" r="r" b="b"/>
            <a:pathLst>
              <a:path h="3389629">
                <a:moveTo>
                  <a:pt x="0" y="0"/>
                </a:moveTo>
                <a:lnTo>
                  <a:pt x="0" y="3389375"/>
                </a:lnTo>
              </a:path>
            </a:pathLst>
          </a:custGeom>
          <a:ln w="25400">
            <a:solidFill>
              <a:srgbClr val="010101"/>
            </a:solidFill>
          </a:ln>
        </p:spPr>
        <p:txBody>
          <a:bodyPr wrap="square" lIns="0" tIns="0" rIns="0" bIns="0" rtlCol="0"/>
          <a:lstStyle/>
          <a:p>
            <a:endParaRPr/>
          </a:p>
        </p:txBody>
      </p:sp>
      <p:sp>
        <p:nvSpPr>
          <p:cNvPr id="8" name="object 8"/>
          <p:cNvSpPr txBox="1"/>
          <p:nvPr/>
        </p:nvSpPr>
        <p:spPr>
          <a:xfrm>
            <a:off x="1235202" y="3227323"/>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9" name="object 9"/>
          <p:cNvSpPr txBox="1"/>
          <p:nvPr/>
        </p:nvSpPr>
        <p:spPr>
          <a:xfrm>
            <a:off x="1235202" y="3501644"/>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0" name="object 10"/>
          <p:cNvSpPr txBox="1"/>
          <p:nvPr/>
        </p:nvSpPr>
        <p:spPr>
          <a:xfrm>
            <a:off x="1235202" y="3776718"/>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1" name="object 11"/>
          <p:cNvSpPr txBox="1"/>
          <p:nvPr/>
        </p:nvSpPr>
        <p:spPr>
          <a:xfrm>
            <a:off x="1222502" y="4600432"/>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1</a:t>
            </a:r>
            <a:endParaRPr sz="1800">
              <a:latin typeface="Arial"/>
              <a:cs typeface="Arial"/>
            </a:endParaRPr>
          </a:p>
        </p:txBody>
      </p:sp>
      <p:sp>
        <p:nvSpPr>
          <p:cNvPr id="12" name="object 12"/>
          <p:cNvSpPr txBox="1"/>
          <p:nvPr/>
        </p:nvSpPr>
        <p:spPr>
          <a:xfrm>
            <a:off x="3064001" y="3227301"/>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13" name="object 13"/>
          <p:cNvSpPr txBox="1"/>
          <p:nvPr/>
        </p:nvSpPr>
        <p:spPr>
          <a:xfrm>
            <a:off x="3064001" y="3501621"/>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4" name="object 14"/>
          <p:cNvSpPr txBox="1"/>
          <p:nvPr/>
        </p:nvSpPr>
        <p:spPr>
          <a:xfrm>
            <a:off x="3064001" y="3776695"/>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5" name="object 15"/>
          <p:cNvSpPr txBox="1"/>
          <p:nvPr/>
        </p:nvSpPr>
        <p:spPr>
          <a:xfrm>
            <a:off x="3051301" y="4600409"/>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2</a:t>
            </a:r>
            <a:endParaRPr sz="1800">
              <a:latin typeface="Arial"/>
              <a:cs typeface="Arial"/>
            </a:endParaRPr>
          </a:p>
        </p:txBody>
      </p:sp>
      <p:sp>
        <p:nvSpPr>
          <p:cNvPr id="16" name="object 16"/>
          <p:cNvSpPr txBox="1"/>
          <p:nvPr/>
        </p:nvSpPr>
        <p:spPr>
          <a:xfrm>
            <a:off x="4892802" y="3227278"/>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17" name="object 17"/>
          <p:cNvSpPr txBox="1"/>
          <p:nvPr/>
        </p:nvSpPr>
        <p:spPr>
          <a:xfrm>
            <a:off x="4892802" y="3501598"/>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8" name="object 18"/>
          <p:cNvSpPr txBox="1"/>
          <p:nvPr/>
        </p:nvSpPr>
        <p:spPr>
          <a:xfrm>
            <a:off x="4892802" y="3776672"/>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9" name="object 19"/>
          <p:cNvSpPr txBox="1"/>
          <p:nvPr/>
        </p:nvSpPr>
        <p:spPr>
          <a:xfrm>
            <a:off x="4880102" y="4600387"/>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3</a:t>
            </a:r>
            <a:endParaRPr sz="1800">
              <a:latin typeface="Arial"/>
              <a:cs typeface="Arial"/>
            </a:endParaRPr>
          </a:p>
        </p:txBody>
      </p:sp>
      <p:sp>
        <p:nvSpPr>
          <p:cNvPr id="20" name="object 20"/>
          <p:cNvSpPr txBox="1"/>
          <p:nvPr/>
        </p:nvSpPr>
        <p:spPr>
          <a:xfrm>
            <a:off x="6721602" y="3227255"/>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21" name="object 21"/>
          <p:cNvSpPr txBox="1"/>
          <p:nvPr/>
        </p:nvSpPr>
        <p:spPr>
          <a:xfrm>
            <a:off x="6721602" y="3501575"/>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22" name="object 22"/>
          <p:cNvSpPr txBox="1"/>
          <p:nvPr/>
        </p:nvSpPr>
        <p:spPr>
          <a:xfrm>
            <a:off x="6721602" y="3776649"/>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23" name="object 23"/>
          <p:cNvSpPr txBox="1"/>
          <p:nvPr/>
        </p:nvSpPr>
        <p:spPr>
          <a:xfrm>
            <a:off x="6708902" y="4600364"/>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4</a:t>
            </a:r>
            <a:endParaRPr sz="1800">
              <a:latin typeface="Arial"/>
              <a:cs typeface="Arial"/>
            </a:endParaRPr>
          </a:p>
        </p:txBody>
      </p:sp>
      <p:sp>
        <p:nvSpPr>
          <p:cNvPr id="24" name="object 24"/>
          <p:cNvSpPr/>
          <p:nvPr/>
        </p:nvSpPr>
        <p:spPr>
          <a:xfrm>
            <a:off x="1901951" y="1828800"/>
            <a:ext cx="158750" cy="4648200"/>
          </a:xfrm>
          <a:custGeom>
            <a:avLst/>
            <a:gdLst/>
            <a:ahLst/>
            <a:cxnLst/>
            <a:rect l="l" t="t" r="r" b="b"/>
            <a:pathLst>
              <a:path w="158750" h="4648200">
                <a:moveTo>
                  <a:pt x="158496" y="4489704"/>
                </a:moveTo>
                <a:lnTo>
                  <a:pt x="0" y="4489704"/>
                </a:lnTo>
                <a:lnTo>
                  <a:pt x="63245" y="4616196"/>
                </a:lnTo>
                <a:lnTo>
                  <a:pt x="63245" y="4504944"/>
                </a:lnTo>
                <a:lnTo>
                  <a:pt x="95250" y="4504944"/>
                </a:lnTo>
                <a:lnTo>
                  <a:pt x="95250" y="4616196"/>
                </a:lnTo>
                <a:lnTo>
                  <a:pt x="158496" y="4489704"/>
                </a:lnTo>
                <a:close/>
              </a:path>
              <a:path w="158750" h="4648200">
                <a:moveTo>
                  <a:pt x="95250" y="4489704"/>
                </a:moveTo>
                <a:lnTo>
                  <a:pt x="95249" y="0"/>
                </a:lnTo>
                <a:lnTo>
                  <a:pt x="63245" y="0"/>
                </a:lnTo>
                <a:lnTo>
                  <a:pt x="63245" y="4489704"/>
                </a:lnTo>
                <a:lnTo>
                  <a:pt x="95250" y="4489704"/>
                </a:lnTo>
                <a:close/>
              </a:path>
              <a:path w="158750" h="4648200">
                <a:moveTo>
                  <a:pt x="95250" y="4616196"/>
                </a:moveTo>
                <a:lnTo>
                  <a:pt x="95250" y="4504944"/>
                </a:lnTo>
                <a:lnTo>
                  <a:pt x="63245" y="4504944"/>
                </a:lnTo>
                <a:lnTo>
                  <a:pt x="63245"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5" name="object 25"/>
          <p:cNvSpPr/>
          <p:nvPr/>
        </p:nvSpPr>
        <p:spPr>
          <a:xfrm>
            <a:off x="3730752" y="18288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6" name="object 26"/>
          <p:cNvSpPr/>
          <p:nvPr/>
        </p:nvSpPr>
        <p:spPr>
          <a:xfrm>
            <a:off x="5559552" y="18288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7" name="object 27"/>
          <p:cNvSpPr/>
          <p:nvPr/>
        </p:nvSpPr>
        <p:spPr>
          <a:xfrm>
            <a:off x="7388352" y="18288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50" y="0"/>
                </a:lnTo>
                <a:lnTo>
                  <a:pt x="63246"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8" name="object 28"/>
          <p:cNvSpPr txBox="1"/>
          <p:nvPr/>
        </p:nvSpPr>
        <p:spPr>
          <a:xfrm>
            <a:off x="1527302" y="1398523"/>
            <a:ext cx="6350000" cy="299720"/>
          </a:xfrm>
          <a:prstGeom prst="rect">
            <a:avLst/>
          </a:prstGeom>
        </p:spPr>
        <p:txBody>
          <a:bodyPr vert="horz" wrap="square" lIns="0" tIns="12700" rIns="0" bIns="0" rtlCol="0">
            <a:spAutoFit/>
          </a:bodyPr>
          <a:lstStyle/>
          <a:p>
            <a:pPr marL="12700">
              <a:lnSpc>
                <a:spcPct val="100000"/>
              </a:lnSpc>
              <a:spcBef>
                <a:spcPts val="100"/>
              </a:spcBef>
              <a:tabLst>
                <a:tab pos="1842135" algn="l"/>
                <a:tab pos="3670300" algn="l"/>
                <a:tab pos="5498465" algn="l"/>
              </a:tabLst>
            </a:pPr>
            <a:r>
              <a:rPr sz="1800" dirty="0">
                <a:solidFill>
                  <a:srgbClr val="0000FF"/>
                </a:solidFill>
                <a:latin typeface="Arial"/>
                <a:cs typeface="Arial"/>
              </a:rPr>
              <a:t>thread</a:t>
            </a:r>
            <a:r>
              <a:rPr sz="1800" spc="-10" dirty="0">
                <a:solidFill>
                  <a:srgbClr val="0000FF"/>
                </a:solidFill>
                <a:latin typeface="Arial"/>
                <a:cs typeface="Arial"/>
              </a:rPr>
              <a:t> </a:t>
            </a:r>
            <a:r>
              <a:rPr sz="1800" dirty="0">
                <a:solidFill>
                  <a:srgbClr val="0000FF"/>
                </a:solidFill>
                <a:latin typeface="Arial"/>
                <a:cs typeface="Arial"/>
              </a:rPr>
              <a:t>1	</a:t>
            </a:r>
            <a:r>
              <a:rPr sz="1800" spc="-5" dirty="0">
                <a:solidFill>
                  <a:srgbClr val="0000FF"/>
                </a:solidFill>
                <a:latin typeface="Arial"/>
                <a:cs typeface="Arial"/>
              </a:rPr>
              <a:t>thread </a:t>
            </a:r>
            <a:r>
              <a:rPr sz="1800" dirty="0">
                <a:solidFill>
                  <a:srgbClr val="0000FF"/>
                </a:solidFill>
                <a:latin typeface="Arial"/>
                <a:cs typeface="Arial"/>
              </a:rPr>
              <a:t>2	</a:t>
            </a:r>
            <a:r>
              <a:rPr sz="1800" spc="-5" dirty="0">
                <a:solidFill>
                  <a:srgbClr val="0000FF"/>
                </a:solidFill>
                <a:latin typeface="Arial"/>
                <a:cs typeface="Arial"/>
              </a:rPr>
              <a:t>thread</a:t>
            </a:r>
            <a:r>
              <a:rPr sz="1800" dirty="0">
                <a:solidFill>
                  <a:srgbClr val="0000FF"/>
                </a:solidFill>
                <a:latin typeface="Arial"/>
                <a:cs typeface="Arial"/>
              </a:rPr>
              <a:t> 3	</a:t>
            </a:r>
            <a:r>
              <a:rPr sz="1800" spc="-5" dirty="0">
                <a:solidFill>
                  <a:srgbClr val="0000FF"/>
                </a:solidFill>
                <a:latin typeface="Arial"/>
                <a:cs typeface="Arial"/>
              </a:rPr>
              <a:t>thread</a:t>
            </a:r>
            <a:r>
              <a:rPr sz="1800" spc="-70" dirty="0">
                <a:solidFill>
                  <a:srgbClr val="0000FF"/>
                </a:solidFill>
                <a:latin typeface="Arial"/>
                <a:cs typeface="Arial"/>
              </a:rPr>
              <a:t> </a:t>
            </a:r>
            <a:r>
              <a:rPr sz="1800" dirty="0">
                <a:solidFill>
                  <a:srgbClr val="0000FF"/>
                </a:solidFill>
                <a:latin typeface="Arial"/>
                <a:cs typeface="Arial"/>
              </a:rPr>
              <a:t>4</a:t>
            </a:r>
            <a:endParaRPr sz="1800">
              <a:latin typeface="Arial"/>
              <a:cs typeface="Arial"/>
            </a:endParaRPr>
          </a:p>
        </p:txBody>
      </p:sp>
      <p:sp>
        <p:nvSpPr>
          <p:cNvPr id="29" name="object 29"/>
          <p:cNvSpPr txBox="1">
            <a:spLocks noGrp="1"/>
          </p:cNvSpPr>
          <p:nvPr>
            <p:ph type="sldNum" sz="quarter" idx="4294967295"/>
          </p:nvPr>
        </p:nvSpPr>
        <p:spPr>
          <a:xfrm>
            <a:off x="8343645" y="6293072"/>
            <a:ext cx="276859" cy="252729"/>
          </a:xfrm>
          <a:prstGeom prst="rect">
            <a:avLst/>
          </a:prstGeom>
        </p:spPr>
        <p:txBody>
          <a:bodyPr vert="horz" wrap="square" lIns="0" tIns="0" rIns="0" bIns="0" rtlCol="0">
            <a:spAutoFit/>
          </a:bodyPr>
          <a:lstStyle/>
          <a:p>
            <a:pPr marL="25400">
              <a:lnSpc>
                <a:spcPts val="1870"/>
              </a:lnSpc>
            </a:pPr>
            <a:fld id="{81D60167-4931-47E6-BA6A-407CBD079E47}" type="slidenum">
              <a:rPr dirty="0"/>
              <a:pPr marL="25400">
                <a:lnSpc>
                  <a:spcPts val="1870"/>
                </a:lnSpc>
              </a:pPr>
              <a:t>48</a:t>
            </a:fld>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272" rIns="0" bIns="0" rtlCol="0">
            <a:spAutoFit/>
          </a:bodyPr>
          <a:lstStyle/>
          <a:p>
            <a:pPr marL="1629410" marR="5080" indent="-1195070">
              <a:lnSpc>
                <a:spcPct val="100000"/>
              </a:lnSpc>
              <a:spcBef>
                <a:spcPts val="95"/>
              </a:spcBef>
            </a:pPr>
            <a:r>
              <a:rPr sz="3200" spc="-10" dirty="0"/>
              <a:t>Within </a:t>
            </a:r>
            <a:r>
              <a:rPr sz="3200" spc="-5" dirty="0"/>
              <a:t>each core, </a:t>
            </a:r>
            <a:r>
              <a:rPr sz="3200" spc="-10" dirty="0"/>
              <a:t>threads </a:t>
            </a:r>
            <a:r>
              <a:rPr sz="3200" spc="-5" dirty="0"/>
              <a:t>are </a:t>
            </a:r>
            <a:r>
              <a:rPr sz="3200" spc="-10" dirty="0"/>
              <a:t>time-sliced  </a:t>
            </a:r>
            <a:r>
              <a:rPr sz="3200" spc="-5" dirty="0"/>
              <a:t>(just like on a</a:t>
            </a:r>
            <a:r>
              <a:rPr sz="3200" spc="-15" dirty="0"/>
              <a:t> </a:t>
            </a:r>
            <a:r>
              <a:rPr sz="3200" spc="-10" dirty="0"/>
              <a:t>uniprocessor)</a:t>
            </a:r>
            <a:endParaRPr sz="3200" dirty="0"/>
          </a:p>
        </p:txBody>
      </p:sp>
      <p:sp>
        <p:nvSpPr>
          <p:cNvPr id="3" name="object 3"/>
          <p:cNvSpPr/>
          <p:nvPr/>
        </p:nvSpPr>
        <p:spPr>
          <a:xfrm>
            <a:off x="1066800" y="2362200"/>
            <a:ext cx="7211695" cy="3395979"/>
          </a:xfrm>
          <a:custGeom>
            <a:avLst/>
            <a:gdLst/>
            <a:ahLst/>
            <a:cxnLst/>
            <a:rect l="l" t="t" r="r" b="b"/>
            <a:pathLst>
              <a:path w="7211695" h="3395979">
                <a:moveTo>
                  <a:pt x="7211568" y="0"/>
                </a:moveTo>
                <a:lnTo>
                  <a:pt x="7211568" y="3395471"/>
                </a:lnTo>
                <a:lnTo>
                  <a:pt x="0" y="3395472"/>
                </a:lnTo>
                <a:lnTo>
                  <a:pt x="0" y="0"/>
                </a:lnTo>
                <a:lnTo>
                  <a:pt x="7211568" y="0"/>
                </a:lnTo>
                <a:close/>
              </a:path>
            </a:pathLst>
          </a:custGeom>
          <a:solidFill>
            <a:srgbClr val="EAEAEA"/>
          </a:solidFill>
        </p:spPr>
        <p:txBody>
          <a:bodyPr wrap="square" lIns="0" tIns="0" rIns="0" bIns="0" rtlCol="0"/>
          <a:lstStyle/>
          <a:p>
            <a:endParaRPr/>
          </a:p>
        </p:txBody>
      </p:sp>
      <p:sp>
        <p:nvSpPr>
          <p:cNvPr id="4" name="object 4"/>
          <p:cNvSpPr/>
          <p:nvPr/>
        </p:nvSpPr>
        <p:spPr>
          <a:xfrm>
            <a:off x="1066800" y="2362200"/>
            <a:ext cx="7212330" cy="3395979"/>
          </a:xfrm>
          <a:custGeom>
            <a:avLst/>
            <a:gdLst/>
            <a:ahLst/>
            <a:cxnLst/>
            <a:rect l="l" t="t" r="r" b="b"/>
            <a:pathLst>
              <a:path w="7212330" h="3395979">
                <a:moveTo>
                  <a:pt x="0" y="0"/>
                </a:moveTo>
                <a:lnTo>
                  <a:pt x="0" y="3395472"/>
                </a:lnTo>
                <a:lnTo>
                  <a:pt x="7212330" y="3395471"/>
                </a:lnTo>
                <a:lnTo>
                  <a:pt x="7212330" y="0"/>
                </a:lnTo>
                <a:lnTo>
                  <a:pt x="0" y="0"/>
                </a:lnTo>
                <a:close/>
              </a:path>
            </a:pathLst>
          </a:custGeom>
          <a:ln w="25400">
            <a:solidFill>
              <a:srgbClr val="010101"/>
            </a:solidFill>
          </a:ln>
        </p:spPr>
        <p:txBody>
          <a:bodyPr wrap="square" lIns="0" tIns="0" rIns="0" bIns="0" rtlCol="0"/>
          <a:lstStyle/>
          <a:p>
            <a:endParaRPr/>
          </a:p>
        </p:txBody>
      </p:sp>
      <p:sp>
        <p:nvSpPr>
          <p:cNvPr id="5" name="object 5"/>
          <p:cNvSpPr/>
          <p:nvPr/>
        </p:nvSpPr>
        <p:spPr>
          <a:xfrm>
            <a:off x="4673346" y="2362200"/>
            <a:ext cx="0" cy="3389629"/>
          </a:xfrm>
          <a:custGeom>
            <a:avLst/>
            <a:gdLst/>
            <a:ahLst/>
            <a:cxnLst/>
            <a:rect l="l" t="t" r="r" b="b"/>
            <a:pathLst>
              <a:path h="3389629">
                <a:moveTo>
                  <a:pt x="0" y="0"/>
                </a:moveTo>
                <a:lnTo>
                  <a:pt x="0" y="3389376"/>
                </a:lnTo>
              </a:path>
            </a:pathLst>
          </a:custGeom>
          <a:ln w="25400">
            <a:solidFill>
              <a:srgbClr val="010101"/>
            </a:solidFill>
          </a:ln>
        </p:spPr>
        <p:txBody>
          <a:bodyPr wrap="square" lIns="0" tIns="0" rIns="0" bIns="0" rtlCol="0"/>
          <a:lstStyle/>
          <a:p>
            <a:endParaRPr/>
          </a:p>
        </p:txBody>
      </p:sp>
      <p:sp>
        <p:nvSpPr>
          <p:cNvPr id="6" name="object 6"/>
          <p:cNvSpPr/>
          <p:nvPr/>
        </p:nvSpPr>
        <p:spPr>
          <a:xfrm>
            <a:off x="2819400" y="2362200"/>
            <a:ext cx="13335" cy="3390900"/>
          </a:xfrm>
          <a:custGeom>
            <a:avLst/>
            <a:gdLst/>
            <a:ahLst/>
            <a:cxnLst/>
            <a:rect l="l" t="t" r="r" b="b"/>
            <a:pathLst>
              <a:path w="13335" h="3390900">
                <a:moveTo>
                  <a:pt x="12953" y="0"/>
                </a:moveTo>
                <a:lnTo>
                  <a:pt x="0" y="3390900"/>
                </a:lnTo>
              </a:path>
            </a:pathLst>
          </a:custGeom>
          <a:ln w="25400">
            <a:solidFill>
              <a:srgbClr val="010101"/>
            </a:solidFill>
          </a:ln>
        </p:spPr>
        <p:txBody>
          <a:bodyPr wrap="square" lIns="0" tIns="0" rIns="0" bIns="0" rtlCol="0"/>
          <a:lstStyle/>
          <a:p>
            <a:endParaRPr/>
          </a:p>
        </p:txBody>
      </p:sp>
      <p:sp>
        <p:nvSpPr>
          <p:cNvPr id="7" name="object 7"/>
          <p:cNvSpPr/>
          <p:nvPr/>
        </p:nvSpPr>
        <p:spPr>
          <a:xfrm>
            <a:off x="6477000" y="2362200"/>
            <a:ext cx="0" cy="3389629"/>
          </a:xfrm>
          <a:custGeom>
            <a:avLst/>
            <a:gdLst/>
            <a:ahLst/>
            <a:cxnLst/>
            <a:rect l="l" t="t" r="r" b="b"/>
            <a:pathLst>
              <a:path h="3389629">
                <a:moveTo>
                  <a:pt x="0" y="0"/>
                </a:moveTo>
                <a:lnTo>
                  <a:pt x="0" y="3389375"/>
                </a:lnTo>
              </a:path>
            </a:pathLst>
          </a:custGeom>
          <a:ln w="25400">
            <a:solidFill>
              <a:srgbClr val="010101"/>
            </a:solidFill>
          </a:ln>
        </p:spPr>
        <p:txBody>
          <a:bodyPr wrap="square" lIns="0" tIns="0" rIns="0" bIns="0" rtlCol="0"/>
          <a:lstStyle/>
          <a:p>
            <a:endParaRPr/>
          </a:p>
        </p:txBody>
      </p:sp>
      <p:sp>
        <p:nvSpPr>
          <p:cNvPr id="8" name="object 8"/>
          <p:cNvSpPr txBox="1"/>
          <p:nvPr/>
        </p:nvSpPr>
        <p:spPr>
          <a:xfrm>
            <a:off x="1235202" y="3227323"/>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9" name="object 9"/>
          <p:cNvSpPr txBox="1"/>
          <p:nvPr/>
        </p:nvSpPr>
        <p:spPr>
          <a:xfrm>
            <a:off x="1235202" y="3501644"/>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0" name="object 10"/>
          <p:cNvSpPr txBox="1"/>
          <p:nvPr/>
        </p:nvSpPr>
        <p:spPr>
          <a:xfrm>
            <a:off x="1235202" y="3776718"/>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1" name="object 11"/>
          <p:cNvSpPr txBox="1"/>
          <p:nvPr/>
        </p:nvSpPr>
        <p:spPr>
          <a:xfrm>
            <a:off x="1235202" y="4600432"/>
            <a:ext cx="1403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1</a:t>
            </a:r>
            <a:endParaRPr sz="1800">
              <a:latin typeface="Arial"/>
              <a:cs typeface="Arial"/>
            </a:endParaRPr>
          </a:p>
        </p:txBody>
      </p:sp>
      <p:sp>
        <p:nvSpPr>
          <p:cNvPr id="12" name="object 12"/>
          <p:cNvSpPr txBox="1"/>
          <p:nvPr/>
        </p:nvSpPr>
        <p:spPr>
          <a:xfrm>
            <a:off x="3064001" y="3227301"/>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13" name="object 13"/>
          <p:cNvSpPr txBox="1"/>
          <p:nvPr/>
        </p:nvSpPr>
        <p:spPr>
          <a:xfrm>
            <a:off x="3064001" y="3501621"/>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4" name="object 14"/>
          <p:cNvSpPr txBox="1"/>
          <p:nvPr/>
        </p:nvSpPr>
        <p:spPr>
          <a:xfrm>
            <a:off x="3064001" y="3776695"/>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5" name="object 15"/>
          <p:cNvSpPr txBox="1"/>
          <p:nvPr/>
        </p:nvSpPr>
        <p:spPr>
          <a:xfrm>
            <a:off x="3064001" y="4600409"/>
            <a:ext cx="1403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2</a:t>
            </a:r>
            <a:endParaRPr sz="1800">
              <a:latin typeface="Arial"/>
              <a:cs typeface="Arial"/>
            </a:endParaRPr>
          </a:p>
        </p:txBody>
      </p:sp>
      <p:sp>
        <p:nvSpPr>
          <p:cNvPr id="16" name="object 16"/>
          <p:cNvSpPr txBox="1"/>
          <p:nvPr/>
        </p:nvSpPr>
        <p:spPr>
          <a:xfrm>
            <a:off x="4892802" y="3227278"/>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17" name="object 17"/>
          <p:cNvSpPr txBox="1"/>
          <p:nvPr/>
        </p:nvSpPr>
        <p:spPr>
          <a:xfrm>
            <a:off x="4892802" y="3501598"/>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8" name="object 18"/>
          <p:cNvSpPr txBox="1"/>
          <p:nvPr/>
        </p:nvSpPr>
        <p:spPr>
          <a:xfrm>
            <a:off x="4892802" y="3776672"/>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9" name="object 19"/>
          <p:cNvSpPr txBox="1"/>
          <p:nvPr/>
        </p:nvSpPr>
        <p:spPr>
          <a:xfrm>
            <a:off x="4892802" y="4600387"/>
            <a:ext cx="1403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3</a:t>
            </a:r>
            <a:endParaRPr sz="1800">
              <a:latin typeface="Arial"/>
              <a:cs typeface="Arial"/>
            </a:endParaRPr>
          </a:p>
        </p:txBody>
      </p:sp>
      <p:sp>
        <p:nvSpPr>
          <p:cNvPr id="20" name="object 20"/>
          <p:cNvSpPr txBox="1"/>
          <p:nvPr/>
        </p:nvSpPr>
        <p:spPr>
          <a:xfrm>
            <a:off x="6721602" y="3227255"/>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21" name="object 21"/>
          <p:cNvSpPr txBox="1"/>
          <p:nvPr/>
        </p:nvSpPr>
        <p:spPr>
          <a:xfrm>
            <a:off x="6721602" y="3501575"/>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22" name="object 22"/>
          <p:cNvSpPr txBox="1"/>
          <p:nvPr/>
        </p:nvSpPr>
        <p:spPr>
          <a:xfrm>
            <a:off x="6721602" y="3776649"/>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23" name="object 23"/>
          <p:cNvSpPr txBox="1"/>
          <p:nvPr/>
        </p:nvSpPr>
        <p:spPr>
          <a:xfrm>
            <a:off x="6721602" y="4600364"/>
            <a:ext cx="1403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4</a:t>
            </a:r>
            <a:endParaRPr sz="1800">
              <a:latin typeface="Arial"/>
              <a:cs typeface="Arial"/>
            </a:endParaRPr>
          </a:p>
        </p:txBody>
      </p:sp>
      <p:sp>
        <p:nvSpPr>
          <p:cNvPr id="24" name="object 24"/>
          <p:cNvSpPr txBox="1"/>
          <p:nvPr/>
        </p:nvSpPr>
        <p:spPr>
          <a:xfrm>
            <a:off x="1527294" y="1322240"/>
            <a:ext cx="78867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00FF"/>
                </a:solidFill>
                <a:latin typeface="Arial"/>
                <a:cs typeface="Arial"/>
              </a:rPr>
              <a:t>several  </a:t>
            </a:r>
            <a:r>
              <a:rPr sz="1800" dirty="0">
                <a:solidFill>
                  <a:srgbClr val="0000FF"/>
                </a:solidFill>
                <a:latin typeface="Arial"/>
                <a:cs typeface="Arial"/>
              </a:rPr>
              <a:t>threads</a:t>
            </a:r>
            <a:endParaRPr sz="1800">
              <a:latin typeface="Arial"/>
              <a:cs typeface="Arial"/>
            </a:endParaRPr>
          </a:p>
        </p:txBody>
      </p:sp>
      <p:sp>
        <p:nvSpPr>
          <p:cNvPr id="25" name="object 25"/>
          <p:cNvSpPr/>
          <p:nvPr/>
        </p:nvSpPr>
        <p:spPr>
          <a:xfrm>
            <a:off x="1749551" y="1981200"/>
            <a:ext cx="158750" cy="4648200"/>
          </a:xfrm>
          <a:custGeom>
            <a:avLst/>
            <a:gdLst/>
            <a:ahLst/>
            <a:cxnLst/>
            <a:rect l="l" t="t" r="r" b="b"/>
            <a:pathLst>
              <a:path w="158750" h="4648200">
                <a:moveTo>
                  <a:pt x="158496" y="4489704"/>
                </a:moveTo>
                <a:lnTo>
                  <a:pt x="0" y="4489704"/>
                </a:lnTo>
                <a:lnTo>
                  <a:pt x="63245" y="4616196"/>
                </a:lnTo>
                <a:lnTo>
                  <a:pt x="63245" y="4504944"/>
                </a:lnTo>
                <a:lnTo>
                  <a:pt x="95250" y="4504944"/>
                </a:lnTo>
                <a:lnTo>
                  <a:pt x="95250" y="4616196"/>
                </a:lnTo>
                <a:lnTo>
                  <a:pt x="158496" y="4489704"/>
                </a:lnTo>
                <a:close/>
              </a:path>
              <a:path w="158750" h="4648200">
                <a:moveTo>
                  <a:pt x="95250" y="4489704"/>
                </a:moveTo>
                <a:lnTo>
                  <a:pt x="95249" y="0"/>
                </a:lnTo>
                <a:lnTo>
                  <a:pt x="63245" y="0"/>
                </a:lnTo>
                <a:lnTo>
                  <a:pt x="63245" y="4489704"/>
                </a:lnTo>
                <a:lnTo>
                  <a:pt x="95250" y="4489704"/>
                </a:lnTo>
                <a:close/>
              </a:path>
              <a:path w="158750" h="4648200">
                <a:moveTo>
                  <a:pt x="95250" y="4616196"/>
                </a:moveTo>
                <a:lnTo>
                  <a:pt x="95250" y="4504944"/>
                </a:lnTo>
                <a:lnTo>
                  <a:pt x="63245" y="4504944"/>
                </a:lnTo>
                <a:lnTo>
                  <a:pt x="63245"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6" name="object 26"/>
          <p:cNvSpPr/>
          <p:nvPr/>
        </p:nvSpPr>
        <p:spPr>
          <a:xfrm>
            <a:off x="1978151" y="1981200"/>
            <a:ext cx="158750" cy="4648200"/>
          </a:xfrm>
          <a:custGeom>
            <a:avLst/>
            <a:gdLst/>
            <a:ahLst/>
            <a:cxnLst/>
            <a:rect l="l" t="t" r="r" b="b"/>
            <a:pathLst>
              <a:path w="158750" h="4648200">
                <a:moveTo>
                  <a:pt x="158496" y="4489704"/>
                </a:moveTo>
                <a:lnTo>
                  <a:pt x="0" y="4489704"/>
                </a:lnTo>
                <a:lnTo>
                  <a:pt x="63245" y="4616196"/>
                </a:lnTo>
                <a:lnTo>
                  <a:pt x="63245" y="4504944"/>
                </a:lnTo>
                <a:lnTo>
                  <a:pt x="95250" y="4504944"/>
                </a:lnTo>
                <a:lnTo>
                  <a:pt x="95250" y="4616196"/>
                </a:lnTo>
                <a:lnTo>
                  <a:pt x="158496" y="4489704"/>
                </a:lnTo>
                <a:close/>
              </a:path>
              <a:path w="158750" h="4648200">
                <a:moveTo>
                  <a:pt x="95250" y="4489704"/>
                </a:moveTo>
                <a:lnTo>
                  <a:pt x="95249" y="0"/>
                </a:lnTo>
                <a:lnTo>
                  <a:pt x="63245" y="0"/>
                </a:lnTo>
                <a:lnTo>
                  <a:pt x="63245" y="4489704"/>
                </a:lnTo>
                <a:lnTo>
                  <a:pt x="95250" y="4489704"/>
                </a:lnTo>
                <a:close/>
              </a:path>
              <a:path w="158750" h="4648200">
                <a:moveTo>
                  <a:pt x="95250" y="4616196"/>
                </a:moveTo>
                <a:lnTo>
                  <a:pt x="95250" y="4504944"/>
                </a:lnTo>
                <a:lnTo>
                  <a:pt x="63245" y="4504944"/>
                </a:lnTo>
                <a:lnTo>
                  <a:pt x="63245"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7" name="object 27"/>
          <p:cNvSpPr/>
          <p:nvPr/>
        </p:nvSpPr>
        <p:spPr>
          <a:xfrm>
            <a:off x="2206751" y="1981200"/>
            <a:ext cx="158750" cy="4648200"/>
          </a:xfrm>
          <a:custGeom>
            <a:avLst/>
            <a:gdLst/>
            <a:ahLst/>
            <a:cxnLst/>
            <a:rect l="l" t="t" r="r" b="b"/>
            <a:pathLst>
              <a:path w="158750" h="4648200">
                <a:moveTo>
                  <a:pt x="158496" y="4489704"/>
                </a:moveTo>
                <a:lnTo>
                  <a:pt x="0" y="4489704"/>
                </a:lnTo>
                <a:lnTo>
                  <a:pt x="63245" y="4616196"/>
                </a:lnTo>
                <a:lnTo>
                  <a:pt x="63245" y="4504944"/>
                </a:lnTo>
                <a:lnTo>
                  <a:pt x="95250" y="4504944"/>
                </a:lnTo>
                <a:lnTo>
                  <a:pt x="95250" y="4616196"/>
                </a:lnTo>
                <a:lnTo>
                  <a:pt x="158496" y="4489704"/>
                </a:lnTo>
                <a:close/>
              </a:path>
              <a:path w="158750" h="4648200">
                <a:moveTo>
                  <a:pt x="95250" y="4489704"/>
                </a:moveTo>
                <a:lnTo>
                  <a:pt x="95249" y="0"/>
                </a:lnTo>
                <a:lnTo>
                  <a:pt x="63245" y="0"/>
                </a:lnTo>
                <a:lnTo>
                  <a:pt x="63245" y="4489704"/>
                </a:lnTo>
                <a:lnTo>
                  <a:pt x="95250" y="4489704"/>
                </a:lnTo>
                <a:close/>
              </a:path>
              <a:path w="158750" h="4648200">
                <a:moveTo>
                  <a:pt x="95250" y="4616196"/>
                </a:moveTo>
                <a:lnTo>
                  <a:pt x="95250" y="4504944"/>
                </a:lnTo>
                <a:lnTo>
                  <a:pt x="63245" y="4504944"/>
                </a:lnTo>
                <a:lnTo>
                  <a:pt x="63245"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8" name="object 28"/>
          <p:cNvSpPr/>
          <p:nvPr/>
        </p:nvSpPr>
        <p:spPr>
          <a:xfrm>
            <a:off x="33497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9" name="object 29"/>
          <p:cNvSpPr txBox="1"/>
          <p:nvPr/>
        </p:nvSpPr>
        <p:spPr>
          <a:xfrm>
            <a:off x="3356102" y="1322323"/>
            <a:ext cx="78867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00FF"/>
                </a:solidFill>
                <a:latin typeface="Arial"/>
                <a:cs typeface="Arial"/>
              </a:rPr>
              <a:t>several  </a:t>
            </a:r>
            <a:r>
              <a:rPr sz="1800" dirty="0">
                <a:solidFill>
                  <a:srgbClr val="0000FF"/>
                </a:solidFill>
                <a:latin typeface="Arial"/>
                <a:cs typeface="Arial"/>
              </a:rPr>
              <a:t>threads</a:t>
            </a:r>
            <a:endParaRPr sz="1800">
              <a:latin typeface="Arial"/>
              <a:cs typeface="Arial"/>
            </a:endParaRPr>
          </a:p>
        </p:txBody>
      </p:sp>
      <p:sp>
        <p:nvSpPr>
          <p:cNvPr id="30" name="object 30"/>
          <p:cNvSpPr/>
          <p:nvPr/>
        </p:nvSpPr>
        <p:spPr>
          <a:xfrm>
            <a:off x="35783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1" name="object 31"/>
          <p:cNvSpPr/>
          <p:nvPr/>
        </p:nvSpPr>
        <p:spPr>
          <a:xfrm>
            <a:off x="38069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2" name="object 32"/>
          <p:cNvSpPr/>
          <p:nvPr/>
        </p:nvSpPr>
        <p:spPr>
          <a:xfrm>
            <a:off x="40355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3" name="object 33"/>
          <p:cNvSpPr/>
          <p:nvPr/>
        </p:nvSpPr>
        <p:spPr>
          <a:xfrm>
            <a:off x="51785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4" name="object 34"/>
          <p:cNvSpPr txBox="1"/>
          <p:nvPr/>
        </p:nvSpPr>
        <p:spPr>
          <a:xfrm>
            <a:off x="5184902" y="1322323"/>
            <a:ext cx="78867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00FF"/>
                </a:solidFill>
                <a:latin typeface="Arial"/>
                <a:cs typeface="Arial"/>
              </a:rPr>
              <a:t>several  </a:t>
            </a:r>
            <a:r>
              <a:rPr sz="1800" dirty="0">
                <a:solidFill>
                  <a:srgbClr val="0000FF"/>
                </a:solidFill>
                <a:latin typeface="Arial"/>
                <a:cs typeface="Arial"/>
              </a:rPr>
              <a:t>threads</a:t>
            </a:r>
            <a:endParaRPr sz="1800">
              <a:latin typeface="Arial"/>
              <a:cs typeface="Arial"/>
            </a:endParaRPr>
          </a:p>
        </p:txBody>
      </p:sp>
      <p:sp>
        <p:nvSpPr>
          <p:cNvPr id="35" name="object 35"/>
          <p:cNvSpPr/>
          <p:nvPr/>
        </p:nvSpPr>
        <p:spPr>
          <a:xfrm>
            <a:off x="54071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6" name="object 36"/>
          <p:cNvSpPr/>
          <p:nvPr/>
        </p:nvSpPr>
        <p:spPr>
          <a:xfrm>
            <a:off x="56357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7" name="object 37"/>
          <p:cNvSpPr txBox="1"/>
          <p:nvPr/>
        </p:nvSpPr>
        <p:spPr>
          <a:xfrm>
            <a:off x="7013702" y="1322323"/>
            <a:ext cx="78867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00FF"/>
                </a:solidFill>
                <a:latin typeface="Arial"/>
                <a:cs typeface="Arial"/>
              </a:rPr>
              <a:t>several  </a:t>
            </a:r>
            <a:r>
              <a:rPr sz="1800" dirty="0">
                <a:solidFill>
                  <a:srgbClr val="0000FF"/>
                </a:solidFill>
                <a:latin typeface="Arial"/>
                <a:cs typeface="Arial"/>
              </a:rPr>
              <a:t>threads</a:t>
            </a:r>
            <a:endParaRPr sz="1800">
              <a:latin typeface="Arial"/>
              <a:cs typeface="Arial"/>
            </a:endParaRPr>
          </a:p>
        </p:txBody>
      </p:sp>
      <p:sp>
        <p:nvSpPr>
          <p:cNvPr id="38" name="object 38"/>
          <p:cNvSpPr/>
          <p:nvPr/>
        </p:nvSpPr>
        <p:spPr>
          <a:xfrm>
            <a:off x="72359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50" y="0"/>
                </a:lnTo>
                <a:lnTo>
                  <a:pt x="63246"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9" name="object 39"/>
          <p:cNvSpPr/>
          <p:nvPr/>
        </p:nvSpPr>
        <p:spPr>
          <a:xfrm>
            <a:off x="74645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50" y="0"/>
                </a:lnTo>
                <a:lnTo>
                  <a:pt x="63246"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40" name="object 40"/>
          <p:cNvSpPr/>
          <p:nvPr/>
        </p:nvSpPr>
        <p:spPr>
          <a:xfrm>
            <a:off x="76931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50" y="0"/>
                </a:lnTo>
                <a:lnTo>
                  <a:pt x="63246"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41" name="object 41"/>
          <p:cNvSpPr txBox="1">
            <a:spLocks noGrp="1"/>
          </p:cNvSpPr>
          <p:nvPr>
            <p:ph type="sldNum" sz="quarter" idx="4294967295"/>
          </p:nvPr>
        </p:nvSpPr>
        <p:spPr>
          <a:xfrm>
            <a:off x="8343645" y="6293072"/>
            <a:ext cx="276859" cy="252729"/>
          </a:xfrm>
          <a:prstGeom prst="rect">
            <a:avLst/>
          </a:prstGeom>
        </p:spPr>
        <p:txBody>
          <a:bodyPr vert="horz" wrap="square" lIns="0" tIns="0" rIns="0" bIns="0" rtlCol="0">
            <a:spAutoFit/>
          </a:bodyPr>
          <a:lstStyle/>
          <a:p>
            <a:pPr marL="25400">
              <a:lnSpc>
                <a:spcPts val="1870"/>
              </a:lnSpc>
            </a:pPr>
            <a:fld id="{81D60167-4931-47E6-BA6A-407CBD079E47}" type="slidenum">
              <a:rPr dirty="0"/>
              <a:pPr marL="25400">
                <a:lnSpc>
                  <a:spcPts val="1870"/>
                </a:lnSpc>
              </a:pPr>
              <a:t>49</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Parallelism</a:t>
            </a:r>
          </a:p>
        </p:txBody>
      </p:sp>
      <p:sp>
        <p:nvSpPr>
          <p:cNvPr id="3" name="Content Placeholder 2"/>
          <p:cNvSpPr>
            <a:spLocks noGrp="1"/>
          </p:cNvSpPr>
          <p:nvPr>
            <p:ph idx="1"/>
          </p:nvPr>
        </p:nvSpPr>
        <p:spPr/>
        <p:txBody>
          <a:bodyPr>
            <a:normAutofit lnSpcReduction="10000"/>
          </a:bodyPr>
          <a:lstStyle/>
          <a:p>
            <a:r>
              <a:rPr lang="en-US" dirty="0"/>
              <a:t>Numeric weather prediction</a:t>
            </a:r>
          </a:p>
          <a:p>
            <a:r>
              <a:rPr lang="en-US" dirty="0"/>
              <a:t>Socio economics</a:t>
            </a:r>
          </a:p>
          <a:p>
            <a:r>
              <a:rPr lang="en-US" dirty="0"/>
              <a:t>Finite element analysis</a:t>
            </a:r>
          </a:p>
          <a:p>
            <a:r>
              <a:rPr lang="en-US" dirty="0"/>
              <a:t>Artificial intelligence and automation</a:t>
            </a:r>
          </a:p>
          <a:p>
            <a:r>
              <a:rPr lang="en-US" dirty="0"/>
              <a:t>Genetic engineering</a:t>
            </a:r>
          </a:p>
          <a:p>
            <a:r>
              <a:rPr lang="en-US" dirty="0"/>
              <a:t>Weapon research and </a:t>
            </a:r>
            <a:r>
              <a:rPr lang="en-US" dirty="0" err="1"/>
              <a:t>defence</a:t>
            </a:r>
            <a:endParaRPr lang="en-US" dirty="0"/>
          </a:p>
          <a:p>
            <a:r>
              <a:rPr lang="en-US" dirty="0"/>
              <a:t>Medical Applications</a:t>
            </a:r>
          </a:p>
          <a:p>
            <a:r>
              <a:rPr lang="en-US" dirty="0"/>
              <a:t>Remote sensing applications</a:t>
            </a:r>
          </a:p>
          <a:p>
            <a:endParaRPr lang="en-US" dirty="0"/>
          </a:p>
        </p:txBody>
      </p:sp>
      <p:sp>
        <p:nvSpPr>
          <p:cNvPr id="4" name="Slide Number Placeholder 3">
            <a:extLst>
              <a:ext uri="{FF2B5EF4-FFF2-40B4-BE49-F238E27FC236}">
                <a16:creationId xmlns:a16="http://schemas.microsoft.com/office/drawing/2014/main" id="{0796B50A-A483-45F6-AABF-CDDA56E8D9F3}"/>
              </a:ext>
            </a:extLst>
          </p:cNvPr>
          <p:cNvSpPr>
            <a:spLocks noGrp="1"/>
          </p:cNvSpPr>
          <p:nvPr>
            <p:ph type="sldNum" sz="quarter" idx="12"/>
          </p:nvPr>
        </p:nvSpPr>
        <p:spPr/>
        <p:txBody>
          <a:bodyPr/>
          <a:lstStyle/>
          <a:p>
            <a:fld id="{4CCB6F61-910C-409E-9BF6-0C47261A5E9B}" type="slidenum">
              <a:rPr lang="en-US" smtClean="0"/>
              <a:pPr/>
              <a:t>5</a:t>
            </a:fld>
            <a:endParaRPr lang="en-US"/>
          </a:p>
        </p:txBody>
      </p:sp>
    </p:spTree>
    <p:extLst>
      <p:ext uri="{BB962C8B-B14F-4D97-AF65-F5344CB8AC3E}">
        <p14:creationId xmlns:p14="http://schemas.microsoft.com/office/powerpoint/2010/main" val="2107895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50</a:t>
            </a:fld>
            <a:endParaRPr lang="en-US"/>
          </a:p>
        </p:txBody>
      </p:sp>
      <p:pic>
        <p:nvPicPr>
          <p:cNvPr id="6" name="Picture 5"/>
          <p:cNvPicPr>
            <a:picLocks noChangeAspect="1"/>
          </p:cNvPicPr>
          <p:nvPr/>
        </p:nvPicPr>
        <p:blipFill>
          <a:blip r:embed="rId2"/>
          <a:stretch>
            <a:fillRect/>
          </a:stretch>
        </p:blipFill>
        <p:spPr>
          <a:xfrm>
            <a:off x="107504" y="1052736"/>
            <a:ext cx="8946479" cy="4680520"/>
          </a:xfrm>
          <a:prstGeom prst="rect">
            <a:avLst/>
          </a:prstGeom>
        </p:spPr>
      </p:pic>
    </p:spTree>
    <p:extLst>
      <p:ext uri="{BB962C8B-B14F-4D97-AF65-F5344CB8AC3E}">
        <p14:creationId xmlns:p14="http://schemas.microsoft.com/office/powerpoint/2010/main" val="4138528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51</a:t>
            </a:fld>
            <a:endParaRPr lang="en-US"/>
          </a:p>
        </p:txBody>
      </p:sp>
      <p:pic>
        <p:nvPicPr>
          <p:cNvPr id="2" name="Picture 1"/>
          <p:cNvPicPr>
            <a:picLocks noChangeAspect="1"/>
          </p:cNvPicPr>
          <p:nvPr/>
        </p:nvPicPr>
        <p:blipFill rotWithShape="1">
          <a:blip r:embed="rId2"/>
          <a:srcRect l="2592" r="15770"/>
          <a:stretch/>
        </p:blipFill>
        <p:spPr>
          <a:xfrm>
            <a:off x="414531" y="692696"/>
            <a:ext cx="8272269" cy="5184576"/>
          </a:xfrm>
          <a:prstGeom prst="rect">
            <a:avLst/>
          </a:prstGeom>
        </p:spPr>
      </p:pic>
    </p:spTree>
    <p:extLst>
      <p:ext uri="{BB962C8B-B14F-4D97-AF65-F5344CB8AC3E}">
        <p14:creationId xmlns:p14="http://schemas.microsoft.com/office/powerpoint/2010/main" val="4225869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52</a:t>
            </a:fld>
            <a:endParaRPr lang="en-US"/>
          </a:p>
        </p:txBody>
      </p:sp>
      <p:pic>
        <p:nvPicPr>
          <p:cNvPr id="2" name="Picture 1"/>
          <p:cNvPicPr>
            <a:picLocks noChangeAspect="1"/>
          </p:cNvPicPr>
          <p:nvPr/>
        </p:nvPicPr>
        <p:blipFill>
          <a:blip r:embed="rId2"/>
          <a:stretch>
            <a:fillRect/>
          </a:stretch>
        </p:blipFill>
        <p:spPr>
          <a:xfrm>
            <a:off x="-16962" y="908720"/>
            <a:ext cx="9160962" cy="4894537"/>
          </a:xfrm>
          <a:prstGeom prst="rect">
            <a:avLst/>
          </a:prstGeom>
        </p:spPr>
      </p:pic>
    </p:spTree>
    <p:extLst>
      <p:ext uri="{BB962C8B-B14F-4D97-AF65-F5344CB8AC3E}">
        <p14:creationId xmlns:p14="http://schemas.microsoft.com/office/powerpoint/2010/main" val="3038783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53</a:t>
            </a:fld>
            <a:endParaRPr lang="en-US" dirty="0"/>
          </a:p>
        </p:txBody>
      </p:sp>
      <p:pic>
        <p:nvPicPr>
          <p:cNvPr id="2" name="Picture 1"/>
          <p:cNvPicPr>
            <a:picLocks noChangeAspect="1"/>
          </p:cNvPicPr>
          <p:nvPr/>
        </p:nvPicPr>
        <p:blipFill>
          <a:blip r:embed="rId2"/>
          <a:stretch>
            <a:fillRect/>
          </a:stretch>
        </p:blipFill>
        <p:spPr>
          <a:xfrm>
            <a:off x="539552" y="980728"/>
            <a:ext cx="8390235" cy="4953418"/>
          </a:xfrm>
          <a:prstGeom prst="rect">
            <a:avLst/>
          </a:prstGeom>
        </p:spPr>
      </p:pic>
    </p:spTree>
    <p:extLst>
      <p:ext uri="{BB962C8B-B14F-4D97-AF65-F5344CB8AC3E}">
        <p14:creationId xmlns:p14="http://schemas.microsoft.com/office/powerpoint/2010/main" val="1810532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54</a:t>
            </a:fld>
            <a:endParaRPr lang="en-US"/>
          </a:p>
        </p:txBody>
      </p:sp>
      <p:pic>
        <p:nvPicPr>
          <p:cNvPr id="2" name="Picture 1"/>
          <p:cNvPicPr>
            <a:picLocks noChangeAspect="1"/>
          </p:cNvPicPr>
          <p:nvPr/>
        </p:nvPicPr>
        <p:blipFill rotWithShape="1">
          <a:blip r:embed="rId2"/>
          <a:srcRect l="4382" r="18554"/>
          <a:stretch/>
        </p:blipFill>
        <p:spPr>
          <a:xfrm>
            <a:off x="251520" y="692696"/>
            <a:ext cx="8136904" cy="5131057"/>
          </a:xfrm>
          <a:prstGeom prst="rect">
            <a:avLst/>
          </a:prstGeom>
        </p:spPr>
      </p:pic>
    </p:spTree>
    <p:extLst>
      <p:ext uri="{BB962C8B-B14F-4D97-AF65-F5344CB8AC3E}">
        <p14:creationId xmlns:p14="http://schemas.microsoft.com/office/powerpoint/2010/main" val="3951127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55</a:t>
            </a:fld>
            <a:endParaRPr lang="en-US"/>
          </a:p>
        </p:txBody>
      </p:sp>
      <p:pic>
        <p:nvPicPr>
          <p:cNvPr id="2" name="Picture 1"/>
          <p:cNvPicPr>
            <a:picLocks noChangeAspect="1"/>
          </p:cNvPicPr>
          <p:nvPr/>
        </p:nvPicPr>
        <p:blipFill>
          <a:blip r:embed="rId2"/>
          <a:stretch>
            <a:fillRect/>
          </a:stretch>
        </p:blipFill>
        <p:spPr>
          <a:xfrm>
            <a:off x="179512" y="980728"/>
            <a:ext cx="8800556" cy="4813563"/>
          </a:xfrm>
          <a:prstGeom prst="rect">
            <a:avLst/>
          </a:prstGeom>
        </p:spPr>
      </p:pic>
    </p:spTree>
    <p:extLst>
      <p:ext uri="{BB962C8B-B14F-4D97-AF65-F5344CB8AC3E}">
        <p14:creationId xmlns:p14="http://schemas.microsoft.com/office/powerpoint/2010/main" val="3472220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56</a:t>
            </a:fld>
            <a:endParaRPr lang="en-US"/>
          </a:p>
        </p:txBody>
      </p:sp>
      <p:pic>
        <p:nvPicPr>
          <p:cNvPr id="2" name="Picture 1"/>
          <p:cNvPicPr>
            <a:picLocks noChangeAspect="1"/>
          </p:cNvPicPr>
          <p:nvPr/>
        </p:nvPicPr>
        <p:blipFill>
          <a:blip r:embed="rId2"/>
          <a:stretch>
            <a:fillRect/>
          </a:stretch>
        </p:blipFill>
        <p:spPr>
          <a:xfrm>
            <a:off x="377270" y="980728"/>
            <a:ext cx="8309530" cy="4861195"/>
          </a:xfrm>
          <a:prstGeom prst="rect">
            <a:avLst/>
          </a:prstGeom>
        </p:spPr>
      </p:pic>
    </p:spTree>
    <p:extLst>
      <p:ext uri="{BB962C8B-B14F-4D97-AF65-F5344CB8AC3E}">
        <p14:creationId xmlns:p14="http://schemas.microsoft.com/office/powerpoint/2010/main" val="2538781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57</a:t>
            </a:fld>
            <a:endParaRPr lang="en-US"/>
          </a:p>
        </p:txBody>
      </p:sp>
      <p:pic>
        <p:nvPicPr>
          <p:cNvPr id="2" name="Picture 1"/>
          <p:cNvPicPr>
            <a:picLocks noChangeAspect="1"/>
          </p:cNvPicPr>
          <p:nvPr/>
        </p:nvPicPr>
        <p:blipFill>
          <a:blip r:embed="rId2"/>
          <a:stretch>
            <a:fillRect/>
          </a:stretch>
        </p:blipFill>
        <p:spPr>
          <a:xfrm>
            <a:off x="395536" y="1052736"/>
            <a:ext cx="8603017" cy="4827853"/>
          </a:xfrm>
          <a:prstGeom prst="rect">
            <a:avLst/>
          </a:prstGeom>
        </p:spPr>
      </p:pic>
    </p:spTree>
    <p:extLst>
      <p:ext uri="{BB962C8B-B14F-4D97-AF65-F5344CB8AC3E}">
        <p14:creationId xmlns:p14="http://schemas.microsoft.com/office/powerpoint/2010/main" val="396946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58</a:t>
            </a:fld>
            <a:endParaRPr lang="en-US"/>
          </a:p>
        </p:txBody>
      </p:sp>
      <p:pic>
        <p:nvPicPr>
          <p:cNvPr id="2" name="Picture 1"/>
          <p:cNvPicPr>
            <a:picLocks noChangeAspect="1"/>
          </p:cNvPicPr>
          <p:nvPr/>
        </p:nvPicPr>
        <p:blipFill rotWithShape="1">
          <a:blip r:embed="rId2"/>
          <a:srcRect l="5472" r="11771"/>
          <a:stretch/>
        </p:blipFill>
        <p:spPr>
          <a:xfrm>
            <a:off x="107504" y="836712"/>
            <a:ext cx="8712968" cy="5172319"/>
          </a:xfrm>
          <a:prstGeom prst="rect">
            <a:avLst/>
          </a:prstGeom>
        </p:spPr>
      </p:pic>
    </p:spTree>
    <p:extLst>
      <p:ext uri="{BB962C8B-B14F-4D97-AF65-F5344CB8AC3E}">
        <p14:creationId xmlns:p14="http://schemas.microsoft.com/office/powerpoint/2010/main" val="2343030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59</a:t>
            </a:fld>
            <a:endParaRPr lang="en-US"/>
          </a:p>
        </p:txBody>
      </p:sp>
      <p:pic>
        <p:nvPicPr>
          <p:cNvPr id="2" name="Picture 1"/>
          <p:cNvPicPr>
            <a:picLocks noChangeAspect="1"/>
          </p:cNvPicPr>
          <p:nvPr/>
        </p:nvPicPr>
        <p:blipFill rotWithShape="1">
          <a:blip r:embed="rId2"/>
          <a:srcRect l="5415" r="11420"/>
          <a:stretch/>
        </p:blipFill>
        <p:spPr>
          <a:xfrm>
            <a:off x="323528" y="764704"/>
            <a:ext cx="7776864" cy="5226039"/>
          </a:xfrm>
          <a:prstGeom prst="rect">
            <a:avLst/>
          </a:prstGeom>
        </p:spPr>
      </p:pic>
    </p:spTree>
    <p:extLst>
      <p:ext uri="{BB962C8B-B14F-4D97-AF65-F5344CB8AC3E}">
        <p14:creationId xmlns:p14="http://schemas.microsoft.com/office/powerpoint/2010/main" val="373299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510702"/>
            <a:ext cx="8229600" cy="41920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1763688" y="404664"/>
            <a:ext cx="4752527" cy="369332"/>
          </a:xfrm>
          <a:prstGeom prst="rect">
            <a:avLst/>
          </a:prstGeom>
        </p:spPr>
        <p:txBody>
          <a:bodyPr wrap="square">
            <a:spAutoFit/>
          </a:bodyPr>
          <a:lstStyle/>
          <a:p>
            <a:r>
              <a:rPr lang="en-US" dirty="0"/>
              <a:t>Applications of Parallelism</a:t>
            </a:r>
          </a:p>
        </p:txBody>
      </p:sp>
      <p:sp>
        <p:nvSpPr>
          <p:cNvPr id="5" name="Slide Number Placeholder 4">
            <a:extLst>
              <a:ext uri="{FF2B5EF4-FFF2-40B4-BE49-F238E27FC236}">
                <a16:creationId xmlns:a16="http://schemas.microsoft.com/office/drawing/2014/main" id="{06907970-09F7-4F3F-B370-297EF1DB6F2A}"/>
              </a:ext>
            </a:extLst>
          </p:cNvPr>
          <p:cNvSpPr>
            <a:spLocks noGrp="1"/>
          </p:cNvSpPr>
          <p:nvPr>
            <p:ph type="sldNum" sz="quarter" idx="12"/>
          </p:nvPr>
        </p:nvSpPr>
        <p:spPr/>
        <p:txBody>
          <a:bodyPr/>
          <a:lstStyle/>
          <a:p>
            <a:fld id="{4CCB6F61-910C-409E-9BF6-0C47261A5E9B}" type="slidenum">
              <a:rPr lang="en-US" smtClean="0"/>
              <a:pPr/>
              <a:t>6</a:t>
            </a:fld>
            <a:endParaRPr lang="en-US"/>
          </a:p>
        </p:txBody>
      </p:sp>
    </p:spTree>
    <p:extLst>
      <p:ext uri="{BB962C8B-B14F-4D97-AF65-F5344CB8AC3E}">
        <p14:creationId xmlns:p14="http://schemas.microsoft.com/office/powerpoint/2010/main" val="2398646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60</a:t>
            </a:fld>
            <a:endParaRPr lang="en-US"/>
          </a:p>
        </p:txBody>
      </p:sp>
      <p:pic>
        <p:nvPicPr>
          <p:cNvPr id="2" name="Picture 1"/>
          <p:cNvPicPr>
            <a:picLocks noChangeAspect="1"/>
          </p:cNvPicPr>
          <p:nvPr/>
        </p:nvPicPr>
        <p:blipFill rotWithShape="1">
          <a:blip r:embed="rId2"/>
          <a:srcRect r="12673"/>
          <a:stretch/>
        </p:blipFill>
        <p:spPr>
          <a:xfrm>
            <a:off x="179512" y="620688"/>
            <a:ext cx="7992888" cy="5375622"/>
          </a:xfrm>
          <a:prstGeom prst="rect">
            <a:avLst/>
          </a:prstGeom>
        </p:spPr>
      </p:pic>
    </p:spTree>
    <p:extLst>
      <p:ext uri="{BB962C8B-B14F-4D97-AF65-F5344CB8AC3E}">
        <p14:creationId xmlns:p14="http://schemas.microsoft.com/office/powerpoint/2010/main" val="4175077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61</a:t>
            </a:fld>
            <a:endParaRPr lang="en-US"/>
          </a:p>
        </p:txBody>
      </p:sp>
      <p:pic>
        <p:nvPicPr>
          <p:cNvPr id="2" name="Picture 1"/>
          <p:cNvPicPr>
            <a:picLocks noChangeAspect="1"/>
          </p:cNvPicPr>
          <p:nvPr/>
        </p:nvPicPr>
        <p:blipFill>
          <a:blip r:embed="rId2"/>
          <a:stretch>
            <a:fillRect/>
          </a:stretch>
        </p:blipFill>
        <p:spPr>
          <a:xfrm>
            <a:off x="301072" y="692696"/>
            <a:ext cx="8385728" cy="5077821"/>
          </a:xfrm>
          <a:prstGeom prst="rect">
            <a:avLst/>
          </a:prstGeom>
        </p:spPr>
      </p:pic>
    </p:spTree>
    <p:extLst>
      <p:ext uri="{BB962C8B-B14F-4D97-AF65-F5344CB8AC3E}">
        <p14:creationId xmlns:p14="http://schemas.microsoft.com/office/powerpoint/2010/main" val="473961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62</a:t>
            </a:fld>
            <a:endParaRPr lang="en-US"/>
          </a:p>
        </p:txBody>
      </p:sp>
      <p:pic>
        <p:nvPicPr>
          <p:cNvPr id="2" name="Picture 1"/>
          <p:cNvPicPr>
            <a:picLocks noChangeAspect="1"/>
          </p:cNvPicPr>
          <p:nvPr/>
        </p:nvPicPr>
        <p:blipFill rotWithShape="1">
          <a:blip r:embed="rId2"/>
          <a:srcRect l="2227" r="6477"/>
          <a:stretch/>
        </p:blipFill>
        <p:spPr>
          <a:xfrm>
            <a:off x="35495" y="739726"/>
            <a:ext cx="8856985" cy="5616624"/>
          </a:xfrm>
          <a:prstGeom prst="rect">
            <a:avLst/>
          </a:prstGeom>
        </p:spPr>
      </p:pic>
    </p:spTree>
    <p:extLst>
      <p:ext uri="{BB962C8B-B14F-4D97-AF65-F5344CB8AC3E}">
        <p14:creationId xmlns:p14="http://schemas.microsoft.com/office/powerpoint/2010/main" val="1153206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63</a:t>
            </a:fld>
            <a:endParaRPr lang="en-US"/>
          </a:p>
        </p:txBody>
      </p:sp>
      <p:pic>
        <p:nvPicPr>
          <p:cNvPr id="2" name="Picture 1"/>
          <p:cNvPicPr>
            <a:picLocks noChangeAspect="1"/>
          </p:cNvPicPr>
          <p:nvPr/>
        </p:nvPicPr>
        <p:blipFill>
          <a:blip r:embed="rId2"/>
          <a:stretch>
            <a:fillRect/>
          </a:stretch>
        </p:blipFill>
        <p:spPr>
          <a:xfrm>
            <a:off x="0" y="908720"/>
            <a:ext cx="8577104" cy="5227044"/>
          </a:xfrm>
          <a:prstGeom prst="rect">
            <a:avLst/>
          </a:prstGeom>
        </p:spPr>
      </p:pic>
    </p:spTree>
    <p:extLst>
      <p:ext uri="{BB962C8B-B14F-4D97-AF65-F5344CB8AC3E}">
        <p14:creationId xmlns:p14="http://schemas.microsoft.com/office/powerpoint/2010/main" val="2578490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64</a:t>
            </a:fld>
            <a:endParaRPr lang="en-US"/>
          </a:p>
        </p:txBody>
      </p:sp>
      <p:pic>
        <p:nvPicPr>
          <p:cNvPr id="2" name="Picture 1"/>
          <p:cNvPicPr>
            <a:picLocks noChangeAspect="1"/>
          </p:cNvPicPr>
          <p:nvPr/>
        </p:nvPicPr>
        <p:blipFill>
          <a:blip r:embed="rId2"/>
          <a:stretch>
            <a:fillRect/>
          </a:stretch>
        </p:blipFill>
        <p:spPr>
          <a:xfrm>
            <a:off x="0" y="908720"/>
            <a:ext cx="8987206" cy="5447630"/>
          </a:xfrm>
          <a:prstGeom prst="rect">
            <a:avLst/>
          </a:prstGeom>
        </p:spPr>
      </p:pic>
    </p:spTree>
    <p:extLst>
      <p:ext uri="{BB962C8B-B14F-4D97-AF65-F5344CB8AC3E}">
        <p14:creationId xmlns:p14="http://schemas.microsoft.com/office/powerpoint/2010/main" val="641217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101"/>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fontScale="90000"/>
          </a:bodyPr>
          <a:lstStyle/>
          <a:p>
            <a:pPr marL="0" lvl="0" indent="0" algn="l" rtl="0">
              <a:spcBef>
                <a:spcPts val="0"/>
              </a:spcBef>
              <a:spcAft>
                <a:spcPts val="0"/>
              </a:spcAft>
              <a:buNone/>
            </a:pPr>
            <a:r>
              <a:rPr lang="en-US"/>
              <a:t>Difference between Memory mapped I/O and I/O mapped I/O</a:t>
            </a:r>
            <a:endParaRPr/>
          </a:p>
        </p:txBody>
      </p:sp>
      <p:graphicFrame>
        <p:nvGraphicFramePr>
          <p:cNvPr id="2467" name="Google Shape;2467;p101"/>
          <p:cNvGraphicFramePr/>
          <p:nvPr/>
        </p:nvGraphicFramePr>
        <p:xfrm>
          <a:off x="457200" y="1774825"/>
          <a:ext cx="8229600" cy="3205530"/>
        </p:xfrm>
        <a:graphic>
          <a:graphicData uri="http://schemas.openxmlformats.org/drawingml/2006/table">
            <a:tbl>
              <a:tblPr firstRow="1" bandRow="1">
                <a:noFill/>
              </a:tblPr>
              <a:tblGrid>
                <a:gridCol w="6096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Memory Mapped Input/Output</a:t>
                      </a:r>
                      <a:endParaRPr sz="1800"/>
                    </a:p>
                  </a:txBody>
                  <a:tcPr marL="91450" marR="91450" marT="45725" marB="45725"/>
                </a:tc>
                <a:tc>
                  <a:txBody>
                    <a:bodyPr/>
                    <a:lstStyle/>
                    <a:p>
                      <a:pPr marL="0" marR="0" lvl="0" indent="0" algn="l" rtl="0">
                        <a:spcBef>
                          <a:spcPts val="0"/>
                        </a:spcBef>
                        <a:spcAft>
                          <a:spcPts val="0"/>
                        </a:spcAft>
                        <a:buNone/>
                      </a:pPr>
                      <a:r>
                        <a:rPr lang="en-US" sz="1800"/>
                        <a:t>Input/Output Mapped Input/Output</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800"/>
                        <a:t>Each port is treated as a memory location.</a:t>
                      </a:r>
                      <a:endParaRPr sz="1800"/>
                    </a:p>
                  </a:txBody>
                  <a:tcPr marL="91450" marR="91450" marT="45725" marB="45725"/>
                </a:tc>
                <a:tc>
                  <a:txBody>
                    <a:bodyPr/>
                    <a:lstStyle/>
                    <a:p>
                      <a:pPr marL="0" marR="0" lvl="0" indent="0" algn="l" rtl="0">
                        <a:spcBef>
                          <a:spcPts val="0"/>
                        </a:spcBef>
                        <a:spcAft>
                          <a:spcPts val="0"/>
                        </a:spcAft>
                        <a:buNone/>
                      </a:pPr>
                      <a:r>
                        <a:rPr lang="en-US" sz="1800"/>
                        <a:t>Each port is treated as an independent unit.</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800"/>
                        <a:t>CPU’s memory address space is divided between memory and input/output ports.</a:t>
                      </a:r>
                      <a:endParaRPr sz="1800"/>
                    </a:p>
                  </a:txBody>
                  <a:tcPr marL="91450" marR="91450" marT="45725" marB="45725"/>
                </a:tc>
                <a:tc>
                  <a:txBody>
                    <a:bodyPr/>
                    <a:lstStyle/>
                    <a:p>
                      <a:pPr marL="0" marR="0" lvl="0" indent="0" algn="l" rtl="0">
                        <a:spcBef>
                          <a:spcPts val="0"/>
                        </a:spcBef>
                        <a:spcAft>
                          <a:spcPts val="0"/>
                        </a:spcAft>
                        <a:buNone/>
                      </a:pPr>
                      <a:r>
                        <a:rPr lang="en-US" sz="1800"/>
                        <a:t>Separate address spaces for memory and input/output ports.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800"/>
                        <a:t>Single instruction can transfer data between memory and port.</a:t>
                      </a:r>
                      <a:endParaRPr sz="1800"/>
                    </a:p>
                  </a:txBody>
                  <a:tcPr marL="91450" marR="91450" marT="45725" marB="45725"/>
                </a:tc>
                <a:tc>
                  <a:txBody>
                    <a:bodyPr/>
                    <a:lstStyle/>
                    <a:p>
                      <a:pPr marL="0" marR="0" lvl="0" indent="0" algn="l" rtl="0">
                        <a:spcBef>
                          <a:spcPts val="0"/>
                        </a:spcBef>
                        <a:spcAft>
                          <a:spcPts val="0"/>
                        </a:spcAft>
                        <a:buNone/>
                      </a:pPr>
                      <a:r>
                        <a:rPr lang="en-US" sz="1800"/>
                        <a:t>Two instruction are necessary to transfer data between memory and port.</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800"/>
                        <a:t>Data transfer is by means of instruction like MOVE.</a:t>
                      </a:r>
                      <a:endParaRPr/>
                    </a:p>
                  </a:txBody>
                  <a:tcPr marL="91450" marR="91450" marT="45725" marB="45725"/>
                </a:tc>
                <a:tc>
                  <a:txBody>
                    <a:bodyPr/>
                    <a:lstStyle/>
                    <a:p>
                      <a:pPr marL="0" marR="0" lvl="0" indent="0" algn="l" rtl="0">
                        <a:spcBef>
                          <a:spcPts val="0"/>
                        </a:spcBef>
                        <a:spcAft>
                          <a:spcPts val="0"/>
                        </a:spcAft>
                        <a:buNone/>
                      </a:pPr>
                      <a:r>
                        <a:rPr lang="en-US" sz="1800"/>
                        <a:t>Each port can be accessed by means of IN or OUT instructions.</a:t>
                      </a:r>
                      <a:endParaRPr/>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283772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102"/>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US"/>
              <a:t>Program Controlled I/O</a:t>
            </a:r>
            <a:endParaRPr/>
          </a:p>
        </p:txBody>
      </p:sp>
      <p:sp>
        <p:nvSpPr>
          <p:cNvPr id="2473" name="Google Shape;2473;p102"/>
          <p:cNvSpPr txBox="1">
            <a:spLocks noGrp="1"/>
          </p:cNvSpPr>
          <p:nvPr>
            <p:ph type="body" idx="1"/>
          </p:nvPr>
        </p:nvSpPr>
        <p:spPr>
          <a:xfrm>
            <a:off x="457200" y="1774825"/>
            <a:ext cx="8229600" cy="4625975"/>
          </a:xfrm>
          <a:prstGeom prst="rect">
            <a:avLst/>
          </a:prstGeom>
          <a:noFill/>
          <a:ln>
            <a:noFill/>
          </a:ln>
        </p:spPr>
        <p:txBody>
          <a:bodyPr spcFirstLastPara="1" wrap="square" lIns="54850" tIns="91425" rIns="91425" bIns="45700" anchor="t" anchorCtr="0">
            <a:noAutofit/>
          </a:bodyPr>
          <a:lstStyle/>
          <a:p>
            <a:pPr marL="438150" lvl="0" indent="-319088" algn="l" rtl="0">
              <a:spcBef>
                <a:spcPts val="0"/>
              </a:spcBef>
              <a:spcAft>
                <a:spcPts val="0"/>
              </a:spcAft>
              <a:buSzPts val="1200"/>
              <a:buChar char="◼"/>
            </a:pPr>
            <a:r>
              <a:rPr lang="en-US" sz="1500">
                <a:latin typeface="Times New Roman"/>
                <a:ea typeface="Times New Roman"/>
                <a:cs typeface="Times New Roman"/>
                <a:sym typeface="Times New Roman"/>
              </a:rPr>
              <a:t>Program controlled I/O is one in which the processor repeatedly checks a status flag to achieve the required synchronization between processor &amp; I/O device.</a:t>
            </a:r>
            <a:endParaRPr/>
          </a:p>
          <a:p>
            <a:pPr marL="438150" lvl="0" indent="-319088" algn="l" rtl="0">
              <a:spcBef>
                <a:spcPts val="0"/>
              </a:spcBef>
              <a:spcAft>
                <a:spcPts val="0"/>
              </a:spcAft>
              <a:buSzPts val="1200"/>
              <a:buChar char="◼"/>
            </a:pPr>
            <a:r>
              <a:rPr lang="en-US" sz="1500">
                <a:latin typeface="Times New Roman"/>
                <a:ea typeface="Times New Roman"/>
                <a:cs typeface="Times New Roman"/>
                <a:sym typeface="Times New Roman"/>
              </a:rPr>
              <a:t>The processor polls the device.</a:t>
            </a:r>
            <a:endParaRPr/>
          </a:p>
          <a:p>
            <a:pPr marL="438150" lvl="0" indent="-319088" algn="l" rtl="0">
              <a:spcBef>
                <a:spcPts val="0"/>
              </a:spcBef>
              <a:spcAft>
                <a:spcPts val="0"/>
              </a:spcAft>
              <a:buSzPts val="1200"/>
              <a:buChar char="◼"/>
            </a:pPr>
            <a:r>
              <a:rPr lang="en-US" sz="1500">
                <a:latin typeface="Times New Roman"/>
                <a:ea typeface="Times New Roman"/>
                <a:cs typeface="Times New Roman"/>
                <a:sym typeface="Times New Roman"/>
              </a:rPr>
              <a:t>It is us</a:t>
            </a:r>
            <a:r>
              <a:rPr lang="en-US" sz="1600">
                <a:latin typeface="Times New Roman"/>
                <a:ea typeface="Times New Roman"/>
                <a:cs typeface="Times New Roman"/>
                <a:sym typeface="Times New Roman"/>
              </a:rPr>
              <a:t>e</a:t>
            </a:r>
            <a:r>
              <a:rPr lang="en-US" sz="1600"/>
              <a:t>ful in small low speed systems where hardware cost must be minimized.</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It requires that all input/output operators be executed under the direct control o</a:t>
            </a:r>
            <a:r>
              <a:rPr lang="en-US" sz="1600"/>
              <a:t>f</a:t>
            </a:r>
            <a:r>
              <a:rPr lang="en-US" sz="1600">
                <a:latin typeface="Times New Roman"/>
                <a:ea typeface="Times New Roman"/>
                <a:cs typeface="Times New Roman"/>
                <a:sym typeface="Times New Roman"/>
              </a:rPr>
              <a:t> the CPU.</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The trans</a:t>
            </a:r>
            <a:r>
              <a:rPr lang="en-US" sz="1600"/>
              <a:t>fer is between CPU registers(accumulator) and a buffer register connected to the input/output device.</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The i/o device does not have direct access to main memory.</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A data trans</a:t>
            </a:r>
            <a:r>
              <a:rPr lang="en-US" sz="1600"/>
              <a:t>fer from an input/output device to main memory requires the execution of several instructions by the CPU, including an input instruction to transfer a word from the input/output device to the CPU and a store instruction to transfer a word from CPU to main memory.</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One or more additional instructions may be needed </a:t>
            </a:r>
            <a:r>
              <a:rPr lang="en-US" sz="1600"/>
              <a:t>for address communication and data word counting.</a:t>
            </a:r>
            <a:endParaRPr sz="1600">
              <a:latin typeface="Times New Roman"/>
              <a:ea typeface="Times New Roman"/>
              <a:cs typeface="Times New Roman"/>
              <a:sym typeface="Times New Roman"/>
            </a:endParaRPr>
          </a:p>
          <a:p>
            <a:pPr marL="438150" lvl="0" indent="-242887" algn="l" rtl="0">
              <a:spcBef>
                <a:spcPts val="0"/>
              </a:spcBef>
              <a:spcAft>
                <a:spcPts val="0"/>
              </a:spcAft>
              <a:buSzPts val="1200"/>
              <a:buNone/>
            </a:pPr>
            <a:endParaRPr sz="1500">
              <a:latin typeface="Times New Roman"/>
              <a:ea typeface="Times New Roman"/>
              <a:cs typeface="Times New Roman"/>
              <a:sym typeface="Times New Roman"/>
            </a:endParaRPr>
          </a:p>
        </p:txBody>
      </p:sp>
    </p:spTree>
    <p:extLst>
      <p:ext uri="{BB962C8B-B14F-4D97-AF65-F5344CB8AC3E}">
        <p14:creationId xmlns:p14="http://schemas.microsoft.com/office/powerpoint/2010/main" val="1992375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103"/>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fontScale="90000"/>
          </a:bodyPr>
          <a:lstStyle/>
          <a:p>
            <a:pPr marL="0" lvl="0" indent="0" algn="l" rtl="0">
              <a:spcBef>
                <a:spcPts val="0"/>
              </a:spcBef>
              <a:spcAft>
                <a:spcPts val="0"/>
              </a:spcAft>
              <a:buNone/>
            </a:pPr>
            <a:r>
              <a:rPr lang="en-US"/>
              <a:t>Typical Program controlled instructions</a:t>
            </a:r>
            <a:endParaRPr/>
          </a:p>
        </p:txBody>
      </p:sp>
      <p:graphicFrame>
        <p:nvGraphicFramePr>
          <p:cNvPr id="2479" name="Google Shape;2479;p103"/>
          <p:cNvGraphicFramePr/>
          <p:nvPr/>
        </p:nvGraphicFramePr>
        <p:xfrm>
          <a:off x="457200" y="1774825"/>
          <a:ext cx="8229600" cy="2966800"/>
        </p:xfrm>
        <a:graphic>
          <a:graphicData uri="http://schemas.openxmlformats.org/drawingml/2006/table">
            <a:tbl>
              <a:tblPr firstRow="1" bandRow="1">
                <a:noFil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Name</a:t>
                      </a:r>
                      <a:endParaRPr/>
                    </a:p>
                  </a:txBody>
                  <a:tcPr marL="91450" marR="91450" marT="45725" marB="45725"/>
                </a:tc>
                <a:tc>
                  <a:txBody>
                    <a:bodyPr/>
                    <a:lstStyle/>
                    <a:p>
                      <a:pPr marL="0" marR="0" lvl="0" indent="0" algn="l" rtl="0">
                        <a:spcBef>
                          <a:spcPts val="0"/>
                        </a:spcBef>
                        <a:spcAft>
                          <a:spcPts val="0"/>
                        </a:spcAft>
                        <a:buNone/>
                      </a:pPr>
                      <a:r>
                        <a:rPr lang="en-US" sz="1800"/>
                        <a:t>Mnemonic</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Branch</a:t>
                      </a:r>
                      <a:endParaRPr/>
                    </a:p>
                  </a:txBody>
                  <a:tcPr marL="91450" marR="91450" marT="45725" marB="45725"/>
                </a:tc>
                <a:tc>
                  <a:txBody>
                    <a:bodyPr/>
                    <a:lstStyle/>
                    <a:p>
                      <a:pPr marL="0" marR="0" lvl="0" indent="0" algn="l" rtl="0">
                        <a:spcBef>
                          <a:spcPts val="0"/>
                        </a:spcBef>
                        <a:spcAft>
                          <a:spcPts val="0"/>
                        </a:spcAft>
                        <a:buNone/>
                      </a:pPr>
                      <a:r>
                        <a:rPr lang="en-US" sz="1800"/>
                        <a:t>BR</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Jump</a:t>
                      </a:r>
                      <a:endParaRPr/>
                    </a:p>
                  </a:txBody>
                  <a:tcPr marL="91450" marR="91450" marT="45725" marB="45725"/>
                </a:tc>
                <a:tc>
                  <a:txBody>
                    <a:bodyPr/>
                    <a:lstStyle/>
                    <a:p>
                      <a:pPr marL="0" marR="0" lvl="0" indent="0" algn="l" rtl="0">
                        <a:spcBef>
                          <a:spcPts val="0"/>
                        </a:spcBef>
                        <a:spcAft>
                          <a:spcPts val="0"/>
                        </a:spcAft>
                        <a:buNone/>
                      </a:pPr>
                      <a:r>
                        <a:rPr lang="en-US" sz="1800"/>
                        <a:t>JMP</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Skip</a:t>
                      </a:r>
                      <a:endParaRPr/>
                    </a:p>
                  </a:txBody>
                  <a:tcPr marL="91450" marR="91450" marT="45725" marB="45725"/>
                </a:tc>
                <a:tc>
                  <a:txBody>
                    <a:bodyPr/>
                    <a:lstStyle/>
                    <a:p>
                      <a:pPr marL="0" marR="0" lvl="0" indent="0" algn="l" rtl="0">
                        <a:spcBef>
                          <a:spcPts val="0"/>
                        </a:spcBef>
                        <a:spcAft>
                          <a:spcPts val="0"/>
                        </a:spcAft>
                        <a:buNone/>
                      </a:pPr>
                      <a:r>
                        <a:rPr lang="en-US" sz="1800"/>
                        <a:t>SKP</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Call</a:t>
                      </a:r>
                      <a:endParaRPr/>
                    </a:p>
                  </a:txBody>
                  <a:tcPr marL="91450" marR="91450" marT="45725" marB="45725"/>
                </a:tc>
                <a:tc>
                  <a:txBody>
                    <a:bodyPr/>
                    <a:lstStyle/>
                    <a:p>
                      <a:pPr marL="0" marR="0" lvl="0" indent="0" algn="l" rtl="0">
                        <a:spcBef>
                          <a:spcPts val="0"/>
                        </a:spcBef>
                        <a:spcAft>
                          <a:spcPts val="0"/>
                        </a:spcAft>
                        <a:buNone/>
                      </a:pPr>
                      <a:r>
                        <a:rPr lang="en-US" sz="1800"/>
                        <a:t>CALL</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Return</a:t>
                      </a:r>
                      <a:endParaRPr/>
                    </a:p>
                  </a:txBody>
                  <a:tcPr marL="91450" marR="91450" marT="45725" marB="45725"/>
                </a:tc>
                <a:tc>
                  <a:txBody>
                    <a:bodyPr/>
                    <a:lstStyle/>
                    <a:p>
                      <a:pPr marL="0" marR="0" lvl="0" indent="0" algn="l" rtl="0">
                        <a:spcBef>
                          <a:spcPts val="0"/>
                        </a:spcBef>
                        <a:spcAft>
                          <a:spcPts val="0"/>
                        </a:spcAft>
                        <a:buNone/>
                      </a:pPr>
                      <a:r>
                        <a:rPr lang="en-US" sz="1800"/>
                        <a:t>RET</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Compare</a:t>
                      </a:r>
                      <a:endParaRPr/>
                    </a:p>
                  </a:txBody>
                  <a:tcPr marL="91450" marR="91450" marT="45725" marB="45725"/>
                </a:tc>
                <a:tc>
                  <a:txBody>
                    <a:bodyPr/>
                    <a:lstStyle/>
                    <a:p>
                      <a:pPr marL="0" marR="0" lvl="0" indent="0" algn="l" rtl="0">
                        <a:spcBef>
                          <a:spcPts val="0"/>
                        </a:spcBef>
                        <a:spcAft>
                          <a:spcPts val="0"/>
                        </a:spcAft>
                        <a:buNone/>
                      </a:pPr>
                      <a:r>
                        <a:rPr lang="en-US" sz="1800"/>
                        <a:t>CMP</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Test(by ADDing)</a:t>
                      </a:r>
                      <a:endParaRPr/>
                    </a:p>
                  </a:txBody>
                  <a:tcPr marL="91450" marR="91450" marT="45725" marB="45725"/>
                </a:tc>
                <a:tc>
                  <a:txBody>
                    <a:bodyPr/>
                    <a:lstStyle/>
                    <a:p>
                      <a:pPr marL="0" marR="0" lvl="0" indent="0" algn="l" rtl="0">
                        <a:spcBef>
                          <a:spcPts val="0"/>
                        </a:spcBef>
                        <a:spcAft>
                          <a:spcPts val="0"/>
                        </a:spcAft>
                        <a:buNone/>
                      </a:pPr>
                      <a:r>
                        <a:rPr lang="en-US" sz="1800"/>
                        <a:t>TST</a:t>
                      </a:r>
                      <a:endParaRPr/>
                    </a:p>
                  </a:txBody>
                  <a:tcPr marL="91450" marR="91450" marT="45725" marB="457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66304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787676" y="3034189"/>
            <a:ext cx="7886700" cy="394811"/>
          </a:xfrm>
        </p:spPr>
        <p:txBody>
          <a:bodyPr>
            <a:normAutofit fontScale="90000"/>
          </a:bodyPr>
          <a:lstStyle/>
          <a:p>
            <a:pPr algn="ctr"/>
            <a:r>
              <a:rPr lang="en-US" dirty="0"/>
              <a:t>Case study: ARM 5 and ARM 7 Architecture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2605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131094"/>
            <a:ext cx="7886700" cy="394811"/>
          </a:xfrm>
        </p:spPr>
        <p:txBody>
          <a:bodyPr>
            <a:normAutofit fontScale="90000"/>
          </a:bodyPr>
          <a:lstStyle/>
          <a:p>
            <a:pPr algn="ctr"/>
            <a:r>
              <a:rPr lang="en-US" altLang="en-US" dirty="0"/>
              <a:t>Data Sizes and Instruction Sets</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D373C1A-E7A6-4681-8D27-EA1ACE57152C}"/>
              </a:ext>
            </a:extLst>
          </p:cNvPr>
          <p:cNvSpPr>
            <a:spLocks noGrp="1" noChangeArrowheads="1"/>
          </p:cNvSpPr>
          <p:nvPr/>
        </p:nvSpPr>
        <p:spPr bwMode="auto">
          <a:xfrm>
            <a:off x="1371600" y="1514475"/>
            <a:ext cx="64008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marL="342900" indent="-342900" algn="l" rtl="0" eaLnBrk="0" fontAlgn="base" hangingPunct="0">
              <a:spcBef>
                <a:spcPct val="50000"/>
              </a:spcBef>
              <a:spcAft>
                <a:spcPct val="0"/>
              </a:spcAft>
              <a:buClr>
                <a:schemeClr val="bg2"/>
              </a:buClr>
              <a:buSzPct val="80000"/>
              <a:buFont typeface="Wingdings" panose="05000000000000000000" pitchFamily="2" charset="2"/>
              <a:buChar char="n"/>
              <a:defRPr b="1">
                <a:solidFill>
                  <a:schemeClr val="tx1"/>
                </a:solidFill>
                <a:latin typeface="+mn-lt"/>
                <a:ea typeface="ＭＳ Ｐゴシック" panose="020B0600070205080204" pitchFamily="34" charset="-128"/>
                <a:cs typeface="+mn-cs"/>
              </a:defRPr>
            </a:lvl1pPr>
            <a:lvl2pPr marL="742950" indent="-285750" algn="l" rtl="0" eaLnBrk="0" fontAlgn="base" hangingPunct="0">
              <a:spcBef>
                <a:spcPct val="10000"/>
              </a:spcBef>
              <a:spcAft>
                <a:spcPct val="0"/>
              </a:spcAft>
              <a:buClr>
                <a:schemeClr val="bg2"/>
              </a:buClr>
              <a:buSzPct val="70000"/>
              <a:buFont typeface="Wingdings" panose="05000000000000000000" pitchFamily="2" charset="2"/>
              <a:buChar char="n"/>
              <a:defRPr sz="1700">
                <a:solidFill>
                  <a:schemeClr val="tx1"/>
                </a:solidFill>
                <a:latin typeface="+mn-lt"/>
                <a:ea typeface="ＭＳ Ｐゴシック" charset="-128"/>
              </a:defRPr>
            </a:lvl2pPr>
            <a:lvl3pPr marL="1143000" indent="-228600" algn="l" rtl="0" eaLnBrk="0" fontAlgn="base" hangingPunct="0">
              <a:spcBef>
                <a:spcPct val="10000"/>
              </a:spcBef>
              <a:spcAft>
                <a:spcPct val="0"/>
              </a:spcAft>
              <a:buClr>
                <a:schemeClr val="bg2"/>
              </a:buClr>
              <a:buSzPct val="65000"/>
              <a:buFont typeface="Wingdings" panose="05000000000000000000" pitchFamily="2" charset="2"/>
              <a:buChar char="n"/>
              <a:defRPr sz="1600">
                <a:solidFill>
                  <a:schemeClr val="tx1"/>
                </a:solidFill>
                <a:latin typeface="+mn-lt"/>
                <a:ea typeface="ＭＳ Ｐゴシック" charset="-128"/>
              </a:defRPr>
            </a:lvl3pPr>
            <a:lvl4pPr marL="16002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ＭＳ Ｐゴシック" charset="-128"/>
              </a:defRPr>
            </a:lvl4pPr>
            <a:lvl5pPr marL="20574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ＭＳ Ｐゴシック" charset="-128"/>
              </a:defRPr>
            </a:lvl5pPr>
            <a:lvl6pPr marL="25146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6pPr>
            <a:lvl7pPr marL="29718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7pPr>
            <a:lvl8pPr marL="34290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8pPr>
            <a:lvl9pPr marL="38862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9pPr>
          </a:lstStyle>
          <a:p>
            <a:pPr marL="257175" indent="-257175" defTabSz="685800">
              <a:buClr>
                <a:srgbClr val="DB5214"/>
              </a:buClr>
              <a:defRPr/>
            </a:pPr>
            <a:r>
              <a:rPr lang="en-US" altLang="en-US" sz="1350" kern="0">
                <a:solidFill>
                  <a:srgbClr val="00234A"/>
                </a:solidFill>
                <a:latin typeface="Arial"/>
              </a:rPr>
              <a:t>The ARM is a 32-bit architecture.</a:t>
            </a:r>
          </a:p>
          <a:p>
            <a:pPr marL="257175" indent="-257175" defTabSz="685800">
              <a:buClr>
                <a:srgbClr val="DB5214"/>
              </a:buClr>
              <a:defRPr/>
            </a:pPr>
            <a:endParaRPr lang="en-US" altLang="en-US" sz="1350"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When used in relation to the ARM:</a:t>
            </a:r>
          </a:p>
          <a:p>
            <a:pPr marL="557213" lvl="1" indent="-214313" defTabSz="685800">
              <a:buClr>
                <a:srgbClr val="DB5214"/>
              </a:buClr>
              <a:defRPr/>
            </a:pPr>
            <a:r>
              <a:rPr lang="en-US" altLang="en-US" sz="1275" b="1" kern="0">
                <a:solidFill>
                  <a:srgbClr val="DB5214"/>
                </a:solidFill>
                <a:latin typeface="Arial"/>
                <a:ea typeface="ＭＳ Ｐゴシック" panose="020B0600070205080204" pitchFamily="34" charset="-128"/>
              </a:rPr>
              <a:t>Byte</a:t>
            </a:r>
            <a:r>
              <a:rPr lang="en-US" altLang="en-US" sz="1275" kern="0">
                <a:solidFill>
                  <a:srgbClr val="00234A"/>
                </a:solidFill>
                <a:latin typeface="Arial"/>
                <a:ea typeface="ＭＳ Ｐゴシック" panose="020B0600070205080204" pitchFamily="34" charset="-128"/>
              </a:rPr>
              <a:t> means 8 bits</a:t>
            </a:r>
          </a:p>
          <a:p>
            <a:pPr marL="557213" lvl="1" indent="-214313" defTabSz="685800">
              <a:buClr>
                <a:srgbClr val="DB5214"/>
              </a:buClr>
              <a:defRPr/>
            </a:pPr>
            <a:r>
              <a:rPr lang="en-US" altLang="en-US" sz="1275" b="1" kern="0">
                <a:solidFill>
                  <a:srgbClr val="DB5214"/>
                </a:solidFill>
                <a:latin typeface="Arial"/>
                <a:ea typeface="ＭＳ Ｐゴシック" panose="020B0600070205080204" pitchFamily="34" charset="-128"/>
              </a:rPr>
              <a:t>Halfword</a:t>
            </a:r>
            <a:r>
              <a:rPr lang="en-US" altLang="en-US" sz="1275" kern="0">
                <a:solidFill>
                  <a:srgbClr val="00234A"/>
                </a:solidFill>
                <a:latin typeface="Arial"/>
                <a:ea typeface="ＭＳ Ｐゴシック" panose="020B0600070205080204" pitchFamily="34" charset="-128"/>
              </a:rPr>
              <a:t> means 16 bits (two bytes)</a:t>
            </a:r>
          </a:p>
          <a:p>
            <a:pPr marL="557213" lvl="1" indent="-214313" defTabSz="685800">
              <a:buClr>
                <a:srgbClr val="DB5214"/>
              </a:buClr>
              <a:defRPr/>
            </a:pPr>
            <a:r>
              <a:rPr lang="en-US" altLang="en-US" sz="1275" b="1" kern="0">
                <a:solidFill>
                  <a:srgbClr val="DB5214"/>
                </a:solidFill>
                <a:latin typeface="Arial"/>
                <a:ea typeface="ＭＳ Ｐゴシック" panose="020B0600070205080204" pitchFamily="34" charset="-128"/>
              </a:rPr>
              <a:t>Word</a:t>
            </a:r>
            <a:r>
              <a:rPr lang="en-US" altLang="en-US" sz="1275" kern="0">
                <a:solidFill>
                  <a:srgbClr val="00234A"/>
                </a:solidFill>
                <a:latin typeface="Arial"/>
                <a:ea typeface="ＭＳ Ｐゴシック" panose="020B0600070205080204" pitchFamily="34" charset="-128"/>
              </a:rPr>
              <a:t> means 32 bits (four bytes)</a:t>
            </a:r>
          </a:p>
          <a:p>
            <a:pPr marL="557213" lvl="1" indent="-214313" defTabSz="685800">
              <a:buClr>
                <a:srgbClr val="DB5214"/>
              </a:buClr>
              <a:defRPr/>
            </a:pPr>
            <a:endParaRPr lang="en-US" altLang="en-US" sz="1275" kern="0">
              <a:solidFill>
                <a:srgbClr val="00234A"/>
              </a:solidFill>
              <a:latin typeface="Arial"/>
              <a:ea typeface="ＭＳ Ｐゴシック" panose="020B0600070205080204" pitchFamily="34" charset="-128"/>
            </a:endParaRPr>
          </a:p>
          <a:p>
            <a:pPr marL="257175" indent="-257175" defTabSz="685800">
              <a:buClr>
                <a:srgbClr val="DB5214"/>
              </a:buClr>
              <a:defRPr/>
            </a:pPr>
            <a:r>
              <a:rPr lang="en-US" altLang="en-US" sz="1350" kern="0">
                <a:solidFill>
                  <a:srgbClr val="00234A"/>
                </a:solidFill>
                <a:latin typeface="Arial"/>
              </a:rPr>
              <a:t>Most ARM’s implement two instruction sets</a:t>
            </a:r>
          </a:p>
          <a:p>
            <a:pPr marL="557213" lvl="1" indent="-214313" defTabSz="685800">
              <a:buClr>
                <a:srgbClr val="DB5214"/>
              </a:buClr>
              <a:defRPr/>
            </a:pPr>
            <a:r>
              <a:rPr lang="en-US" altLang="en-US" sz="1275" kern="0">
                <a:solidFill>
                  <a:srgbClr val="00234A"/>
                </a:solidFill>
                <a:latin typeface="Arial"/>
                <a:ea typeface="ＭＳ Ｐゴシック" panose="020B0600070205080204" pitchFamily="34" charset="-128"/>
              </a:rPr>
              <a:t>32-bit ARM Instruction Set</a:t>
            </a:r>
          </a:p>
          <a:p>
            <a:pPr marL="557213" lvl="1" indent="-214313" defTabSz="685800">
              <a:buClr>
                <a:srgbClr val="DB5214"/>
              </a:buClr>
              <a:defRPr/>
            </a:pPr>
            <a:r>
              <a:rPr lang="en-US" altLang="en-US" sz="1275" kern="0">
                <a:solidFill>
                  <a:srgbClr val="00234A"/>
                </a:solidFill>
                <a:latin typeface="Arial"/>
                <a:ea typeface="ＭＳ Ｐゴシック" panose="020B0600070205080204" pitchFamily="34" charset="-128"/>
              </a:rPr>
              <a:t>16-bit Thumb Instruction Set</a:t>
            </a:r>
          </a:p>
          <a:p>
            <a:pPr marL="257175" indent="-257175" defTabSz="685800">
              <a:buClr>
                <a:srgbClr val="DB5214"/>
              </a:buClr>
              <a:defRPr/>
            </a:pPr>
            <a:endParaRPr lang="en-US" altLang="en-US" sz="1350"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Jazelle cores can also execute Java bytecode</a:t>
            </a:r>
          </a:p>
        </p:txBody>
      </p:sp>
    </p:spTree>
    <p:extLst>
      <p:ext uri="{BB962C8B-B14F-4D97-AF65-F5344CB8AC3E}">
        <p14:creationId xmlns:p14="http://schemas.microsoft.com/office/powerpoint/2010/main" val="295715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parallelism</a:t>
            </a:r>
          </a:p>
        </p:txBody>
      </p:sp>
      <p:sp>
        <p:nvSpPr>
          <p:cNvPr id="3" name="Content Placeholder 2"/>
          <p:cNvSpPr>
            <a:spLocks noGrp="1"/>
          </p:cNvSpPr>
          <p:nvPr>
            <p:ph idx="1"/>
          </p:nvPr>
        </p:nvSpPr>
        <p:spPr/>
        <p:txBody>
          <a:bodyPr>
            <a:normAutofit fontScale="55000" lnSpcReduction="20000"/>
          </a:bodyPr>
          <a:lstStyle/>
          <a:p>
            <a:pPr marL="514350" indent="-514350">
              <a:buNone/>
            </a:pPr>
            <a:r>
              <a:rPr lang="en-US" dirty="0"/>
              <a:t>1. Hardware Parallelism</a:t>
            </a:r>
          </a:p>
          <a:p>
            <a:pPr marL="0" indent="0">
              <a:buNone/>
            </a:pPr>
            <a:r>
              <a:rPr lang="en-US" dirty="0"/>
              <a:t>2.  Software Parallelism</a:t>
            </a:r>
          </a:p>
          <a:p>
            <a:pPr marL="514350" indent="-514350">
              <a:buAutoNum type="arabicPeriod"/>
            </a:pPr>
            <a:endParaRPr lang="en-US" dirty="0"/>
          </a:p>
          <a:p>
            <a:pPr algn="just"/>
            <a:r>
              <a:rPr lang="en-US" dirty="0"/>
              <a:t>Hardware Parallelism : </a:t>
            </a:r>
          </a:p>
          <a:p>
            <a:pPr algn="just">
              <a:buNone/>
            </a:pPr>
            <a:r>
              <a:rPr lang="en-US" dirty="0"/>
              <a:t>		 The main objective of hardware parallelism is to increase the processing speed. Based on the hardware architecture, we can divide hardware parallelism into two types: Processor parallelism and memory parallelism. </a:t>
            </a:r>
          </a:p>
          <a:p>
            <a:pPr algn="just"/>
            <a:r>
              <a:rPr lang="en-US" b="1" dirty="0"/>
              <a:t>Processor parallelism</a:t>
            </a:r>
          </a:p>
          <a:p>
            <a:pPr algn="just">
              <a:buNone/>
            </a:pPr>
            <a:r>
              <a:rPr lang="en-US" dirty="0"/>
              <a:t>	Processor parallelism means that the computer architecture has multiple nodes,  multiple CPUs or multiple sockets, multiple cores, and multiple threads.</a:t>
            </a:r>
          </a:p>
          <a:p>
            <a:pPr algn="just"/>
            <a:r>
              <a:rPr lang="en-US" b="1" dirty="0"/>
              <a:t>Memory parallelism</a:t>
            </a:r>
            <a:r>
              <a:rPr lang="en-US" dirty="0"/>
              <a:t> means shared memory, distributed memory, hybrid distributed shared memory, multilevel pipelines, etc. Sometimes, it is also called a parallel random access machine (PRAM). “It is an abstract model for parallel computation which assumes that all the processors operate synchronously under a single clock and are able to randomly access a large shared memory. In particular, a processor can execute an arithmetic, logic, or memory access operation within a single clock cycle”. This is what we call using overlapping or pipelining instructions to achieve parallelism.</a:t>
            </a:r>
          </a:p>
        </p:txBody>
      </p:sp>
      <p:sp>
        <p:nvSpPr>
          <p:cNvPr id="4" name="Slide Number Placeholder 3">
            <a:extLst>
              <a:ext uri="{FF2B5EF4-FFF2-40B4-BE49-F238E27FC236}">
                <a16:creationId xmlns:a16="http://schemas.microsoft.com/office/drawing/2014/main" id="{A04C3C1F-FE1E-4AC3-8C95-1884B0739F1F}"/>
              </a:ext>
            </a:extLst>
          </p:cNvPr>
          <p:cNvSpPr>
            <a:spLocks noGrp="1"/>
          </p:cNvSpPr>
          <p:nvPr>
            <p:ph type="sldNum" sz="quarter" idx="12"/>
          </p:nvPr>
        </p:nvSpPr>
        <p:spPr/>
        <p:txBody>
          <a:bodyPr/>
          <a:lstStyle/>
          <a:p>
            <a:fld id="{4CCB6F61-910C-409E-9BF6-0C47261A5E9B}" type="slidenum">
              <a:rPr lang="en-US" smtClean="0"/>
              <a:pPr/>
              <a:t>7</a:t>
            </a:fld>
            <a:endParaRPr lang="en-US"/>
          </a:p>
        </p:txBody>
      </p:sp>
    </p:spTree>
    <p:extLst>
      <p:ext uri="{BB962C8B-B14F-4D97-AF65-F5344CB8AC3E}">
        <p14:creationId xmlns:p14="http://schemas.microsoft.com/office/powerpoint/2010/main" val="2718911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Processor Modes</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1C98BD4-17F5-44BB-87B4-36AA71946E37}"/>
              </a:ext>
            </a:extLst>
          </p:cNvPr>
          <p:cNvSpPr>
            <a:spLocks noGrp="1" noChangeArrowheads="1"/>
          </p:cNvSpPr>
          <p:nvPr/>
        </p:nvSpPr>
        <p:spPr bwMode="auto">
          <a:xfrm>
            <a:off x="1164716" y="1714232"/>
            <a:ext cx="6456759"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marL="342900" indent="-342900" algn="l" rtl="0" eaLnBrk="0" fontAlgn="base" hangingPunct="0">
              <a:spcBef>
                <a:spcPct val="50000"/>
              </a:spcBef>
              <a:spcAft>
                <a:spcPct val="0"/>
              </a:spcAft>
              <a:buClr>
                <a:schemeClr val="bg2"/>
              </a:buClr>
              <a:buSzPct val="80000"/>
              <a:buFont typeface="Wingdings" panose="05000000000000000000" pitchFamily="2" charset="2"/>
              <a:buChar char="n"/>
              <a:defRPr b="1">
                <a:solidFill>
                  <a:schemeClr val="tx1"/>
                </a:solidFill>
                <a:latin typeface="+mn-lt"/>
                <a:ea typeface="ＭＳ Ｐゴシック" panose="020B0600070205080204" pitchFamily="34" charset="-128"/>
                <a:cs typeface="+mn-cs"/>
              </a:defRPr>
            </a:lvl1pPr>
            <a:lvl2pPr marL="742950" indent="-285750" algn="l" rtl="0" eaLnBrk="0" fontAlgn="base" hangingPunct="0">
              <a:spcBef>
                <a:spcPct val="10000"/>
              </a:spcBef>
              <a:spcAft>
                <a:spcPct val="0"/>
              </a:spcAft>
              <a:buClr>
                <a:schemeClr val="bg2"/>
              </a:buClr>
              <a:buSzPct val="70000"/>
              <a:buFont typeface="Wingdings" panose="05000000000000000000" pitchFamily="2" charset="2"/>
              <a:buChar char="n"/>
              <a:defRPr sz="1700">
                <a:solidFill>
                  <a:schemeClr val="tx1"/>
                </a:solidFill>
                <a:latin typeface="+mn-lt"/>
                <a:ea typeface="ＭＳ Ｐゴシック" charset="-128"/>
              </a:defRPr>
            </a:lvl2pPr>
            <a:lvl3pPr marL="1143000" indent="-228600" algn="l" rtl="0" eaLnBrk="0" fontAlgn="base" hangingPunct="0">
              <a:spcBef>
                <a:spcPct val="10000"/>
              </a:spcBef>
              <a:spcAft>
                <a:spcPct val="0"/>
              </a:spcAft>
              <a:buClr>
                <a:schemeClr val="bg2"/>
              </a:buClr>
              <a:buSzPct val="65000"/>
              <a:buFont typeface="Wingdings" panose="05000000000000000000" pitchFamily="2" charset="2"/>
              <a:buChar char="n"/>
              <a:defRPr sz="1600">
                <a:solidFill>
                  <a:schemeClr val="tx1"/>
                </a:solidFill>
                <a:latin typeface="+mn-lt"/>
                <a:ea typeface="ＭＳ Ｐゴシック" charset="-128"/>
              </a:defRPr>
            </a:lvl3pPr>
            <a:lvl4pPr marL="16002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ＭＳ Ｐゴシック" charset="-128"/>
              </a:defRPr>
            </a:lvl4pPr>
            <a:lvl5pPr marL="20574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ＭＳ Ｐゴシック" charset="-128"/>
              </a:defRPr>
            </a:lvl5pPr>
            <a:lvl6pPr marL="25146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6pPr>
            <a:lvl7pPr marL="29718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7pPr>
            <a:lvl8pPr marL="34290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8pPr>
            <a:lvl9pPr marL="38862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9pPr>
          </a:lstStyle>
          <a:p>
            <a:pPr marL="257175" indent="-257175" defTabSz="685800">
              <a:buClr>
                <a:srgbClr val="DB5214"/>
              </a:buClr>
              <a:defRPr/>
            </a:pPr>
            <a:r>
              <a:rPr lang="en-US" altLang="en-US" sz="1350" kern="0" dirty="0">
                <a:solidFill>
                  <a:srgbClr val="00234A"/>
                </a:solidFill>
                <a:latin typeface="Arial"/>
              </a:rPr>
              <a:t>The ARM has seven basic operating modes:</a:t>
            </a:r>
          </a:p>
          <a:p>
            <a:pPr marL="257175" indent="-257175" defTabSz="685800">
              <a:buClr>
                <a:srgbClr val="DB5214"/>
              </a:buClr>
              <a:defRPr/>
            </a:pPr>
            <a:endParaRPr lang="en-US" altLang="en-US" sz="1350" kern="0" dirty="0">
              <a:solidFill>
                <a:srgbClr val="00234A"/>
              </a:solidFill>
              <a:latin typeface="Arial"/>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User</a:t>
            </a:r>
            <a:r>
              <a:rPr lang="en-US" altLang="en-US" sz="1275" kern="0" dirty="0">
                <a:solidFill>
                  <a:srgbClr val="00234A"/>
                </a:solidFill>
                <a:latin typeface="Arial"/>
                <a:ea typeface="ＭＳ Ｐゴシック" panose="020B0600070205080204" pitchFamily="34" charset="-128"/>
              </a:rPr>
              <a:t> : unprivileged mode under which most tasks run</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FIQ</a:t>
            </a:r>
            <a:r>
              <a:rPr lang="en-US" altLang="en-US" sz="1275" kern="0" dirty="0">
                <a:solidFill>
                  <a:srgbClr val="00234A"/>
                </a:solidFill>
                <a:latin typeface="Arial"/>
                <a:ea typeface="ＭＳ Ｐゴシック" panose="020B0600070205080204" pitchFamily="34" charset="-128"/>
              </a:rPr>
              <a:t> : entered when a high priority (fast) interrupt is raised</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IRQ</a:t>
            </a:r>
            <a:r>
              <a:rPr lang="en-US" altLang="en-US" sz="1275" kern="0" dirty="0">
                <a:solidFill>
                  <a:srgbClr val="00234A"/>
                </a:solidFill>
                <a:latin typeface="Arial"/>
                <a:ea typeface="ＭＳ Ｐゴシック" panose="020B0600070205080204" pitchFamily="34" charset="-128"/>
              </a:rPr>
              <a:t> : entered when a low priority (normal) interrupt is raised</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Supervisor</a:t>
            </a:r>
            <a:r>
              <a:rPr lang="en-US" altLang="en-US" sz="1275" kern="0" dirty="0">
                <a:solidFill>
                  <a:srgbClr val="00234A"/>
                </a:solidFill>
                <a:latin typeface="Arial"/>
                <a:ea typeface="ＭＳ Ｐゴシック" panose="020B0600070205080204" pitchFamily="34" charset="-128"/>
              </a:rPr>
              <a:t> : entered on reset and when a Software Interrupt </a:t>
            </a:r>
          </a:p>
          <a:p>
            <a:pPr marL="557213" lvl="1" indent="-214313" defTabSz="685800">
              <a:buClr>
                <a:srgbClr val="DB5214"/>
              </a:buClr>
              <a:buNone/>
              <a:defRPr/>
            </a:pPr>
            <a:r>
              <a:rPr lang="en-US" altLang="en-US" sz="1275" kern="0" dirty="0">
                <a:solidFill>
                  <a:srgbClr val="00234A"/>
                </a:solidFill>
                <a:latin typeface="Arial"/>
                <a:ea typeface="ＭＳ Ｐゴシック" panose="020B0600070205080204" pitchFamily="34" charset="-128"/>
              </a:rPr>
              <a:t>			    instruction is executed</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Abort</a:t>
            </a:r>
            <a:r>
              <a:rPr lang="en-US" altLang="en-US" sz="1275" kern="0" dirty="0">
                <a:solidFill>
                  <a:srgbClr val="00234A"/>
                </a:solidFill>
                <a:latin typeface="Arial"/>
                <a:ea typeface="ＭＳ Ｐゴシック" panose="020B0600070205080204" pitchFamily="34" charset="-128"/>
              </a:rPr>
              <a:t> : used to handle memory access violations</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err="1">
                <a:solidFill>
                  <a:srgbClr val="DB5214"/>
                </a:solidFill>
                <a:latin typeface="Arial"/>
                <a:ea typeface="ＭＳ Ｐゴシック" panose="020B0600070205080204" pitchFamily="34" charset="-128"/>
              </a:rPr>
              <a:t>Undef</a:t>
            </a:r>
            <a:r>
              <a:rPr lang="en-US" altLang="en-US" sz="1275" kern="0" dirty="0">
                <a:solidFill>
                  <a:srgbClr val="00234A"/>
                </a:solidFill>
                <a:latin typeface="Arial"/>
                <a:ea typeface="ＭＳ Ｐゴシック" panose="020B0600070205080204" pitchFamily="34" charset="-128"/>
              </a:rPr>
              <a:t> : used to handle undefined instructions</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System</a:t>
            </a:r>
            <a:r>
              <a:rPr lang="en-US" altLang="en-US" sz="1275" kern="0" dirty="0">
                <a:solidFill>
                  <a:srgbClr val="00234A"/>
                </a:solidFill>
                <a:latin typeface="Arial"/>
                <a:ea typeface="ＭＳ Ｐゴシック" panose="020B0600070205080204" pitchFamily="34" charset="-128"/>
              </a:rPr>
              <a:t> : privileged mode using the same registers as user mode</a:t>
            </a:r>
          </a:p>
        </p:txBody>
      </p:sp>
    </p:spTree>
    <p:extLst>
      <p:ext uri="{BB962C8B-B14F-4D97-AF65-F5344CB8AC3E}">
        <p14:creationId xmlns:p14="http://schemas.microsoft.com/office/powerpoint/2010/main" val="1829253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The ARM Register Set</a:t>
            </a:r>
            <a:endParaRPr lang="en-IN"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32ADFD0-BBF3-46C2-B5DF-C26774C2A760}"/>
              </a:ext>
            </a:extLst>
          </p:cNvPr>
          <p:cNvGrpSpPr>
            <a:grpSpLocks/>
          </p:cNvGrpSpPr>
          <p:nvPr/>
        </p:nvGrpSpPr>
        <p:grpSpPr bwMode="auto">
          <a:xfrm>
            <a:off x="1182414" y="2039664"/>
            <a:ext cx="6818586" cy="3275286"/>
            <a:chOff x="0" y="768"/>
            <a:chExt cx="5760" cy="3168"/>
          </a:xfrm>
        </p:grpSpPr>
        <p:sp>
          <p:nvSpPr>
            <p:cNvPr id="4" name="Rectangle 3">
              <a:extLst>
                <a:ext uri="{FF2B5EF4-FFF2-40B4-BE49-F238E27FC236}">
                  <a16:creationId xmlns:a16="http://schemas.microsoft.com/office/drawing/2014/main" id="{88940ECE-9A45-4A73-836E-FF0196C67E16}"/>
                </a:ext>
              </a:extLst>
            </p:cNvPr>
            <p:cNvSpPr>
              <a:spLocks noChangeArrowheads="1"/>
            </p:cNvSpPr>
            <p:nvPr/>
          </p:nvSpPr>
          <p:spPr bwMode="gray">
            <a:xfrm>
              <a:off x="0" y="768"/>
              <a:ext cx="5760" cy="316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defTabSz="685800">
                <a:defRPr/>
              </a:pPr>
              <a:endParaRPr lang="en-US" altLang="en-US" sz="1050">
                <a:solidFill>
                  <a:srgbClr val="00234A"/>
                </a:solidFill>
              </a:endParaRPr>
            </a:p>
          </p:txBody>
        </p:sp>
        <p:grpSp>
          <p:nvGrpSpPr>
            <p:cNvPr id="5" name="Group 4">
              <a:extLst>
                <a:ext uri="{FF2B5EF4-FFF2-40B4-BE49-F238E27FC236}">
                  <a16:creationId xmlns:a16="http://schemas.microsoft.com/office/drawing/2014/main" id="{3AF52D0F-3118-45AC-9B20-300C59953D32}"/>
                </a:ext>
              </a:extLst>
            </p:cNvPr>
            <p:cNvGrpSpPr>
              <a:grpSpLocks/>
            </p:cNvGrpSpPr>
            <p:nvPr/>
          </p:nvGrpSpPr>
          <p:grpSpPr bwMode="auto">
            <a:xfrm>
              <a:off x="35" y="876"/>
              <a:ext cx="5053" cy="3012"/>
              <a:chOff x="35" y="876"/>
              <a:chExt cx="5053" cy="3012"/>
            </a:xfrm>
          </p:grpSpPr>
          <p:sp>
            <p:nvSpPr>
              <p:cNvPr id="6" name="Rectangle 5">
                <a:extLst>
                  <a:ext uri="{FF2B5EF4-FFF2-40B4-BE49-F238E27FC236}">
                    <a16:creationId xmlns:a16="http://schemas.microsoft.com/office/drawing/2014/main" id="{FA3FFF3D-A4A3-4090-A906-E31950DDEB21}"/>
                  </a:ext>
                </a:extLst>
              </p:cNvPr>
              <p:cNvSpPr>
                <a:spLocks noChangeArrowheads="1"/>
              </p:cNvSpPr>
              <p:nvPr/>
            </p:nvSpPr>
            <p:spPr bwMode="gray">
              <a:xfrm>
                <a:off x="35" y="1202"/>
                <a:ext cx="96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Abort Mode</a:t>
                </a:r>
                <a:endParaRPr lang="en-US" altLang="en-US" sz="1500">
                  <a:solidFill>
                    <a:srgbClr val="3D216B"/>
                  </a:solidFill>
                  <a:latin typeface="Arial" panose="020B0604020202020204" pitchFamily="34" charset="0"/>
                </a:endParaRPr>
              </a:p>
            </p:txBody>
          </p:sp>
          <p:sp>
            <p:nvSpPr>
              <p:cNvPr id="7" name="Rectangle 6">
                <a:extLst>
                  <a:ext uri="{FF2B5EF4-FFF2-40B4-BE49-F238E27FC236}">
                    <a16:creationId xmlns:a16="http://schemas.microsoft.com/office/drawing/2014/main" id="{476DA015-3DF1-4522-8BE4-042467E2D352}"/>
                  </a:ext>
                </a:extLst>
              </p:cNvPr>
              <p:cNvSpPr>
                <a:spLocks noChangeArrowheads="1"/>
              </p:cNvSpPr>
              <p:nvPr/>
            </p:nvSpPr>
            <p:spPr bwMode="gray">
              <a:xfrm>
                <a:off x="1008" y="120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r0</a:t>
                </a:r>
                <a:endParaRPr lang="en-US" altLang="en-US" sz="1200">
                  <a:solidFill>
                    <a:srgbClr val="FFFFFF"/>
                  </a:solidFill>
                </a:endParaRPr>
              </a:p>
            </p:txBody>
          </p:sp>
          <p:sp>
            <p:nvSpPr>
              <p:cNvPr id="8" name="Rectangle 7">
                <a:extLst>
                  <a:ext uri="{FF2B5EF4-FFF2-40B4-BE49-F238E27FC236}">
                    <a16:creationId xmlns:a16="http://schemas.microsoft.com/office/drawing/2014/main" id="{562ED99D-174C-4310-B845-ADC095CA0332}"/>
                  </a:ext>
                </a:extLst>
              </p:cNvPr>
              <p:cNvSpPr>
                <a:spLocks noChangeArrowheads="1"/>
              </p:cNvSpPr>
              <p:nvPr/>
            </p:nvSpPr>
            <p:spPr bwMode="gray">
              <a:xfrm>
                <a:off x="1008" y="1344"/>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a:t>
                </a:r>
                <a:endParaRPr lang="en-US" altLang="en-US" sz="1200">
                  <a:solidFill>
                    <a:srgbClr val="FFFFFF"/>
                  </a:solidFill>
                </a:endParaRPr>
              </a:p>
            </p:txBody>
          </p:sp>
          <p:sp>
            <p:nvSpPr>
              <p:cNvPr id="9" name="Rectangle 8">
                <a:extLst>
                  <a:ext uri="{FF2B5EF4-FFF2-40B4-BE49-F238E27FC236}">
                    <a16:creationId xmlns:a16="http://schemas.microsoft.com/office/drawing/2014/main" id="{90F6B2C1-A420-4860-9220-DAC4793D7E8B}"/>
                  </a:ext>
                </a:extLst>
              </p:cNvPr>
              <p:cNvSpPr>
                <a:spLocks noChangeArrowheads="1"/>
              </p:cNvSpPr>
              <p:nvPr/>
            </p:nvSpPr>
            <p:spPr bwMode="gray">
              <a:xfrm>
                <a:off x="1008" y="1488"/>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r2</a:t>
                </a:r>
                <a:endParaRPr lang="en-US" altLang="en-US" sz="1200">
                  <a:solidFill>
                    <a:srgbClr val="FFFFFF"/>
                  </a:solidFill>
                </a:endParaRPr>
              </a:p>
            </p:txBody>
          </p:sp>
          <p:sp>
            <p:nvSpPr>
              <p:cNvPr id="10" name="Rectangle 9">
                <a:extLst>
                  <a:ext uri="{FF2B5EF4-FFF2-40B4-BE49-F238E27FC236}">
                    <a16:creationId xmlns:a16="http://schemas.microsoft.com/office/drawing/2014/main" id="{337F15CA-B191-43F5-A319-C9CF6E5F336E}"/>
                  </a:ext>
                </a:extLst>
              </p:cNvPr>
              <p:cNvSpPr>
                <a:spLocks noChangeArrowheads="1"/>
              </p:cNvSpPr>
              <p:nvPr/>
            </p:nvSpPr>
            <p:spPr bwMode="gray">
              <a:xfrm>
                <a:off x="1008" y="1632"/>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r3</a:t>
                </a:r>
                <a:endParaRPr lang="en-US" altLang="en-US" sz="1200">
                  <a:solidFill>
                    <a:srgbClr val="FFFFFF"/>
                  </a:solidFill>
                </a:endParaRPr>
              </a:p>
            </p:txBody>
          </p:sp>
          <p:sp>
            <p:nvSpPr>
              <p:cNvPr id="11" name="Rectangle 10">
                <a:extLst>
                  <a:ext uri="{FF2B5EF4-FFF2-40B4-BE49-F238E27FC236}">
                    <a16:creationId xmlns:a16="http://schemas.microsoft.com/office/drawing/2014/main" id="{B43B3F1F-7D16-4B1D-8AAF-EFCAD6F9922E}"/>
                  </a:ext>
                </a:extLst>
              </p:cNvPr>
              <p:cNvSpPr>
                <a:spLocks noChangeArrowheads="1"/>
              </p:cNvSpPr>
              <p:nvPr/>
            </p:nvSpPr>
            <p:spPr bwMode="gray">
              <a:xfrm>
                <a:off x="1008" y="1776"/>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r4</a:t>
                </a:r>
                <a:endParaRPr lang="en-US" altLang="en-US" sz="1200">
                  <a:solidFill>
                    <a:srgbClr val="FFFFFF"/>
                  </a:solidFill>
                </a:endParaRPr>
              </a:p>
            </p:txBody>
          </p:sp>
          <p:sp>
            <p:nvSpPr>
              <p:cNvPr id="12" name="Rectangle 11">
                <a:extLst>
                  <a:ext uri="{FF2B5EF4-FFF2-40B4-BE49-F238E27FC236}">
                    <a16:creationId xmlns:a16="http://schemas.microsoft.com/office/drawing/2014/main" id="{58F21241-8299-4C9A-A13D-CA70099C7B8F}"/>
                  </a:ext>
                </a:extLst>
              </p:cNvPr>
              <p:cNvSpPr>
                <a:spLocks noChangeArrowheads="1"/>
              </p:cNvSpPr>
              <p:nvPr/>
            </p:nvSpPr>
            <p:spPr bwMode="gray">
              <a:xfrm>
                <a:off x="1008" y="192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r5</a:t>
                </a:r>
                <a:endParaRPr lang="en-US" altLang="en-US" sz="1200">
                  <a:solidFill>
                    <a:srgbClr val="FFFFFF"/>
                  </a:solidFill>
                </a:endParaRPr>
              </a:p>
            </p:txBody>
          </p:sp>
          <p:sp>
            <p:nvSpPr>
              <p:cNvPr id="13" name="Rectangle 12">
                <a:extLst>
                  <a:ext uri="{FF2B5EF4-FFF2-40B4-BE49-F238E27FC236}">
                    <a16:creationId xmlns:a16="http://schemas.microsoft.com/office/drawing/2014/main" id="{C9397273-E85C-4AEA-A427-452825A360BD}"/>
                  </a:ext>
                </a:extLst>
              </p:cNvPr>
              <p:cNvSpPr>
                <a:spLocks noChangeArrowheads="1"/>
              </p:cNvSpPr>
              <p:nvPr/>
            </p:nvSpPr>
            <p:spPr bwMode="gray">
              <a:xfrm>
                <a:off x="1008" y="2064"/>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r6</a:t>
                </a:r>
                <a:endParaRPr lang="en-US" altLang="en-US" sz="1200">
                  <a:solidFill>
                    <a:srgbClr val="FFFFFF"/>
                  </a:solidFill>
                </a:endParaRPr>
              </a:p>
            </p:txBody>
          </p:sp>
          <p:sp>
            <p:nvSpPr>
              <p:cNvPr id="14" name="Rectangle 13">
                <a:extLst>
                  <a:ext uri="{FF2B5EF4-FFF2-40B4-BE49-F238E27FC236}">
                    <a16:creationId xmlns:a16="http://schemas.microsoft.com/office/drawing/2014/main" id="{C3CE309D-2ACB-454A-8718-78486E85F404}"/>
                  </a:ext>
                </a:extLst>
              </p:cNvPr>
              <p:cNvSpPr>
                <a:spLocks noChangeArrowheads="1"/>
              </p:cNvSpPr>
              <p:nvPr/>
            </p:nvSpPr>
            <p:spPr bwMode="gray">
              <a:xfrm>
                <a:off x="1008" y="2208"/>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r7</a:t>
                </a:r>
                <a:endParaRPr lang="en-US" altLang="en-US" sz="1200">
                  <a:solidFill>
                    <a:srgbClr val="FFFFFF"/>
                  </a:solidFill>
                </a:endParaRPr>
              </a:p>
            </p:txBody>
          </p:sp>
          <p:sp>
            <p:nvSpPr>
              <p:cNvPr id="15" name="Rectangle 14">
                <a:extLst>
                  <a:ext uri="{FF2B5EF4-FFF2-40B4-BE49-F238E27FC236}">
                    <a16:creationId xmlns:a16="http://schemas.microsoft.com/office/drawing/2014/main" id="{7569C87D-2FC0-4254-AB0B-DF10BE6C5577}"/>
                  </a:ext>
                </a:extLst>
              </p:cNvPr>
              <p:cNvSpPr>
                <a:spLocks noChangeArrowheads="1"/>
              </p:cNvSpPr>
              <p:nvPr/>
            </p:nvSpPr>
            <p:spPr bwMode="gray">
              <a:xfrm>
                <a:off x="1008" y="2352"/>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r8</a:t>
                </a:r>
                <a:endParaRPr lang="en-US" altLang="en-US" sz="1200">
                  <a:solidFill>
                    <a:srgbClr val="FFFFFF"/>
                  </a:solidFill>
                </a:endParaRPr>
              </a:p>
            </p:txBody>
          </p:sp>
          <p:sp>
            <p:nvSpPr>
              <p:cNvPr id="16" name="Rectangle 15">
                <a:extLst>
                  <a:ext uri="{FF2B5EF4-FFF2-40B4-BE49-F238E27FC236}">
                    <a16:creationId xmlns:a16="http://schemas.microsoft.com/office/drawing/2014/main" id="{BBA11365-392F-42D2-B9BA-1095B102B052}"/>
                  </a:ext>
                </a:extLst>
              </p:cNvPr>
              <p:cNvSpPr>
                <a:spLocks noChangeArrowheads="1"/>
              </p:cNvSpPr>
              <p:nvPr/>
            </p:nvSpPr>
            <p:spPr bwMode="gray">
              <a:xfrm>
                <a:off x="1008" y="2496"/>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r9</a:t>
                </a:r>
                <a:endParaRPr lang="en-US" altLang="en-US" sz="1200">
                  <a:solidFill>
                    <a:srgbClr val="FFFFFF"/>
                  </a:solidFill>
                </a:endParaRPr>
              </a:p>
            </p:txBody>
          </p:sp>
          <p:sp>
            <p:nvSpPr>
              <p:cNvPr id="17" name="Rectangle 16">
                <a:extLst>
                  <a:ext uri="{FF2B5EF4-FFF2-40B4-BE49-F238E27FC236}">
                    <a16:creationId xmlns:a16="http://schemas.microsoft.com/office/drawing/2014/main" id="{6078151D-D221-40D5-8256-5ED1B7EB1A43}"/>
                  </a:ext>
                </a:extLst>
              </p:cNvPr>
              <p:cNvSpPr>
                <a:spLocks noChangeArrowheads="1"/>
              </p:cNvSpPr>
              <p:nvPr/>
            </p:nvSpPr>
            <p:spPr bwMode="gray">
              <a:xfrm>
                <a:off x="1008" y="264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r10</a:t>
                </a:r>
                <a:endParaRPr lang="en-US" altLang="en-US" sz="1200">
                  <a:solidFill>
                    <a:srgbClr val="FFFFFF"/>
                  </a:solidFill>
                </a:endParaRPr>
              </a:p>
            </p:txBody>
          </p:sp>
          <p:sp>
            <p:nvSpPr>
              <p:cNvPr id="18" name="Rectangle 17">
                <a:extLst>
                  <a:ext uri="{FF2B5EF4-FFF2-40B4-BE49-F238E27FC236}">
                    <a16:creationId xmlns:a16="http://schemas.microsoft.com/office/drawing/2014/main" id="{5BC7F880-47CB-4427-B6A6-CED0711951C9}"/>
                  </a:ext>
                </a:extLst>
              </p:cNvPr>
              <p:cNvSpPr>
                <a:spLocks noChangeArrowheads="1"/>
              </p:cNvSpPr>
              <p:nvPr/>
            </p:nvSpPr>
            <p:spPr bwMode="gray">
              <a:xfrm>
                <a:off x="1008" y="2784"/>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r11</a:t>
                </a:r>
                <a:endParaRPr lang="en-US" altLang="en-US" sz="1200">
                  <a:solidFill>
                    <a:srgbClr val="FFFFFF"/>
                  </a:solidFill>
                </a:endParaRPr>
              </a:p>
            </p:txBody>
          </p:sp>
          <p:sp>
            <p:nvSpPr>
              <p:cNvPr id="19" name="Rectangle 18">
                <a:extLst>
                  <a:ext uri="{FF2B5EF4-FFF2-40B4-BE49-F238E27FC236}">
                    <a16:creationId xmlns:a16="http://schemas.microsoft.com/office/drawing/2014/main" id="{A3E4DB9B-6A88-4714-AFDE-E0EFF7BB3AD9}"/>
                  </a:ext>
                </a:extLst>
              </p:cNvPr>
              <p:cNvSpPr>
                <a:spLocks noChangeArrowheads="1"/>
              </p:cNvSpPr>
              <p:nvPr/>
            </p:nvSpPr>
            <p:spPr bwMode="gray">
              <a:xfrm>
                <a:off x="1008" y="2928"/>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r12</a:t>
                </a:r>
                <a:endParaRPr lang="en-US" altLang="en-US" sz="1200">
                  <a:solidFill>
                    <a:srgbClr val="FFFFFF"/>
                  </a:solidFill>
                </a:endParaRPr>
              </a:p>
            </p:txBody>
          </p:sp>
          <p:sp>
            <p:nvSpPr>
              <p:cNvPr id="20" name="Rectangle 19">
                <a:extLst>
                  <a:ext uri="{FF2B5EF4-FFF2-40B4-BE49-F238E27FC236}">
                    <a16:creationId xmlns:a16="http://schemas.microsoft.com/office/drawing/2014/main" id="{793D355F-C429-42DE-B2EF-7ABEA2AAF07B}"/>
                  </a:ext>
                </a:extLst>
              </p:cNvPr>
              <p:cNvSpPr>
                <a:spLocks noChangeArrowheads="1"/>
              </p:cNvSpPr>
              <p:nvPr/>
            </p:nvSpPr>
            <p:spPr bwMode="gray">
              <a:xfrm>
                <a:off x="1008" y="336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r15 (pc)</a:t>
                </a:r>
                <a:endParaRPr lang="en-US" altLang="en-US" sz="1200">
                  <a:solidFill>
                    <a:srgbClr val="FFFFFF"/>
                  </a:solidFill>
                </a:endParaRPr>
              </a:p>
            </p:txBody>
          </p:sp>
          <p:sp>
            <p:nvSpPr>
              <p:cNvPr id="21" name="Rectangle 20">
                <a:extLst>
                  <a:ext uri="{FF2B5EF4-FFF2-40B4-BE49-F238E27FC236}">
                    <a16:creationId xmlns:a16="http://schemas.microsoft.com/office/drawing/2014/main" id="{BFACF690-0934-4F9C-9766-09881EE7DF96}"/>
                  </a:ext>
                </a:extLst>
              </p:cNvPr>
              <p:cNvSpPr>
                <a:spLocks noChangeArrowheads="1"/>
              </p:cNvSpPr>
              <p:nvPr/>
            </p:nvSpPr>
            <p:spPr bwMode="gray">
              <a:xfrm>
                <a:off x="1008" y="360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cpsr</a:t>
                </a:r>
                <a:endParaRPr lang="en-US" altLang="en-US" sz="1200">
                  <a:solidFill>
                    <a:srgbClr val="FFFFFF"/>
                  </a:solidFill>
                </a:endParaRPr>
              </a:p>
            </p:txBody>
          </p:sp>
          <p:sp>
            <p:nvSpPr>
              <p:cNvPr id="22" name="Rectangle 21">
                <a:extLst>
                  <a:ext uri="{FF2B5EF4-FFF2-40B4-BE49-F238E27FC236}">
                    <a16:creationId xmlns:a16="http://schemas.microsoft.com/office/drawing/2014/main" id="{30636FB9-83C4-402C-B213-E4D02806B76C}"/>
                  </a:ext>
                </a:extLst>
              </p:cNvPr>
              <p:cNvSpPr>
                <a:spLocks noChangeArrowheads="1"/>
              </p:cNvSpPr>
              <p:nvPr/>
            </p:nvSpPr>
            <p:spPr bwMode="gray">
              <a:xfrm>
                <a:off x="4512" y="3072"/>
                <a:ext cx="528" cy="144"/>
              </a:xfrm>
              <a:prstGeom prst="rect">
                <a:avLst/>
              </a:prstGeom>
              <a:solidFill>
                <a:srgbClr val="782B3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endParaRPr lang="en-US" altLang="en-US" sz="975" b="0">
                  <a:solidFill>
                    <a:srgbClr val="FFFFFF"/>
                  </a:solidFill>
                  <a:latin typeface="Helvetica" panose="020B0604020202020204" pitchFamily="34" charset="0"/>
                </a:endParaRPr>
              </a:p>
            </p:txBody>
          </p:sp>
          <p:sp>
            <p:nvSpPr>
              <p:cNvPr id="23" name="Rectangle 22">
                <a:extLst>
                  <a:ext uri="{FF2B5EF4-FFF2-40B4-BE49-F238E27FC236}">
                    <a16:creationId xmlns:a16="http://schemas.microsoft.com/office/drawing/2014/main" id="{CEE037E5-91EB-4D8B-8CFC-F00B95A8F1B2}"/>
                  </a:ext>
                </a:extLst>
              </p:cNvPr>
              <p:cNvSpPr>
                <a:spLocks noChangeArrowheads="1"/>
              </p:cNvSpPr>
              <p:nvPr/>
            </p:nvSpPr>
            <p:spPr bwMode="gray">
              <a:xfrm>
                <a:off x="4512" y="3216"/>
                <a:ext cx="528" cy="144"/>
              </a:xfrm>
              <a:prstGeom prst="rect">
                <a:avLst/>
              </a:prstGeom>
              <a:solidFill>
                <a:srgbClr val="782B3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endParaRPr lang="en-US" altLang="en-US" sz="975" b="0">
                  <a:solidFill>
                    <a:srgbClr val="FFFFFF"/>
                  </a:solidFill>
                  <a:latin typeface="Helvetica" panose="020B0604020202020204" pitchFamily="34" charset="0"/>
                </a:endParaRPr>
              </a:p>
            </p:txBody>
          </p:sp>
          <p:sp>
            <p:nvSpPr>
              <p:cNvPr id="24" name="Rectangle 23">
                <a:extLst>
                  <a:ext uri="{FF2B5EF4-FFF2-40B4-BE49-F238E27FC236}">
                    <a16:creationId xmlns:a16="http://schemas.microsoft.com/office/drawing/2014/main" id="{71F808BF-0A83-466B-8C6B-5E91270C9D6A}"/>
                  </a:ext>
                </a:extLst>
              </p:cNvPr>
              <p:cNvSpPr>
                <a:spLocks noChangeArrowheads="1"/>
              </p:cNvSpPr>
              <p:nvPr/>
            </p:nvSpPr>
            <p:spPr bwMode="gray">
              <a:xfrm>
                <a:off x="4512" y="3744"/>
                <a:ext cx="528" cy="144"/>
              </a:xfrm>
              <a:prstGeom prst="rect">
                <a:avLst/>
              </a:prstGeom>
              <a:solidFill>
                <a:srgbClr val="782B3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spsr</a:t>
                </a:r>
              </a:p>
            </p:txBody>
          </p:sp>
          <p:sp>
            <p:nvSpPr>
              <p:cNvPr id="25" name="Rectangle 24">
                <a:extLst>
                  <a:ext uri="{FF2B5EF4-FFF2-40B4-BE49-F238E27FC236}">
                    <a16:creationId xmlns:a16="http://schemas.microsoft.com/office/drawing/2014/main" id="{31AD8ABF-C902-4DB5-94E4-CC3CC4E3161F}"/>
                  </a:ext>
                </a:extLst>
              </p:cNvPr>
              <p:cNvSpPr>
                <a:spLocks noChangeArrowheads="1"/>
              </p:cNvSpPr>
              <p:nvPr/>
            </p:nvSpPr>
            <p:spPr bwMode="gray">
              <a:xfrm>
                <a:off x="3360" y="3072"/>
                <a:ext cx="528" cy="144"/>
              </a:xfrm>
              <a:prstGeom prst="rect">
                <a:avLst/>
              </a:prstGeom>
              <a:solidFill>
                <a:srgbClr val="B2AA0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endParaRPr lang="en-US" altLang="en-US" sz="1200">
                  <a:solidFill>
                    <a:srgbClr val="FFFFFF"/>
                  </a:solidFill>
                </a:endParaRPr>
              </a:p>
            </p:txBody>
          </p:sp>
          <p:sp>
            <p:nvSpPr>
              <p:cNvPr id="26" name="Rectangle 25">
                <a:extLst>
                  <a:ext uri="{FF2B5EF4-FFF2-40B4-BE49-F238E27FC236}">
                    <a16:creationId xmlns:a16="http://schemas.microsoft.com/office/drawing/2014/main" id="{183DA9C4-D2E1-4E5C-B582-9A90EA687E2D}"/>
                  </a:ext>
                </a:extLst>
              </p:cNvPr>
              <p:cNvSpPr>
                <a:spLocks noChangeArrowheads="1"/>
              </p:cNvSpPr>
              <p:nvPr/>
            </p:nvSpPr>
            <p:spPr bwMode="gray">
              <a:xfrm>
                <a:off x="3360" y="3216"/>
                <a:ext cx="528" cy="144"/>
              </a:xfrm>
              <a:prstGeom prst="rect">
                <a:avLst/>
              </a:prstGeom>
              <a:solidFill>
                <a:srgbClr val="B2AA0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endParaRPr lang="en-US" altLang="en-US" sz="1200">
                  <a:solidFill>
                    <a:srgbClr val="FFFFFF"/>
                  </a:solidFill>
                </a:endParaRPr>
              </a:p>
            </p:txBody>
          </p:sp>
          <p:sp>
            <p:nvSpPr>
              <p:cNvPr id="27" name="Rectangle 26">
                <a:extLst>
                  <a:ext uri="{FF2B5EF4-FFF2-40B4-BE49-F238E27FC236}">
                    <a16:creationId xmlns:a16="http://schemas.microsoft.com/office/drawing/2014/main" id="{92E8ED0B-AF91-4F9D-B47A-449FE7263443}"/>
                  </a:ext>
                </a:extLst>
              </p:cNvPr>
              <p:cNvSpPr>
                <a:spLocks noChangeArrowheads="1"/>
              </p:cNvSpPr>
              <p:nvPr/>
            </p:nvSpPr>
            <p:spPr bwMode="gray">
              <a:xfrm>
                <a:off x="3360" y="3744"/>
                <a:ext cx="528" cy="144"/>
              </a:xfrm>
              <a:prstGeom prst="rect">
                <a:avLst/>
              </a:prstGeom>
              <a:solidFill>
                <a:srgbClr val="B2AA0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spsr</a:t>
                </a:r>
              </a:p>
            </p:txBody>
          </p:sp>
          <p:sp>
            <p:nvSpPr>
              <p:cNvPr id="28" name="Rectangle 27">
                <a:extLst>
                  <a:ext uri="{FF2B5EF4-FFF2-40B4-BE49-F238E27FC236}">
                    <a16:creationId xmlns:a16="http://schemas.microsoft.com/office/drawing/2014/main" id="{10288658-8C82-4900-AADB-633F54BF1DB6}"/>
                  </a:ext>
                </a:extLst>
              </p:cNvPr>
              <p:cNvSpPr>
                <a:spLocks noChangeArrowheads="1"/>
              </p:cNvSpPr>
              <p:nvPr/>
            </p:nvSpPr>
            <p:spPr bwMode="gray">
              <a:xfrm>
                <a:off x="3936" y="3072"/>
                <a:ext cx="528" cy="144"/>
              </a:xfrm>
              <a:prstGeom prst="rect">
                <a:avLst/>
              </a:prstGeom>
              <a:solidFill>
                <a:srgbClr val="00574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p>
            </p:txBody>
          </p:sp>
          <p:sp>
            <p:nvSpPr>
              <p:cNvPr id="29" name="Rectangle 28">
                <a:extLst>
                  <a:ext uri="{FF2B5EF4-FFF2-40B4-BE49-F238E27FC236}">
                    <a16:creationId xmlns:a16="http://schemas.microsoft.com/office/drawing/2014/main" id="{BB080325-E66A-433B-A80C-A6A39A15F220}"/>
                  </a:ext>
                </a:extLst>
              </p:cNvPr>
              <p:cNvSpPr>
                <a:spLocks noChangeArrowheads="1"/>
              </p:cNvSpPr>
              <p:nvPr/>
            </p:nvSpPr>
            <p:spPr bwMode="gray">
              <a:xfrm>
                <a:off x="3936" y="3216"/>
                <a:ext cx="528" cy="144"/>
              </a:xfrm>
              <a:prstGeom prst="rect">
                <a:avLst/>
              </a:prstGeom>
              <a:solidFill>
                <a:srgbClr val="00574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p>
            </p:txBody>
          </p:sp>
          <p:sp>
            <p:nvSpPr>
              <p:cNvPr id="30" name="Rectangle 29">
                <a:extLst>
                  <a:ext uri="{FF2B5EF4-FFF2-40B4-BE49-F238E27FC236}">
                    <a16:creationId xmlns:a16="http://schemas.microsoft.com/office/drawing/2014/main" id="{79DBA40E-BE98-4DFA-B788-6C2873DF1495}"/>
                  </a:ext>
                </a:extLst>
              </p:cNvPr>
              <p:cNvSpPr>
                <a:spLocks noChangeArrowheads="1"/>
              </p:cNvSpPr>
              <p:nvPr/>
            </p:nvSpPr>
            <p:spPr bwMode="gray">
              <a:xfrm>
                <a:off x="3936" y="3744"/>
                <a:ext cx="528" cy="144"/>
              </a:xfrm>
              <a:prstGeom prst="rect">
                <a:avLst/>
              </a:prstGeom>
              <a:solidFill>
                <a:srgbClr val="00574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spsr</a:t>
                </a:r>
              </a:p>
            </p:txBody>
          </p:sp>
          <p:sp>
            <p:nvSpPr>
              <p:cNvPr id="31" name="Rectangle 30">
                <a:extLst>
                  <a:ext uri="{FF2B5EF4-FFF2-40B4-BE49-F238E27FC236}">
                    <a16:creationId xmlns:a16="http://schemas.microsoft.com/office/drawing/2014/main" id="{E8F56CFD-D42B-4519-BC05-09B6967462D7}"/>
                  </a:ext>
                </a:extLst>
              </p:cNvPr>
              <p:cNvSpPr>
                <a:spLocks noChangeArrowheads="1"/>
              </p:cNvSpPr>
              <p:nvPr/>
            </p:nvSpPr>
            <p:spPr bwMode="gray">
              <a:xfrm>
                <a:off x="1008" y="3072"/>
                <a:ext cx="528" cy="144"/>
              </a:xfrm>
              <a:prstGeom prst="rect">
                <a:avLst/>
              </a:prstGeom>
              <a:solidFill>
                <a:srgbClr val="C0C0C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00234A"/>
                    </a:solidFill>
                  </a:rPr>
                  <a:t>r13 (sp)</a:t>
                </a:r>
              </a:p>
            </p:txBody>
          </p:sp>
          <p:sp>
            <p:nvSpPr>
              <p:cNvPr id="32" name="Rectangle 31">
                <a:extLst>
                  <a:ext uri="{FF2B5EF4-FFF2-40B4-BE49-F238E27FC236}">
                    <a16:creationId xmlns:a16="http://schemas.microsoft.com/office/drawing/2014/main" id="{3AA1C85A-4361-4384-AE7E-9F3445AB0D1D}"/>
                  </a:ext>
                </a:extLst>
              </p:cNvPr>
              <p:cNvSpPr>
                <a:spLocks noChangeArrowheads="1"/>
              </p:cNvSpPr>
              <p:nvPr/>
            </p:nvSpPr>
            <p:spPr bwMode="gray">
              <a:xfrm>
                <a:off x="1008" y="3216"/>
                <a:ext cx="528" cy="144"/>
              </a:xfrm>
              <a:prstGeom prst="rect">
                <a:avLst/>
              </a:prstGeom>
              <a:solidFill>
                <a:srgbClr val="C0C0C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00234A"/>
                    </a:solidFill>
                  </a:rPr>
                  <a:t>r14 (lr)</a:t>
                </a:r>
              </a:p>
            </p:txBody>
          </p:sp>
          <p:sp>
            <p:nvSpPr>
              <p:cNvPr id="33" name="Rectangle 32">
                <a:extLst>
                  <a:ext uri="{FF2B5EF4-FFF2-40B4-BE49-F238E27FC236}">
                    <a16:creationId xmlns:a16="http://schemas.microsoft.com/office/drawing/2014/main" id="{D06E2523-C843-4B99-B681-1AD30D0CDE16}"/>
                  </a:ext>
                </a:extLst>
              </p:cNvPr>
              <p:cNvSpPr>
                <a:spLocks noChangeArrowheads="1"/>
              </p:cNvSpPr>
              <p:nvPr/>
            </p:nvSpPr>
            <p:spPr bwMode="gray">
              <a:xfrm>
                <a:off x="1008" y="3744"/>
                <a:ext cx="528" cy="144"/>
              </a:xfrm>
              <a:prstGeom prst="rect">
                <a:avLst/>
              </a:prstGeom>
              <a:solidFill>
                <a:srgbClr val="C0C0C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00234A"/>
                    </a:solidFill>
                  </a:rPr>
                  <a:t>spsr</a:t>
                </a:r>
              </a:p>
            </p:txBody>
          </p:sp>
          <p:sp>
            <p:nvSpPr>
              <p:cNvPr id="34" name="Rectangle 33">
                <a:extLst>
                  <a:ext uri="{FF2B5EF4-FFF2-40B4-BE49-F238E27FC236}">
                    <a16:creationId xmlns:a16="http://schemas.microsoft.com/office/drawing/2014/main" id="{FD16EBF1-066F-4362-9731-AEBCF4F9EC13}"/>
                  </a:ext>
                </a:extLst>
              </p:cNvPr>
              <p:cNvSpPr>
                <a:spLocks noChangeArrowheads="1"/>
              </p:cNvSpPr>
              <p:nvPr/>
            </p:nvSpPr>
            <p:spPr bwMode="gray">
              <a:xfrm>
                <a:off x="2784" y="2352"/>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r8</a:t>
                </a:r>
                <a:endParaRPr lang="en-US" altLang="en-US" sz="1200">
                  <a:solidFill>
                    <a:srgbClr val="FFFFFF"/>
                  </a:solidFill>
                </a:endParaRPr>
              </a:p>
            </p:txBody>
          </p:sp>
          <p:sp>
            <p:nvSpPr>
              <p:cNvPr id="35" name="Rectangle 34">
                <a:extLst>
                  <a:ext uri="{FF2B5EF4-FFF2-40B4-BE49-F238E27FC236}">
                    <a16:creationId xmlns:a16="http://schemas.microsoft.com/office/drawing/2014/main" id="{07847C88-DDC2-4825-AF59-0DE148D33DE2}"/>
                  </a:ext>
                </a:extLst>
              </p:cNvPr>
              <p:cNvSpPr>
                <a:spLocks noChangeArrowheads="1"/>
              </p:cNvSpPr>
              <p:nvPr/>
            </p:nvSpPr>
            <p:spPr bwMode="gray">
              <a:xfrm>
                <a:off x="2784" y="2496"/>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r9</a:t>
                </a:r>
                <a:endParaRPr lang="en-US" altLang="en-US" sz="1200">
                  <a:solidFill>
                    <a:srgbClr val="FFFFFF"/>
                  </a:solidFill>
                </a:endParaRPr>
              </a:p>
            </p:txBody>
          </p:sp>
          <p:sp>
            <p:nvSpPr>
              <p:cNvPr id="36" name="Rectangle 35">
                <a:extLst>
                  <a:ext uri="{FF2B5EF4-FFF2-40B4-BE49-F238E27FC236}">
                    <a16:creationId xmlns:a16="http://schemas.microsoft.com/office/drawing/2014/main" id="{82236C20-0CE9-42C6-899D-5141DD21A3A0}"/>
                  </a:ext>
                </a:extLst>
              </p:cNvPr>
              <p:cNvSpPr>
                <a:spLocks noChangeArrowheads="1"/>
              </p:cNvSpPr>
              <p:nvPr/>
            </p:nvSpPr>
            <p:spPr bwMode="gray">
              <a:xfrm>
                <a:off x="2784" y="2640"/>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r10</a:t>
                </a:r>
                <a:endParaRPr lang="en-US" altLang="en-US" sz="1200">
                  <a:solidFill>
                    <a:srgbClr val="FFFFFF"/>
                  </a:solidFill>
                </a:endParaRPr>
              </a:p>
            </p:txBody>
          </p:sp>
          <p:sp>
            <p:nvSpPr>
              <p:cNvPr id="37" name="Rectangle 36">
                <a:extLst>
                  <a:ext uri="{FF2B5EF4-FFF2-40B4-BE49-F238E27FC236}">
                    <a16:creationId xmlns:a16="http://schemas.microsoft.com/office/drawing/2014/main" id="{A8530409-EF5A-44E1-A4C9-44BB7BF6F186}"/>
                  </a:ext>
                </a:extLst>
              </p:cNvPr>
              <p:cNvSpPr>
                <a:spLocks noChangeArrowheads="1"/>
              </p:cNvSpPr>
              <p:nvPr/>
            </p:nvSpPr>
            <p:spPr bwMode="gray">
              <a:xfrm>
                <a:off x="2784" y="2784"/>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r11</a:t>
                </a:r>
                <a:endParaRPr lang="en-US" altLang="en-US" sz="1200">
                  <a:solidFill>
                    <a:srgbClr val="FFFFFF"/>
                  </a:solidFill>
                </a:endParaRPr>
              </a:p>
            </p:txBody>
          </p:sp>
          <p:sp>
            <p:nvSpPr>
              <p:cNvPr id="38" name="Rectangle 37">
                <a:extLst>
                  <a:ext uri="{FF2B5EF4-FFF2-40B4-BE49-F238E27FC236}">
                    <a16:creationId xmlns:a16="http://schemas.microsoft.com/office/drawing/2014/main" id="{6CD22C7F-7EB6-465B-B4FE-FAC46FB37D1A}"/>
                  </a:ext>
                </a:extLst>
              </p:cNvPr>
              <p:cNvSpPr>
                <a:spLocks noChangeArrowheads="1"/>
              </p:cNvSpPr>
              <p:nvPr/>
            </p:nvSpPr>
            <p:spPr bwMode="gray">
              <a:xfrm>
                <a:off x="2784" y="2928"/>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r12</a:t>
                </a:r>
                <a:endParaRPr lang="en-US" altLang="en-US" sz="1200">
                  <a:solidFill>
                    <a:srgbClr val="FFFFFF"/>
                  </a:solidFill>
                </a:endParaRPr>
              </a:p>
            </p:txBody>
          </p:sp>
          <p:sp>
            <p:nvSpPr>
              <p:cNvPr id="39" name="Rectangle 38">
                <a:extLst>
                  <a:ext uri="{FF2B5EF4-FFF2-40B4-BE49-F238E27FC236}">
                    <a16:creationId xmlns:a16="http://schemas.microsoft.com/office/drawing/2014/main" id="{436BEF5A-E228-4653-8DE1-798CBDD3D042}"/>
                  </a:ext>
                </a:extLst>
              </p:cNvPr>
              <p:cNvSpPr>
                <a:spLocks noChangeArrowheads="1"/>
              </p:cNvSpPr>
              <p:nvPr/>
            </p:nvSpPr>
            <p:spPr bwMode="gray">
              <a:xfrm>
                <a:off x="2784" y="3072"/>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endParaRPr lang="en-US" altLang="en-US" sz="1200">
                  <a:solidFill>
                    <a:srgbClr val="FFFFFF"/>
                  </a:solidFill>
                </a:endParaRPr>
              </a:p>
            </p:txBody>
          </p:sp>
          <p:sp>
            <p:nvSpPr>
              <p:cNvPr id="40" name="Rectangle 39">
                <a:extLst>
                  <a:ext uri="{FF2B5EF4-FFF2-40B4-BE49-F238E27FC236}">
                    <a16:creationId xmlns:a16="http://schemas.microsoft.com/office/drawing/2014/main" id="{2AE62619-DAFB-42E6-BA7E-E4A81875CBE7}"/>
                  </a:ext>
                </a:extLst>
              </p:cNvPr>
              <p:cNvSpPr>
                <a:spLocks noChangeArrowheads="1"/>
              </p:cNvSpPr>
              <p:nvPr/>
            </p:nvSpPr>
            <p:spPr bwMode="gray">
              <a:xfrm>
                <a:off x="2784" y="3216"/>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endParaRPr lang="en-US" altLang="en-US" sz="1200">
                  <a:solidFill>
                    <a:srgbClr val="FFFFFF"/>
                  </a:solidFill>
                </a:endParaRPr>
              </a:p>
            </p:txBody>
          </p:sp>
          <p:sp>
            <p:nvSpPr>
              <p:cNvPr id="41" name="Rectangle 40">
                <a:extLst>
                  <a:ext uri="{FF2B5EF4-FFF2-40B4-BE49-F238E27FC236}">
                    <a16:creationId xmlns:a16="http://schemas.microsoft.com/office/drawing/2014/main" id="{FC056345-BF43-4825-B64C-0D26C80AD186}"/>
                  </a:ext>
                </a:extLst>
              </p:cNvPr>
              <p:cNvSpPr>
                <a:spLocks noChangeArrowheads="1"/>
              </p:cNvSpPr>
              <p:nvPr/>
            </p:nvSpPr>
            <p:spPr bwMode="gray">
              <a:xfrm>
                <a:off x="2784" y="3744"/>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spsr</a:t>
                </a:r>
                <a:endParaRPr lang="en-US" altLang="en-US" sz="1200">
                  <a:solidFill>
                    <a:srgbClr val="FFFFFF"/>
                  </a:solidFill>
                </a:endParaRPr>
              </a:p>
            </p:txBody>
          </p:sp>
          <p:sp>
            <p:nvSpPr>
              <p:cNvPr id="42" name="Rectangle 41">
                <a:extLst>
                  <a:ext uri="{FF2B5EF4-FFF2-40B4-BE49-F238E27FC236}">
                    <a16:creationId xmlns:a16="http://schemas.microsoft.com/office/drawing/2014/main" id="{6A3FFC0D-E2E0-4E59-8238-7B4A8E999534}"/>
                  </a:ext>
                </a:extLst>
              </p:cNvPr>
              <p:cNvSpPr>
                <a:spLocks noChangeArrowheads="1"/>
              </p:cNvSpPr>
              <p:nvPr/>
            </p:nvSpPr>
            <p:spPr bwMode="gray">
              <a:xfrm>
                <a:off x="318" y="876"/>
                <a:ext cx="206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500">
                    <a:solidFill>
                      <a:srgbClr val="DB5214"/>
                    </a:solidFill>
                    <a:latin typeface="Arial" panose="020B0604020202020204" pitchFamily="34" charset="0"/>
                  </a:rPr>
                  <a:t>Current Visible Registers</a:t>
                </a:r>
              </a:p>
            </p:txBody>
          </p:sp>
          <p:sp>
            <p:nvSpPr>
              <p:cNvPr id="43" name="Rectangle 42">
                <a:extLst>
                  <a:ext uri="{FF2B5EF4-FFF2-40B4-BE49-F238E27FC236}">
                    <a16:creationId xmlns:a16="http://schemas.microsoft.com/office/drawing/2014/main" id="{D3E7AD99-BB58-49D1-8078-B7CF23DFC0C2}"/>
                  </a:ext>
                </a:extLst>
              </p:cNvPr>
              <p:cNvSpPr>
                <a:spLocks noChangeArrowheads="1"/>
              </p:cNvSpPr>
              <p:nvPr/>
            </p:nvSpPr>
            <p:spPr bwMode="gray">
              <a:xfrm>
                <a:off x="3162" y="1558"/>
                <a:ext cx="181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500">
                    <a:solidFill>
                      <a:srgbClr val="DB5214"/>
                    </a:solidFill>
                    <a:latin typeface="Arial" panose="020B0604020202020204" pitchFamily="34" charset="0"/>
                  </a:rPr>
                  <a:t>Banked out Registers</a:t>
                </a:r>
              </a:p>
            </p:txBody>
          </p:sp>
          <p:sp>
            <p:nvSpPr>
              <p:cNvPr id="44" name="Rectangle 43">
                <a:extLst>
                  <a:ext uri="{FF2B5EF4-FFF2-40B4-BE49-F238E27FC236}">
                    <a16:creationId xmlns:a16="http://schemas.microsoft.com/office/drawing/2014/main" id="{5736D575-B351-488E-8039-A536DCD53C49}"/>
                  </a:ext>
                </a:extLst>
              </p:cNvPr>
              <p:cNvSpPr>
                <a:spLocks noChangeArrowheads="1"/>
              </p:cNvSpPr>
              <p:nvPr/>
            </p:nvSpPr>
            <p:spPr bwMode="gray">
              <a:xfrm>
                <a:off x="2160" y="2006"/>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User</a:t>
                </a:r>
                <a:endParaRPr lang="en-US" altLang="en-US" sz="1500">
                  <a:solidFill>
                    <a:srgbClr val="3D216B"/>
                  </a:solidFill>
                  <a:latin typeface="Arial" panose="020B0604020202020204" pitchFamily="34" charset="0"/>
                </a:endParaRPr>
              </a:p>
            </p:txBody>
          </p:sp>
          <p:sp>
            <p:nvSpPr>
              <p:cNvPr id="45" name="Rectangle 44">
                <a:extLst>
                  <a:ext uri="{FF2B5EF4-FFF2-40B4-BE49-F238E27FC236}">
                    <a16:creationId xmlns:a16="http://schemas.microsoft.com/office/drawing/2014/main" id="{BA9DB907-2CE3-461C-80C9-6D028196C06E}"/>
                  </a:ext>
                </a:extLst>
              </p:cNvPr>
              <p:cNvSpPr>
                <a:spLocks noChangeArrowheads="1"/>
              </p:cNvSpPr>
              <p:nvPr/>
            </p:nvSpPr>
            <p:spPr bwMode="gray">
              <a:xfrm>
                <a:off x="2784" y="2006"/>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FIQ</a:t>
                </a:r>
              </a:p>
            </p:txBody>
          </p:sp>
          <p:sp>
            <p:nvSpPr>
              <p:cNvPr id="46" name="Rectangle 45">
                <a:extLst>
                  <a:ext uri="{FF2B5EF4-FFF2-40B4-BE49-F238E27FC236}">
                    <a16:creationId xmlns:a16="http://schemas.microsoft.com/office/drawing/2014/main" id="{D15CFD8D-C685-413A-B995-BBA8B3F36174}"/>
                  </a:ext>
                </a:extLst>
              </p:cNvPr>
              <p:cNvSpPr>
                <a:spLocks noChangeArrowheads="1"/>
              </p:cNvSpPr>
              <p:nvPr/>
            </p:nvSpPr>
            <p:spPr bwMode="gray">
              <a:xfrm>
                <a:off x="3360" y="2006"/>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IRQ</a:t>
                </a:r>
                <a:endParaRPr lang="en-US" altLang="en-US" sz="1500">
                  <a:solidFill>
                    <a:srgbClr val="3D216B"/>
                  </a:solidFill>
                  <a:latin typeface="Arial" panose="020B0604020202020204" pitchFamily="34" charset="0"/>
                </a:endParaRPr>
              </a:p>
            </p:txBody>
          </p:sp>
          <p:sp>
            <p:nvSpPr>
              <p:cNvPr id="47" name="Rectangle 46">
                <a:extLst>
                  <a:ext uri="{FF2B5EF4-FFF2-40B4-BE49-F238E27FC236}">
                    <a16:creationId xmlns:a16="http://schemas.microsoft.com/office/drawing/2014/main" id="{2F91E1C5-CC19-4302-8584-CF65E3881D1A}"/>
                  </a:ext>
                </a:extLst>
              </p:cNvPr>
              <p:cNvSpPr>
                <a:spLocks noChangeArrowheads="1"/>
              </p:cNvSpPr>
              <p:nvPr/>
            </p:nvSpPr>
            <p:spPr bwMode="gray">
              <a:xfrm>
                <a:off x="3936" y="2006"/>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SVC</a:t>
                </a:r>
                <a:endParaRPr lang="en-US" altLang="en-US" sz="1500">
                  <a:solidFill>
                    <a:srgbClr val="3D216B"/>
                  </a:solidFill>
                  <a:latin typeface="Arial" panose="020B0604020202020204" pitchFamily="34" charset="0"/>
                </a:endParaRPr>
              </a:p>
            </p:txBody>
          </p:sp>
          <p:sp>
            <p:nvSpPr>
              <p:cNvPr id="48" name="Rectangle 47">
                <a:extLst>
                  <a:ext uri="{FF2B5EF4-FFF2-40B4-BE49-F238E27FC236}">
                    <a16:creationId xmlns:a16="http://schemas.microsoft.com/office/drawing/2014/main" id="{73F20580-43AF-4919-BE18-3C2BBC11DE46}"/>
                  </a:ext>
                </a:extLst>
              </p:cNvPr>
              <p:cNvSpPr>
                <a:spLocks noChangeArrowheads="1"/>
              </p:cNvSpPr>
              <p:nvPr/>
            </p:nvSpPr>
            <p:spPr bwMode="gray">
              <a:xfrm>
                <a:off x="4512" y="2006"/>
                <a:ext cx="57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Undef</a:t>
                </a:r>
                <a:endParaRPr lang="en-US" altLang="en-US" sz="1500">
                  <a:solidFill>
                    <a:srgbClr val="3D216B"/>
                  </a:solidFill>
                  <a:latin typeface="Arial" panose="020B0604020202020204" pitchFamily="34" charset="0"/>
                </a:endParaRPr>
              </a:p>
            </p:txBody>
          </p:sp>
          <p:sp>
            <p:nvSpPr>
              <p:cNvPr id="49" name="Rectangle 48">
                <a:extLst>
                  <a:ext uri="{FF2B5EF4-FFF2-40B4-BE49-F238E27FC236}">
                    <a16:creationId xmlns:a16="http://schemas.microsoft.com/office/drawing/2014/main" id="{AA011BCE-D08F-4AE3-99A7-B2090212B64D}"/>
                  </a:ext>
                </a:extLst>
              </p:cNvPr>
              <p:cNvSpPr>
                <a:spLocks noChangeArrowheads="1"/>
              </p:cNvSpPr>
              <p:nvPr/>
            </p:nvSpPr>
            <p:spPr bwMode="gray">
              <a:xfrm>
                <a:off x="2160" y="3072"/>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endParaRPr lang="en-US" altLang="en-US" sz="1200">
                  <a:solidFill>
                    <a:srgbClr val="FFFFFF"/>
                  </a:solidFill>
                </a:endParaRPr>
              </a:p>
            </p:txBody>
          </p:sp>
          <p:sp>
            <p:nvSpPr>
              <p:cNvPr id="50" name="Rectangle 49">
                <a:extLst>
                  <a:ext uri="{FF2B5EF4-FFF2-40B4-BE49-F238E27FC236}">
                    <a16:creationId xmlns:a16="http://schemas.microsoft.com/office/drawing/2014/main" id="{EC353346-0193-40FE-834B-09C04E5D12BA}"/>
                  </a:ext>
                </a:extLst>
              </p:cNvPr>
              <p:cNvSpPr>
                <a:spLocks noChangeArrowheads="1"/>
              </p:cNvSpPr>
              <p:nvPr/>
            </p:nvSpPr>
            <p:spPr bwMode="gray">
              <a:xfrm>
                <a:off x="2160" y="3216"/>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endParaRPr lang="en-US" altLang="en-US" sz="1200">
                  <a:solidFill>
                    <a:srgbClr val="FFFFFF"/>
                  </a:solidFill>
                </a:endParaRPr>
              </a:p>
            </p:txBody>
          </p:sp>
        </p:grpSp>
      </p:grpSp>
    </p:spTree>
    <p:extLst>
      <p:ext uri="{BB962C8B-B14F-4D97-AF65-F5344CB8AC3E}">
        <p14:creationId xmlns:p14="http://schemas.microsoft.com/office/powerpoint/2010/main" val="403828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Register Organization Summary</a:t>
            </a:r>
            <a:endParaRPr lang="en-IN" dirty="0">
              <a:latin typeface="Times New Roman" panose="02020603050405020304" pitchFamily="18" charset="0"/>
              <a:cs typeface="Times New Roman" panose="02020603050405020304" pitchFamily="18" charset="0"/>
            </a:endParaRPr>
          </a:p>
        </p:txBody>
      </p:sp>
      <p:sp>
        <p:nvSpPr>
          <p:cNvPr id="4" name="Rectangle 5">
            <a:extLst>
              <a:ext uri="{FF2B5EF4-FFF2-40B4-BE49-F238E27FC236}">
                <a16:creationId xmlns:a16="http://schemas.microsoft.com/office/drawing/2014/main" id="{5457A209-3BB1-44AA-84DA-8980D7F9BC0C}"/>
              </a:ext>
            </a:extLst>
          </p:cNvPr>
          <p:cNvSpPr>
            <a:spLocks noChangeArrowheads="1"/>
          </p:cNvSpPr>
          <p:nvPr/>
        </p:nvSpPr>
        <p:spPr bwMode="gray">
          <a:xfrm>
            <a:off x="2586659" y="2099642"/>
            <a:ext cx="628650" cy="137160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r0-r7,</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5" name="Rectangle 6">
            <a:extLst>
              <a:ext uri="{FF2B5EF4-FFF2-40B4-BE49-F238E27FC236}">
                <a16:creationId xmlns:a16="http://schemas.microsoft.com/office/drawing/2014/main" id="{6A409D6C-B9BE-434D-9F71-9EE8BF799E2A}"/>
              </a:ext>
            </a:extLst>
          </p:cNvPr>
          <p:cNvSpPr>
            <a:spLocks noChangeArrowheads="1"/>
          </p:cNvSpPr>
          <p:nvPr/>
        </p:nvSpPr>
        <p:spPr bwMode="gray">
          <a:xfrm>
            <a:off x="258665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6" name="Rectangle 7">
            <a:extLst>
              <a:ext uri="{FF2B5EF4-FFF2-40B4-BE49-F238E27FC236}">
                <a16:creationId xmlns:a16="http://schemas.microsoft.com/office/drawing/2014/main" id="{2BF98508-EC8D-412C-8569-64F37F531FB4}"/>
              </a:ext>
            </a:extLst>
          </p:cNvPr>
          <p:cNvSpPr>
            <a:spLocks noChangeArrowheads="1"/>
          </p:cNvSpPr>
          <p:nvPr/>
        </p:nvSpPr>
        <p:spPr bwMode="gray">
          <a:xfrm>
            <a:off x="258665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7" name="Rectangle 8">
            <a:extLst>
              <a:ext uri="{FF2B5EF4-FFF2-40B4-BE49-F238E27FC236}">
                <a16:creationId xmlns:a16="http://schemas.microsoft.com/office/drawing/2014/main" id="{B6A67600-ADA3-4A1D-AF61-19927868EFA7}"/>
              </a:ext>
            </a:extLst>
          </p:cNvPr>
          <p:cNvSpPr>
            <a:spLocks noChangeArrowheads="1"/>
          </p:cNvSpPr>
          <p:nvPr/>
        </p:nvSpPr>
        <p:spPr bwMode="gray">
          <a:xfrm>
            <a:off x="2586659" y="347124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r8</a:t>
            </a:r>
            <a:endParaRPr lang="en-US" altLang="en-US" sz="1200" kern="0">
              <a:solidFill>
                <a:srgbClr val="FFFFFF"/>
              </a:solidFill>
            </a:endParaRPr>
          </a:p>
        </p:txBody>
      </p:sp>
      <p:sp>
        <p:nvSpPr>
          <p:cNvPr id="8" name="Rectangle 9">
            <a:extLst>
              <a:ext uri="{FF2B5EF4-FFF2-40B4-BE49-F238E27FC236}">
                <a16:creationId xmlns:a16="http://schemas.microsoft.com/office/drawing/2014/main" id="{1B46B469-1829-409E-90B0-FF76E64A1594}"/>
              </a:ext>
            </a:extLst>
          </p:cNvPr>
          <p:cNvSpPr>
            <a:spLocks noChangeArrowheads="1"/>
          </p:cNvSpPr>
          <p:nvPr/>
        </p:nvSpPr>
        <p:spPr bwMode="gray">
          <a:xfrm>
            <a:off x="2586659" y="364269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r9</a:t>
            </a:r>
            <a:endParaRPr lang="en-US" altLang="en-US" sz="1200" kern="0">
              <a:solidFill>
                <a:srgbClr val="FFFFFF"/>
              </a:solidFill>
            </a:endParaRPr>
          </a:p>
        </p:txBody>
      </p:sp>
      <p:sp>
        <p:nvSpPr>
          <p:cNvPr id="9" name="Rectangle 10">
            <a:extLst>
              <a:ext uri="{FF2B5EF4-FFF2-40B4-BE49-F238E27FC236}">
                <a16:creationId xmlns:a16="http://schemas.microsoft.com/office/drawing/2014/main" id="{C4324739-9A63-473B-87E8-A87955E049A6}"/>
              </a:ext>
            </a:extLst>
          </p:cNvPr>
          <p:cNvSpPr>
            <a:spLocks noChangeArrowheads="1"/>
          </p:cNvSpPr>
          <p:nvPr/>
        </p:nvSpPr>
        <p:spPr bwMode="gray">
          <a:xfrm>
            <a:off x="2586659" y="381414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r10</a:t>
            </a:r>
            <a:endParaRPr lang="en-US" altLang="en-US" sz="1200" kern="0">
              <a:solidFill>
                <a:srgbClr val="FFFFFF"/>
              </a:solidFill>
            </a:endParaRPr>
          </a:p>
        </p:txBody>
      </p:sp>
      <p:sp>
        <p:nvSpPr>
          <p:cNvPr id="10" name="Rectangle 11">
            <a:extLst>
              <a:ext uri="{FF2B5EF4-FFF2-40B4-BE49-F238E27FC236}">
                <a16:creationId xmlns:a16="http://schemas.microsoft.com/office/drawing/2014/main" id="{FE708F5C-E158-4F49-BEAD-9F7DFE646E74}"/>
              </a:ext>
            </a:extLst>
          </p:cNvPr>
          <p:cNvSpPr>
            <a:spLocks noChangeArrowheads="1"/>
          </p:cNvSpPr>
          <p:nvPr/>
        </p:nvSpPr>
        <p:spPr bwMode="gray">
          <a:xfrm>
            <a:off x="2586659" y="398559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r11</a:t>
            </a:r>
            <a:endParaRPr lang="en-US" altLang="en-US" sz="1200" kern="0">
              <a:solidFill>
                <a:srgbClr val="FFFFFF"/>
              </a:solidFill>
            </a:endParaRPr>
          </a:p>
        </p:txBody>
      </p:sp>
      <p:sp>
        <p:nvSpPr>
          <p:cNvPr id="11" name="Rectangle 12">
            <a:extLst>
              <a:ext uri="{FF2B5EF4-FFF2-40B4-BE49-F238E27FC236}">
                <a16:creationId xmlns:a16="http://schemas.microsoft.com/office/drawing/2014/main" id="{727E46FA-6684-4676-9D1A-1C2C97FEB2F5}"/>
              </a:ext>
            </a:extLst>
          </p:cNvPr>
          <p:cNvSpPr>
            <a:spLocks noChangeArrowheads="1"/>
          </p:cNvSpPr>
          <p:nvPr/>
        </p:nvSpPr>
        <p:spPr bwMode="gray">
          <a:xfrm>
            <a:off x="2586659" y="415704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r12</a:t>
            </a:r>
            <a:endParaRPr lang="en-US" altLang="en-US" sz="1200" kern="0">
              <a:solidFill>
                <a:srgbClr val="FFFFFF"/>
              </a:solidFill>
            </a:endParaRPr>
          </a:p>
        </p:txBody>
      </p:sp>
      <p:sp>
        <p:nvSpPr>
          <p:cNvPr id="12" name="Rectangle 13">
            <a:extLst>
              <a:ext uri="{FF2B5EF4-FFF2-40B4-BE49-F238E27FC236}">
                <a16:creationId xmlns:a16="http://schemas.microsoft.com/office/drawing/2014/main" id="{E83FEF7B-F119-4745-A227-1B40B2DE9985}"/>
              </a:ext>
            </a:extLst>
          </p:cNvPr>
          <p:cNvSpPr>
            <a:spLocks noChangeArrowheads="1"/>
          </p:cNvSpPr>
          <p:nvPr/>
        </p:nvSpPr>
        <p:spPr bwMode="gray">
          <a:xfrm>
            <a:off x="2586659" y="432849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r13 (sp)</a:t>
            </a:r>
            <a:endParaRPr lang="en-US" altLang="en-US" sz="1200" kern="0">
              <a:solidFill>
                <a:srgbClr val="FFFFFF"/>
              </a:solidFill>
            </a:endParaRPr>
          </a:p>
        </p:txBody>
      </p:sp>
      <p:sp>
        <p:nvSpPr>
          <p:cNvPr id="13" name="Rectangle 14">
            <a:extLst>
              <a:ext uri="{FF2B5EF4-FFF2-40B4-BE49-F238E27FC236}">
                <a16:creationId xmlns:a16="http://schemas.microsoft.com/office/drawing/2014/main" id="{08576346-33E5-4FC7-B763-8C5265B01736}"/>
              </a:ext>
            </a:extLst>
          </p:cNvPr>
          <p:cNvSpPr>
            <a:spLocks noChangeArrowheads="1"/>
          </p:cNvSpPr>
          <p:nvPr/>
        </p:nvSpPr>
        <p:spPr bwMode="gray">
          <a:xfrm>
            <a:off x="2586659" y="449994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r14 (lr)</a:t>
            </a:r>
            <a:endParaRPr lang="en-US" altLang="en-US" sz="1200" kern="0">
              <a:solidFill>
                <a:srgbClr val="FFFFFF"/>
              </a:solidFill>
            </a:endParaRPr>
          </a:p>
        </p:txBody>
      </p:sp>
      <p:sp>
        <p:nvSpPr>
          <p:cNvPr id="14" name="Rectangle 15">
            <a:extLst>
              <a:ext uri="{FF2B5EF4-FFF2-40B4-BE49-F238E27FC236}">
                <a16:creationId xmlns:a16="http://schemas.microsoft.com/office/drawing/2014/main" id="{A54E845F-D717-4984-A6E5-D72B278BAD70}"/>
              </a:ext>
            </a:extLst>
          </p:cNvPr>
          <p:cNvSpPr>
            <a:spLocks noChangeArrowheads="1"/>
          </p:cNvSpPr>
          <p:nvPr/>
        </p:nvSpPr>
        <p:spPr bwMode="gray">
          <a:xfrm>
            <a:off x="2586659" y="512859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spsr</a:t>
            </a:r>
            <a:endParaRPr lang="en-US" altLang="en-US" sz="1200" kern="0">
              <a:solidFill>
                <a:srgbClr val="FFFFFF"/>
              </a:solidFill>
            </a:endParaRPr>
          </a:p>
        </p:txBody>
      </p:sp>
      <p:grpSp>
        <p:nvGrpSpPr>
          <p:cNvPr id="15" name="Group 77">
            <a:extLst>
              <a:ext uri="{FF2B5EF4-FFF2-40B4-BE49-F238E27FC236}">
                <a16:creationId xmlns:a16="http://schemas.microsoft.com/office/drawing/2014/main" id="{B228A2EA-8079-4C4D-8341-A65ADCF7737D}"/>
              </a:ext>
            </a:extLst>
          </p:cNvPr>
          <p:cNvGrpSpPr>
            <a:grpSpLocks/>
          </p:cNvGrpSpPr>
          <p:nvPr/>
        </p:nvGrpSpPr>
        <p:grpSpPr bwMode="auto">
          <a:xfrm>
            <a:off x="1672259" y="2099642"/>
            <a:ext cx="628650" cy="3028950"/>
            <a:chOff x="336" y="960"/>
            <a:chExt cx="528" cy="2544"/>
          </a:xfrm>
        </p:grpSpPr>
        <p:sp>
          <p:nvSpPr>
            <p:cNvPr id="16" name="Rectangle 18">
              <a:extLst>
                <a:ext uri="{FF2B5EF4-FFF2-40B4-BE49-F238E27FC236}">
                  <a16:creationId xmlns:a16="http://schemas.microsoft.com/office/drawing/2014/main" id="{51C919D9-9193-4919-BE9B-7BE0FCC61DC0}"/>
                </a:ext>
              </a:extLst>
            </p:cNvPr>
            <p:cNvSpPr>
              <a:spLocks noChangeArrowheads="1"/>
            </p:cNvSpPr>
            <p:nvPr/>
          </p:nvSpPr>
          <p:spPr bwMode="gray">
            <a:xfrm>
              <a:off x="336" y="2112"/>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r8</a:t>
              </a:r>
              <a:endParaRPr lang="en-US" altLang="en-US" sz="1200" kern="0">
                <a:solidFill>
                  <a:srgbClr val="FFFFFF"/>
                </a:solidFill>
              </a:endParaRPr>
            </a:p>
          </p:txBody>
        </p:sp>
        <p:sp>
          <p:nvSpPr>
            <p:cNvPr id="17" name="Rectangle 19">
              <a:extLst>
                <a:ext uri="{FF2B5EF4-FFF2-40B4-BE49-F238E27FC236}">
                  <a16:creationId xmlns:a16="http://schemas.microsoft.com/office/drawing/2014/main" id="{FA42B0C9-5D01-4843-9555-A05EC7E5C119}"/>
                </a:ext>
              </a:extLst>
            </p:cNvPr>
            <p:cNvSpPr>
              <a:spLocks noChangeArrowheads="1"/>
            </p:cNvSpPr>
            <p:nvPr/>
          </p:nvSpPr>
          <p:spPr bwMode="gray">
            <a:xfrm>
              <a:off x="336" y="2256"/>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r9</a:t>
              </a:r>
              <a:endParaRPr lang="en-US" altLang="en-US" sz="1200" kern="0">
                <a:solidFill>
                  <a:srgbClr val="FFFFFF"/>
                </a:solidFill>
              </a:endParaRPr>
            </a:p>
          </p:txBody>
        </p:sp>
        <p:sp>
          <p:nvSpPr>
            <p:cNvPr id="18" name="Rectangle 20">
              <a:extLst>
                <a:ext uri="{FF2B5EF4-FFF2-40B4-BE49-F238E27FC236}">
                  <a16:creationId xmlns:a16="http://schemas.microsoft.com/office/drawing/2014/main" id="{886D625A-B2BF-410A-9BB2-3D6436CEA84E}"/>
                </a:ext>
              </a:extLst>
            </p:cNvPr>
            <p:cNvSpPr>
              <a:spLocks noChangeArrowheads="1"/>
            </p:cNvSpPr>
            <p:nvPr/>
          </p:nvSpPr>
          <p:spPr bwMode="gray">
            <a:xfrm>
              <a:off x="336" y="240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r10</a:t>
              </a:r>
              <a:endParaRPr lang="en-US" altLang="en-US" sz="1200" kern="0">
                <a:solidFill>
                  <a:srgbClr val="FFFFFF"/>
                </a:solidFill>
              </a:endParaRPr>
            </a:p>
          </p:txBody>
        </p:sp>
        <p:sp>
          <p:nvSpPr>
            <p:cNvPr id="19" name="Rectangle 21">
              <a:extLst>
                <a:ext uri="{FF2B5EF4-FFF2-40B4-BE49-F238E27FC236}">
                  <a16:creationId xmlns:a16="http://schemas.microsoft.com/office/drawing/2014/main" id="{D9942B54-7522-4B5B-B5D3-D03B827E5729}"/>
                </a:ext>
              </a:extLst>
            </p:cNvPr>
            <p:cNvSpPr>
              <a:spLocks noChangeArrowheads="1"/>
            </p:cNvSpPr>
            <p:nvPr/>
          </p:nvSpPr>
          <p:spPr bwMode="gray">
            <a:xfrm>
              <a:off x="336" y="2544"/>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r11</a:t>
              </a:r>
              <a:endParaRPr lang="en-US" altLang="en-US" sz="1200" kern="0">
                <a:solidFill>
                  <a:srgbClr val="FFFFFF"/>
                </a:solidFill>
              </a:endParaRPr>
            </a:p>
          </p:txBody>
        </p:sp>
        <p:sp>
          <p:nvSpPr>
            <p:cNvPr id="20" name="Rectangle 22">
              <a:extLst>
                <a:ext uri="{FF2B5EF4-FFF2-40B4-BE49-F238E27FC236}">
                  <a16:creationId xmlns:a16="http://schemas.microsoft.com/office/drawing/2014/main" id="{CB5885B5-D002-4BB8-8E29-FD4894995679}"/>
                </a:ext>
              </a:extLst>
            </p:cNvPr>
            <p:cNvSpPr>
              <a:spLocks noChangeArrowheads="1"/>
            </p:cNvSpPr>
            <p:nvPr/>
          </p:nvSpPr>
          <p:spPr bwMode="gray">
            <a:xfrm>
              <a:off x="336" y="2688"/>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r12</a:t>
              </a:r>
              <a:endParaRPr lang="en-US" altLang="en-US" sz="1200" kern="0">
                <a:solidFill>
                  <a:srgbClr val="FFFFFF"/>
                </a:solidFill>
              </a:endParaRPr>
            </a:p>
          </p:txBody>
        </p:sp>
        <p:sp>
          <p:nvSpPr>
            <p:cNvPr id="21" name="Rectangle 23">
              <a:extLst>
                <a:ext uri="{FF2B5EF4-FFF2-40B4-BE49-F238E27FC236}">
                  <a16:creationId xmlns:a16="http://schemas.microsoft.com/office/drawing/2014/main" id="{109E96AA-2F0B-4F87-9D3E-DE7C71CFCE1D}"/>
                </a:ext>
              </a:extLst>
            </p:cNvPr>
            <p:cNvSpPr>
              <a:spLocks noChangeArrowheads="1"/>
            </p:cNvSpPr>
            <p:nvPr/>
          </p:nvSpPr>
          <p:spPr bwMode="gray">
            <a:xfrm>
              <a:off x="336" y="2832"/>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r13 (sp)</a:t>
              </a:r>
              <a:endParaRPr lang="en-US" altLang="en-US" sz="1200" kern="0">
                <a:solidFill>
                  <a:srgbClr val="FFFFFF"/>
                </a:solidFill>
              </a:endParaRPr>
            </a:p>
          </p:txBody>
        </p:sp>
        <p:sp>
          <p:nvSpPr>
            <p:cNvPr id="22" name="Rectangle 24">
              <a:extLst>
                <a:ext uri="{FF2B5EF4-FFF2-40B4-BE49-F238E27FC236}">
                  <a16:creationId xmlns:a16="http://schemas.microsoft.com/office/drawing/2014/main" id="{7350D3A7-BFEA-4F4B-80F0-D21AB735229E}"/>
                </a:ext>
              </a:extLst>
            </p:cNvPr>
            <p:cNvSpPr>
              <a:spLocks noChangeArrowheads="1"/>
            </p:cNvSpPr>
            <p:nvPr/>
          </p:nvSpPr>
          <p:spPr bwMode="gray">
            <a:xfrm>
              <a:off x="336" y="2976"/>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r14 (lr)</a:t>
              </a:r>
              <a:endParaRPr lang="en-US" altLang="en-US" sz="1200" kern="0">
                <a:solidFill>
                  <a:srgbClr val="FFFFFF"/>
                </a:solidFill>
              </a:endParaRPr>
            </a:p>
          </p:txBody>
        </p:sp>
        <p:sp>
          <p:nvSpPr>
            <p:cNvPr id="23" name="Rectangle 25">
              <a:extLst>
                <a:ext uri="{FF2B5EF4-FFF2-40B4-BE49-F238E27FC236}">
                  <a16:creationId xmlns:a16="http://schemas.microsoft.com/office/drawing/2014/main" id="{243ADB8E-0DA6-4088-8B00-2405401F31BC}"/>
                </a:ext>
              </a:extLst>
            </p:cNvPr>
            <p:cNvSpPr>
              <a:spLocks noChangeArrowheads="1"/>
            </p:cNvSpPr>
            <p:nvPr/>
          </p:nvSpPr>
          <p:spPr bwMode="gray">
            <a:xfrm>
              <a:off x="336" y="312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r15 (pc)</a:t>
              </a:r>
              <a:endParaRPr lang="en-US" altLang="en-US" sz="1200" kern="0">
                <a:solidFill>
                  <a:srgbClr val="FFFFFF"/>
                </a:solidFill>
              </a:endParaRPr>
            </a:p>
          </p:txBody>
        </p:sp>
        <p:sp>
          <p:nvSpPr>
            <p:cNvPr id="24" name="Rectangle 26">
              <a:extLst>
                <a:ext uri="{FF2B5EF4-FFF2-40B4-BE49-F238E27FC236}">
                  <a16:creationId xmlns:a16="http://schemas.microsoft.com/office/drawing/2014/main" id="{3FE057D8-280A-4ACE-9E51-F9B06348213C}"/>
                </a:ext>
              </a:extLst>
            </p:cNvPr>
            <p:cNvSpPr>
              <a:spLocks noChangeArrowheads="1"/>
            </p:cNvSpPr>
            <p:nvPr/>
          </p:nvSpPr>
          <p:spPr bwMode="gray">
            <a:xfrm>
              <a:off x="336" y="336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cpsr</a:t>
              </a:r>
              <a:endParaRPr lang="en-US" altLang="en-US" sz="1200" kern="0">
                <a:solidFill>
                  <a:srgbClr val="FFFFFF"/>
                </a:solidFill>
              </a:endParaRPr>
            </a:p>
          </p:txBody>
        </p:sp>
        <p:sp>
          <p:nvSpPr>
            <p:cNvPr id="25" name="Rectangle 27">
              <a:extLst>
                <a:ext uri="{FF2B5EF4-FFF2-40B4-BE49-F238E27FC236}">
                  <a16:creationId xmlns:a16="http://schemas.microsoft.com/office/drawing/2014/main" id="{A609E0DC-D6CC-40F5-A38F-0FA13F07AF08}"/>
                </a:ext>
              </a:extLst>
            </p:cNvPr>
            <p:cNvSpPr>
              <a:spLocks noChangeArrowheads="1"/>
            </p:cNvSpPr>
            <p:nvPr/>
          </p:nvSpPr>
          <p:spPr bwMode="gray">
            <a:xfrm>
              <a:off x="336" y="96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r0</a:t>
              </a:r>
              <a:endParaRPr lang="en-US" altLang="en-US" sz="1200" kern="0">
                <a:solidFill>
                  <a:srgbClr val="FFFFFF"/>
                </a:solidFill>
              </a:endParaRPr>
            </a:p>
          </p:txBody>
        </p:sp>
        <p:sp>
          <p:nvSpPr>
            <p:cNvPr id="26" name="Rectangle 28">
              <a:extLst>
                <a:ext uri="{FF2B5EF4-FFF2-40B4-BE49-F238E27FC236}">
                  <a16:creationId xmlns:a16="http://schemas.microsoft.com/office/drawing/2014/main" id="{AA013833-3D78-4B5E-8E67-3BD6194EE321}"/>
                </a:ext>
              </a:extLst>
            </p:cNvPr>
            <p:cNvSpPr>
              <a:spLocks noChangeArrowheads="1"/>
            </p:cNvSpPr>
            <p:nvPr/>
          </p:nvSpPr>
          <p:spPr bwMode="gray">
            <a:xfrm>
              <a:off x="336" y="1104"/>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a:t>
              </a:r>
              <a:endParaRPr lang="en-US" altLang="en-US" sz="1200" kern="0">
                <a:solidFill>
                  <a:srgbClr val="FFFFFF"/>
                </a:solidFill>
              </a:endParaRPr>
            </a:p>
          </p:txBody>
        </p:sp>
        <p:sp>
          <p:nvSpPr>
            <p:cNvPr id="27" name="Rectangle 29">
              <a:extLst>
                <a:ext uri="{FF2B5EF4-FFF2-40B4-BE49-F238E27FC236}">
                  <a16:creationId xmlns:a16="http://schemas.microsoft.com/office/drawing/2014/main" id="{079EF992-C566-4FE4-826A-7AA4CC72DE0F}"/>
                </a:ext>
              </a:extLst>
            </p:cNvPr>
            <p:cNvSpPr>
              <a:spLocks noChangeArrowheads="1"/>
            </p:cNvSpPr>
            <p:nvPr/>
          </p:nvSpPr>
          <p:spPr bwMode="gray">
            <a:xfrm>
              <a:off x="336" y="1248"/>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r2</a:t>
              </a:r>
              <a:endParaRPr lang="en-US" altLang="en-US" sz="1200" kern="0">
                <a:solidFill>
                  <a:srgbClr val="FFFFFF"/>
                </a:solidFill>
              </a:endParaRPr>
            </a:p>
          </p:txBody>
        </p:sp>
        <p:sp>
          <p:nvSpPr>
            <p:cNvPr id="28" name="Rectangle 30">
              <a:extLst>
                <a:ext uri="{FF2B5EF4-FFF2-40B4-BE49-F238E27FC236}">
                  <a16:creationId xmlns:a16="http://schemas.microsoft.com/office/drawing/2014/main" id="{5A642363-8954-461C-9133-E6D2C9E5BC3D}"/>
                </a:ext>
              </a:extLst>
            </p:cNvPr>
            <p:cNvSpPr>
              <a:spLocks noChangeArrowheads="1"/>
            </p:cNvSpPr>
            <p:nvPr/>
          </p:nvSpPr>
          <p:spPr bwMode="gray">
            <a:xfrm>
              <a:off x="336" y="1392"/>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r3</a:t>
              </a:r>
              <a:endParaRPr lang="en-US" altLang="en-US" sz="1200" kern="0">
                <a:solidFill>
                  <a:srgbClr val="FFFFFF"/>
                </a:solidFill>
              </a:endParaRPr>
            </a:p>
          </p:txBody>
        </p:sp>
        <p:sp>
          <p:nvSpPr>
            <p:cNvPr id="29" name="Rectangle 31">
              <a:extLst>
                <a:ext uri="{FF2B5EF4-FFF2-40B4-BE49-F238E27FC236}">
                  <a16:creationId xmlns:a16="http://schemas.microsoft.com/office/drawing/2014/main" id="{908EB9D6-AFE6-4DCE-8CC0-795D5827E9C2}"/>
                </a:ext>
              </a:extLst>
            </p:cNvPr>
            <p:cNvSpPr>
              <a:spLocks noChangeArrowheads="1"/>
            </p:cNvSpPr>
            <p:nvPr/>
          </p:nvSpPr>
          <p:spPr bwMode="gray">
            <a:xfrm>
              <a:off x="336" y="1536"/>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r4</a:t>
              </a:r>
              <a:endParaRPr lang="en-US" altLang="en-US" sz="1200" kern="0">
                <a:solidFill>
                  <a:srgbClr val="FFFFFF"/>
                </a:solidFill>
              </a:endParaRPr>
            </a:p>
          </p:txBody>
        </p:sp>
        <p:sp>
          <p:nvSpPr>
            <p:cNvPr id="30" name="Rectangle 32">
              <a:extLst>
                <a:ext uri="{FF2B5EF4-FFF2-40B4-BE49-F238E27FC236}">
                  <a16:creationId xmlns:a16="http://schemas.microsoft.com/office/drawing/2014/main" id="{5A56C2EB-2917-4BE7-8CF6-ECB5DB4A1443}"/>
                </a:ext>
              </a:extLst>
            </p:cNvPr>
            <p:cNvSpPr>
              <a:spLocks noChangeArrowheads="1"/>
            </p:cNvSpPr>
            <p:nvPr/>
          </p:nvSpPr>
          <p:spPr bwMode="gray">
            <a:xfrm>
              <a:off x="336" y="168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r5</a:t>
              </a:r>
              <a:endParaRPr lang="en-US" altLang="en-US" sz="1200" kern="0">
                <a:solidFill>
                  <a:srgbClr val="FFFFFF"/>
                </a:solidFill>
              </a:endParaRPr>
            </a:p>
          </p:txBody>
        </p:sp>
        <p:sp>
          <p:nvSpPr>
            <p:cNvPr id="31" name="Rectangle 33">
              <a:extLst>
                <a:ext uri="{FF2B5EF4-FFF2-40B4-BE49-F238E27FC236}">
                  <a16:creationId xmlns:a16="http://schemas.microsoft.com/office/drawing/2014/main" id="{BFE68C0D-CEFF-4E09-9310-D3B15636C1BF}"/>
                </a:ext>
              </a:extLst>
            </p:cNvPr>
            <p:cNvSpPr>
              <a:spLocks noChangeArrowheads="1"/>
            </p:cNvSpPr>
            <p:nvPr/>
          </p:nvSpPr>
          <p:spPr bwMode="gray">
            <a:xfrm>
              <a:off x="336" y="1824"/>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r6</a:t>
              </a:r>
              <a:endParaRPr lang="en-US" altLang="en-US" sz="1200" kern="0">
                <a:solidFill>
                  <a:srgbClr val="FFFFFF"/>
                </a:solidFill>
              </a:endParaRPr>
            </a:p>
          </p:txBody>
        </p:sp>
        <p:sp>
          <p:nvSpPr>
            <p:cNvPr id="32" name="Rectangle 34">
              <a:extLst>
                <a:ext uri="{FF2B5EF4-FFF2-40B4-BE49-F238E27FC236}">
                  <a16:creationId xmlns:a16="http://schemas.microsoft.com/office/drawing/2014/main" id="{147EB5A0-9602-42EC-9078-54854E854B7A}"/>
                </a:ext>
              </a:extLst>
            </p:cNvPr>
            <p:cNvSpPr>
              <a:spLocks noChangeArrowheads="1"/>
            </p:cNvSpPr>
            <p:nvPr/>
          </p:nvSpPr>
          <p:spPr bwMode="gray">
            <a:xfrm>
              <a:off x="336" y="1968"/>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r7</a:t>
              </a:r>
              <a:endParaRPr lang="en-US" altLang="en-US" sz="1200" kern="0">
                <a:solidFill>
                  <a:srgbClr val="FFFFFF"/>
                </a:solidFill>
              </a:endParaRPr>
            </a:p>
          </p:txBody>
        </p:sp>
      </p:grpSp>
      <p:sp>
        <p:nvSpPr>
          <p:cNvPr id="33" name="Rectangle 37">
            <a:extLst>
              <a:ext uri="{FF2B5EF4-FFF2-40B4-BE49-F238E27FC236}">
                <a16:creationId xmlns:a16="http://schemas.microsoft.com/office/drawing/2014/main" id="{7F0C9442-8D24-4760-B224-6C1C8668F84D}"/>
              </a:ext>
            </a:extLst>
          </p:cNvPr>
          <p:cNvSpPr>
            <a:spLocks noChangeArrowheads="1"/>
          </p:cNvSpPr>
          <p:nvPr/>
        </p:nvSpPr>
        <p:spPr bwMode="gray">
          <a:xfrm>
            <a:off x="3443909" y="4328492"/>
            <a:ext cx="628650" cy="171450"/>
          </a:xfrm>
          <a:prstGeom prst="rect">
            <a:avLst/>
          </a:prstGeom>
          <a:solidFill>
            <a:srgbClr val="B2AA0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r13 (sp)</a:t>
            </a:r>
            <a:endParaRPr lang="en-US" altLang="en-US" sz="1200" kern="0">
              <a:solidFill>
                <a:srgbClr val="FFFFFF"/>
              </a:solidFill>
            </a:endParaRPr>
          </a:p>
        </p:txBody>
      </p:sp>
      <p:sp>
        <p:nvSpPr>
          <p:cNvPr id="34" name="Rectangle 38">
            <a:extLst>
              <a:ext uri="{FF2B5EF4-FFF2-40B4-BE49-F238E27FC236}">
                <a16:creationId xmlns:a16="http://schemas.microsoft.com/office/drawing/2014/main" id="{9EAAA914-205A-43F1-8363-3EE9DC67940E}"/>
              </a:ext>
            </a:extLst>
          </p:cNvPr>
          <p:cNvSpPr>
            <a:spLocks noChangeArrowheads="1"/>
          </p:cNvSpPr>
          <p:nvPr/>
        </p:nvSpPr>
        <p:spPr bwMode="gray">
          <a:xfrm>
            <a:off x="3443909" y="4499942"/>
            <a:ext cx="628650" cy="171450"/>
          </a:xfrm>
          <a:prstGeom prst="rect">
            <a:avLst/>
          </a:prstGeom>
          <a:solidFill>
            <a:srgbClr val="B2AA0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r14 (lr)</a:t>
            </a:r>
            <a:endParaRPr lang="en-US" altLang="en-US" sz="1200" kern="0">
              <a:solidFill>
                <a:srgbClr val="FFFFFF"/>
              </a:solidFill>
            </a:endParaRPr>
          </a:p>
        </p:txBody>
      </p:sp>
      <p:sp>
        <p:nvSpPr>
          <p:cNvPr id="35" name="Rectangle 39">
            <a:extLst>
              <a:ext uri="{FF2B5EF4-FFF2-40B4-BE49-F238E27FC236}">
                <a16:creationId xmlns:a16="http://schemas.microsoft.com/office/drawing/2014/main" id="{3D3113D5-4BC4-4F2D-BF56-F13E188848A3}"/>
              </a:ext>
            </a:extLst>
          </p:cNvPr>
          <p:cNvSpPr>
            <a:spLocks noChangeArrowheads="1"/>
          </p:cNvSpPr>
          <p:nvPr/>
        </p:nvSpPr>
        <p:spPr bwMode="gray">
          <a:xfrm>
            <a:off x="3443909" y="5128592"/>
            <a:ext cx="628650" cy="171450"/>
          </a:xfrm>
          <a:prstGeom prst="rect">
            <a:avLst/>
          </a:prstGeom>
          <a:solidFill>
            <a:srgbClr val="B2AA0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spsr</a:t>
            </a:r>
          </a:p>
        </p:txBody>
      </p:sp>
      <p:sp>
        <p:nvSpPr>
          <p:cNvPr id="36" name="Rectangle 41">
            <a:extLst>
              <a:ext uri="{FF2B5EF4-FFF2-40B4-BE49-F238E27FC236}">
                <a16:creationId xmlns:a16="http://schemas.microsoft.com/office/drawing/2014/main" id="{664E4B6E-9793-4165-9D5E-7C6A38A55CF8}"/>
              </a:ext>
            </a:extLst>
          </p:cNvPr>
          <p:cNvSpPr>
            <a:spLocks noChangeArrowheads="1"/>
          </p:cNvSpPr>
          <p:nvPr/>
        </p:nvSpPr>
        <p:spPr bwMode="gray">
          <a:xfrm>
            <a:off x="344390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37" name="Rectangle 42">
            <a:extLst>
              <a:ext uri="{FF2B5EF4-FFF2-40B4-BE49-F238E27FC236}">
                <a16:creationId xmlns:a16="http://schemas.microsoft.com/office/drawing/2014/main" id="{436739FC-6ABE-478D-A47D-8C150C421CD3}"/>
              </a:ext>
            </a:extLst>
          </p:cNvPr>
          <p:cNvSpPr>
            <a:spLocks noChangeArrowheads="1"/>
          </p:cNvSpPr>
          <p:nvPr/>
        </p:nvSpPr>
        <p:spPr bwMode="gray">
          <a:xfrm>
            <a:off x="344390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38" name="Rectangle 43">
            <a:extLst>
              <a:ext uri="{FF2B5EF4-FFF2-40B4-BE49-F238E27FC236}">
                <a16:creationId xmlns:a16="http://schemas.microsoft.com/office/drawing/2014/main" id="{B2DD7A1D-5312-4CD4-8D30-4689F991BB6E}"/>
              </a:ext>
            </a:extLst>
          </p:cNvPr>
          <p:cNvSpPr>
            <a:spLocks noChangeArrowheads="1"/>
          </p:cNvSpPr>
          <p:nvPr/>
        </p:nvSpPr>
        <p:spPr bwMode="gray">
          <a:xfrm>
            <a:off x="3443909" y="2099642"/>
            <a:ext cx="628650" cy="22288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r0-r12,</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39" name="Rectangle 45">
            <a:extLst>
              <a:ext uri="{FF2B5EF4-FFF2-40B4-BE49-F238E27FC236}">
                <a16:creationId xmlns:a16="http://schemas.microsoft.com/office/drawing/2014/main" id="{C01D43FF-1651-49D0-94A4-68A15457AFEF}"/>
              </a:ext>
            </a:extLst>
          </p:cNvPr>
          <p:cNvSpPr>
            <a:spLocks noChangeArrowheads="1"/>
          </p:cNvSpPr>
          <p:nvPr/>
        </p:nvSpPr>
        <p:spPr bwMode="gray">
          <a:xfrm>
            <a:off x="5215559" y="4328492"/>
            <a:ext cx="628650" cy="171450"/>
          </a:xfrm>
          <a:prstGeom prst="rect">
            <a:avLst/>
          </a:prstGeom>
          <a:solidFill>
            <a:srgbClr val="782B30"/>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FFFFFF"/>
                </a:solidFill>
              </a:rPr>
              <a:t>r13 (sp)</a:t>
            </a:r>
            <a:endParaRPr lang="en-US" altLang="en-US" sz="975" b="0" kern="0">
              <a:solidFill>
                <a:srgbClr val="FFFFFF"/>
              </a:solidFill>
              <a:latin typeface="Helvetica" panose="020B0604020202020204" pitchFamily="34" charset="0"/>
            </a:endParaRPr>
          </a:p>
        </p:txBody>
      </p:sp>
      <p:sp>
        <p:nvSpPr>
          <p:cNvPr id="40" name="Rectangle 46">
            <a:extLst>
              <a:ext uri="{FF2B5EF4-FFF2-40B4-BE49-F238E27FC236}">
                <a16:creationId xmlns:a16="http://schemas.microsoft.com/office/drawing/2014/main" id="{CD5B9A8D-CD47-4A51-A5DE-663BA8102BFA}"/>
              </a:ext>
            </a:extLst>
          </p:cNvPr>
          <p:cNvSpPr>
            <a:spLocks noChangeArrowheads="1"/>
          </p:cNvSpPr>
          <p:nvPr/>
        </p:nvSpPr>
        <p:spPr bwMode="gray">
          <a:xfrm>
            <a:off x="5215559" y="4499942"/>
            <a:ext cx="628650" cy="171450"/>
          </a:xfrm>
          <a:prstGeom prst="rect">
            <a:avLst/>
          </a:prstGeom>
          <a:solidFill>
            <a:srgbClr val="782B30"/>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FFFFFF"/>
                </a:solidFill>
              </a:rPr>
              <a:t>r14 (lr)</a:t>
            </a:r>
            <a:endParaRPr lang="en-US" altLang="en-US" sz="975" b="0" kern="0">
              <a:solidFill>
                <a:srgbClr val="FFFFFF"/>
              </a:solidFill>
              <a:latin typeface="Helvetica" panose="020B0604020202020204" pitchFamily="34" charset="0"/>
            </a:endParaRPr>
          </a:p>
        </p:txBody>
      </p:sp>
      <p:sp>
        <p:nvSpPr>
          <p:cNvPr id="41" name="Rectangle 47">
            <a:extLst>
              <a:ext uri="{FF2B5EF4-FFF2-40B4-BE49-F238E27FC236}">
                <a16:creationId xmlns:a16="http://schemas.microsoft.com/office/drawing/2014/main" id="{93395FD9-A217-4F76-957F-E89DF72843B3}"/>
              </a:ext>
            </a:extLst>
          </p:cNvPr>
          <p:cNvSpPr>
            <a:spLocks noChangeArrowheads="1"/>
          </p:cNvSpPr>
          <p:nvPr/>
        </p:nvSpPr>
        <p:spPr bwMode="gray">
          <a:xfrm>
            <a:off x="5215559" y="5128592"/>
            <a:ext cx="628650" cy="171450"/>
          </a:xfrm>
          <a:prstGeom prst="rect">
            <a:avLst/>
          </a:prstGeom>
          <a:solidFill>
            <a:srgbClr val="782B30"/>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FFFFFF"/>
                </a:solidFill>
              </a:rPr>
              <a:t>spsr</a:t>
            </a:r>
          </a:p>
        </p:txBody>
      </p:sp>
      <p:sp>
        <p:nvSpPr>
          <p:cNvPr id="42" name="Rectangle 49">
            <a:extLst>
              <a:ext uri="{FF2B5EF4-FFF2-40B4-BE49-F238E27FC236}">
                <a16:creationId xmlns:a16="http://schemas.microsoft.com/office/drawing/2014/main" id="{DD56CC6A-2F79-47B3-974C-4FE678F7F64A}"/>
              </a:ext>
            </a:extLst>
          </p:cNvPr>
          <p:cNvSpPr>
            <a:spLocks noChangeArrowheads="1"/>
          </p:cNvSpPr>
          <p:nvPr/>
        </p:nvSpPr>
        <p:spPr bwMode="gray">
          <a:xfrm>
            <a:off x="521555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43" name="Rectangle 50">
            <a:extLst>
              <a:ext uri="{FF2B5EF4-FFF2-40B4-BE49-F238E27FC236}">
                <a16:creationId xmlns:a16="http://schemas.microsoft.com/office/drawing/2014/main" id="{0386FF3D-3DF1-4A0D-B10D-AFB800803A85}"/>
              </a:ext>
            </a:extLst>
          </p:cNvPr>
          <p:cNvSpPr>
            <a:spLocks noChangeArrowheads="1"/>
          </p:cNvSpPr>
          <p:nvPr/>
        </p:nvSpPr>
        <p:spPr bwMode="gray">
          <a:xfrm>
            <a:off x="521555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44" name="Rectangle 51">
            <a:extLst>
              <a:ext uri="{FF2B5EF4-FFF2-40B4-BE49-F238E27FC236}">
                <a16:creationId xmlns:a16="http://schemas.microsoft.com/office/drawing/2014/main" id="{5B304010-100B-4E44-88E7-C734E7C2EF91}"/>
              </a:ext>
            </a:extLst>
          </p:cNvPr>
          <p:cNvSpPr>
            <a:spLocks noChangeArrowheads="1"/>
          </p:cNvSpPr>
          <p:nvPr/>
        </p:nvSpPr>
        <p:spPr bwMode="gray">
          <a:xfrm>
            <a:off x="5215559" y="2099642"/>
            <a:ext cx="628650" cy="22288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r0-r12,</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45" name="Rectangle 53">
            <a:extLst>
              <a:ext uri="{FF2B5EF4-FFF2-40B4-BE49-F238E27FC236}">
                <a16:creationId xmlns:a16="http://schemas.microsoft.com/office/drawing/2014/main" id="{F60F9BBD-E7E0-403C-B2FC-903062C48E64}"/>
              </a:ext>
            </a:extLst>
          </p:cNvPr>
          <p:cNvSpPr>
            <a:spLocks noChangeArrowheads="1"/>
          </p:cNvSpPr>
          <p:nvPr/>
        </p:nvSpPr>
        <p:spPr bwMode="gray">
          <a:xfrm>
            <a:off x="4358309" y="4328492"/>
            <a:ext cx="628650" cy="171450"/>
          </a:xfrm>
          <a:prstGeom prst="rect">
            <a:avLst/>
          </a:prstGeom>
          <a:solidFill>
            <a:srgbClr val="00574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r13 (sp)</a:t>
            </a:r>
          </a:p>
        </p:txBody>
      </p:sp>
      <p:sp>
        <p:nvSpPr>
          <p:cNvPr id="46" name="Rectangle 54">
            <a:extLst>
              <a:ext uri="{FF2B5EF4-FFF2-40B4-BE49-F238E27FC236}">
                <a16:creationId xmlns:a16="http://schemas.microsoft.com/office/drawing/2014/main" id="{7D9EA36D-3086-42D9-A44A-412E000ECDAB}"/>
              </a:ext>
            </a:extLst>
          </p:cNvPr>
          <p:cNvSpPr>
            <a:spLocks noChangeArrowheads="1"/>
          </p:cNvSpPr>
          <p:nvPr/>
        </p:nvSpPr>
        <p:spPr bwMode="gray">
          <a:xfrm>
            <a:off x="4358309" y="4499942"/>
            <a:ext cx="628650" cy="171450"/>
          </a:xfrm>
          <a:prstGeom prst="rect">
            <a:avLst/>
          </a:prstGeom>
          <a:solidFill>
            <a:srgbClr val="00574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r14 (lr)</a:t>
            </a:r>
          </a:p>
        </p:txBody>
      </p:sp>
      <p:sp>
        <p:nvSpPr>
          <p:cNvPr id="47" name="Rectangle 55">
            <a:extLst>
              <a:ext uri="{FF2B5EF4-FFF2-40B4-BE49-F238E27FC236}">
                <a16:creationId xmlns:a16="http://schemas.microsoft.com/office/drawing/2014/main" id="{14F59867-543B-4222-97DA-D319FDE94E21}"/>
              </a:ext>
            </a:extLst>
          </p:cNvPr>
          <p:cNvSpPr>
            <a:spLocks noChangeArrowheads="1"/>
          </p:cNvSpPr>
          <p:nvPr/>
        </p:nvSpPr>
        <p:spPr bwMode="gray">
          <a:xfrm>
            <a:off x="4358309" y="5128592"/>
            <a:ext cx="628650" cy="171450"/>
          </a:xfrm>
          <a:prstGeom prst="rect">
            <a:avLst/>
          </a:prstGeom>
          <a:solidFill>
            <a:srgbClr val="00574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spsr</a:t>
            </a:r>
          </a:p>
        </p:txBody>
      </p:sp>
      <p:sp>
        <p:nvSpPr>
          <p:cNvPr id="48" name="Rectangle 57">
            <a:extLst>
              <a:ext uri="{FF2B5EF4-FFF2-40B4-BE49-F238E27FC236}">
                <a16:creationId xmlns:a16="http://schemas.microsoft.com/office/drawing/2014/main" id="{CCCF515B-6789-4333-A397-53D36F78BD30}"/>
              </a:ext>
            </a:extLst>
          </p:cNvPr>
          <p:cNvSpPr>
            <a:spLocks noChangeArrowheads="1"/>
          </p:cNvSpPr>
          <p:nvPr/>
        </p:nvSpPr>
        <p:spPr bwMode="gray">
          <a:xfrm>
            <a:off x="435830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49" name="Rectangle 58">
            <a:extLst>
              <a:ext uri="{FF2B5EF4-FFF2-40B4-BE49-F238E27FC236}">
                <a16:creationId xmlns:a16="http://schemas.microsoft.com/office/drawing/2014/main" id="{B9B93811-C03C-47BF-B516-D9C50E38CCEC}"/>
              </a:ext>
            </a:extLst>
          </p:cNvPr>
          <p:cNvSpPr>
            <a:spLocks noChangeArrowheads="1"/>
          </p:cNvSpPr>
          <p:nvPr/>
        </p:nvSpPr>
        <p:spPr bwMode="gray">
          <a:xfrm>
            <a:off x="435830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50" name="Rectangle 59">
            <a:extLst>
              <a:ext uri="{FF2B5EF4-FFF2-40B4-BE49-F238E27FC236}">
                <a16:creationId xmlns:a16="http://schemas.microsoft.com/office/drawing/2014/main" id="{306C8389-5A86-44A4-BC24-57A79B8CDF79}"/>
              </a:ext>
            </a:extLst>
          </p:cNvPr>
          <p:cNvSpPr>
            <a:spLocks noChangeArrowheads="1"/>
          </p:cNvSpPr>
          <p:nvPr/>
        </p:nvSpPr>
        <p:spPr bwMode="gray">
          <a:xfrm>
            <a:off x="4358309" y="2099642"/>
            <a:ext cx="628650" cy="22288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r0-r12,</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51" name="Rectangle 61">
            <a:extLst>
              <a:ext uri="{FF2B5EF4-FFF2-40B4-BE49-F238E27FC236}">
                <a16:creationId xmlns:a16="http://schemas.microsoft.com/office/drawing/2014/main" id="{4DAE1C2D-D4E9-468D-AD5A-49FC1F47E5A8}"/>
              </a:ext>
            </a:extLst>
          </p:cNvPr>
          <p:cNvSpPr>
            <a:spLocks noChangeArrowheads="1"/>
          </p:cNvSpPr>
          <p:nvPr/>
        </p:nvSpPr>
        <p:spPr bwMode="gray">
          <a:xfrm>
            <a:off x="6129959" y="4328492"/>
            <a:ext cx="628650" cy="171450"/>
          </a:xfrm>
          <a:prstGeom prst="rect">
            <a:avLst/>
          </a:prstGeom>
          <a:solidFill>
            <a:srgbClr val="DDDDDD"/>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00234A"/>
                </a:solidFill>
              </a:rPr>
              <a:t>r13 (sp)</a:t>
            </a:r>
          </a:p>
        </p:txBody>
      </p:sp>
      <p:sp>
        <p:nvSpPr>
          <p:cNvPr id="52" name="Rectangle 62">
            <a:extLst>
              <a:ext uri="{FF2B5EF4-FFF2-40B4-BE49-F238E27FC236}">
                <a16:creationId xmlns:a16="http://schemas.microsoft.com/office/drawing/2014/main" id="{7ED18981-1778-494A-A2BE-72D58E1072DF}"/>
              </a:ext>
            </a:extLst>
          </p:cNvPr>
          <p:cNvSpPr>
            <a:spLocks noChangeArrowheads="1"/>
          </p:cNvSpPr>
          <p:nvPr/>
        </p:nvSpPr>
        <p:spPr bwMode="gray">
          <a:xfrm>
            <a:off x="6129959" y="4499942"/>
            <a:ext cx="628650" cy="171450"/>
          </a:xfrm>
          <a:prstGeom prst="rect">
            <a:avLst/>
          </a:prstGeom>
          <a:solidFill>
            <a:srgbClr val="DDDDDD"/>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00234A"/>
                </a:solidFill>
              </a:rPr>
              <a:t>r14 (lr)</a:t>
            </a:r>
          </a:p>
        </p:txBody>
      </p:sp>
      <p:sp>
        <p:nvSpPr>
          <p:cNvPr id="53" name="Rectangle 63">
            <a:extLst>
              <a:ext uri="{FF2B5EF4-FFF2-40B4-BE49-F238E27FC236}">
                <a16:creationId xmlns:a16="http://schemas.microsoft.com/office/drawing/2014/main" id="{57096328-DC4B-495F-9DB0-EC71BB092450}"/>
              </a:ext>
            </a:extLst>
          </p:cNvPr>
          <p:cNvSpPr>
            <a:spLocks noChangeArrowheads="1"/>
          </p:cNvSpPr>
          <p:nvPr/>
        </p:nvSpPr>
        <p:spPr bwMode="gray">
          <a:xfrm>
            <a:off x="6129959" y="5128592"/>
            <a:ext cx="628650" cy="171450"/>
          </a:xfrm>
          <a:prstGeom prst="rect">
            <a:avLst/>
          </a:prstGeom>
          <a:solidFill>
            <a:srgbClr val="DDDDDD"/>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00234A"/>
                </a:solidFill>
              </a:rPr>
              <a:t>spsr</a:t>
            </a:r>
          </a:p>
        </p:txBody>
      </p:sp>
      <p:sp>
        <p:nvSpPr>
          <p:cNvPr id="54" name="Rectangle 65">
            <a:extLst>
              <a:ext uri="{FF2B5EF4-FFF2-40B4-BE49-F238E27FC236}">
                <a16:creationId xmlns:a16="http://schemas.microsoft.com/office/drawing/2014/main" id="{0A58DB81-ACF4-4765-A972-E4E1E8A45AA7}"/>
              </a:ext>
            </a:extLst>
          </p:cNvPr>
          <p:cNvSpPr>
            <a:spLocks noChangeArrowheads="1"/>
          </p:cNvSpPr>
          <p:nvPr/>
        </p:nvSpPr>
        <p:spPr bwMode="gray">
          <a:xfrm>
            <a:off x="612995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55" name="Rectangle 66">
            <a:extLst>
              <a:ext uri="{FF2B5EF4-FFF2-40B4-BE49-F238E27FC236}">
                <a16:creationId xmlns:a16="http://schemas.microsoft.com/office/drawing/2014/main" id="{FAFCDDA3-55E7-4175-AFDB-1DAA49B36B50}"/>
              </a:ext>
            </a:extLst>
          </p:cNvPr>
          <p:cNvSpPr>
            <a:spLocks noChangeArrowheads="1"/>
          </p:cNvSpPr>
          <p:nvPr/>
        </p:nvSpPr>
        <p:spPr bwMode="gray">
          <a:xfrm>
            <a:off x="612995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56" name="Rectangle 67">
            <a:extLst>
              <a:ext uri="{FF2B5EF4-FFF2-40B4-BE49-F238E27FC236}">
                <a16:creationId xmlns:a16="http://schemas.microsoft.com/office/drawing/2014/main" id="{65C0ED78-1BE5-49D7-AD12-8C703BD569FC}"/>
              </a:ext>
            </a:extLst>
          </p:cNvPr>
          <p:cNvSpPr>
            <a:spLocks noChangeArrowheads="1"/>
          </p:cNvSpPr>
          <p:nvPr/>
        </p:nvSpPr>
        <p:spPr bwMode="gray">
          <a:xfrm>
            <a:off x="6129959" y="2099642"/>
            <a:ext cx="628650" cy="22288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r0-r12,</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57" name="Rectangle 68">
            <a:extLst>
              <a:ext uri="{FF2B5EF4-FFF2-40B4-BE49-F238E27FC236}">
                <a16:creationId xmlns:a16="http://schemas.microsoft.com/office/drawing/2014/main" id="{267592C1-C663-436C-B41E-FFA7B715B94B}"/>
              </a:ext>
            </a:extLst>
          </p:cNvPr>
          <p:cNvSpPr>
            <a:spLocks noChangeArrowheads="1"/>
          </p:cNvSpPr>
          <p:nvPr/>
        </p:nvSpPr>
        <p:spPr bwMode="gray">
          <a:xfrm>
            <a:off x="7044359" y="2842591"/>
            <a:ext cx="10967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0"/>
              </a:spcBef>
              <a:spcAft>
                <a:spcPct val="0"/>
              </a:spcAft>
            </a:pPr>
            <a:r>
              <a:rPr lang="en-US" altLang="en-US" sz="1050">
                <a:solidFill>
                  <a:srgbClr val="DB5214"/>
                </a:solidFill>
                <a:latin typeface="Helvetica-Narrow" pitchFamily="34" charset="0"/>
              </a:rPr>
              <a:t>Thumb state</a:t>
            </a:r>
          </a:p>
          <a:p>
            <a:pPr eaLnBrk="0" fontAlgn="base" hangingPunct="0">
              <a:spcBef>
                <a:spcPct val="0"/>
              </a:spcBef>
              <a:spcAft>
                <a:spcPct val="0"/>
              </a:spcAft>
            </a:pPr>
            <a:r>
              <a:rPr lang="en-US" altLang="en-US" sz="1050">
                <a:solidFill>
                  <a:srgbClr val="DB5214"/>
                </a:solidFill>
                <a:latin typeface="Helvetica-Narrow" pitchFamily="34" charset="0"/>
              </a:rPr>
              <a:t>Low  registers</a:t>
            </a:r>
          </a:p>
        </p:txBody>
      </p:sp>
      <p:sp>
        <p:nvSpPr>
          <p:cNvPr id="58" name="Rectangle 69">
            <a:extLst>
              <a:ext uri="{FF2B5EF4-FFF2-40B4-BE49-F238E27FC236}">
                <a16:creationId xmlns:a16="http://schemas.microsoft.com/office/drawing/2014/main" id="{22D4F782-37AF-4891-9E38-3C03F5296DAB}"/>
              </a:ext>
            </a:extLst>
          </p:cNvPr>
          <p:cNvSpPr>
            <a:spLocks noChangeArrowheads="1"/>
          </p:cNvSpPr>
          <p:nvPr/>
        </p:nvSpPr>
        <p:spPr bwMode="gray">
          <a:xfrm>
            <a:off x="7044359" y="3756991"/>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0"/>
              </a:spcBef>
              <a:spcAft>
                <a:spcPct val="0"/>
              </a:spcAft>
            </a:pPr>
            <a:r>
              <a:rPr lang="en-US" altLang="en-US" sz="1050">
                <a:solidFill>
                  <a:srgbClr val="DB5214"/>
                </a:solidFill>
                <a:latin typeface="Helvetica-Narrow" pitchFamily="34" charset="0"/>
              </a:rPr>
              <a:t>Thumb state</a:t>
            </a:r>
          </a:p>
          <a:p>
            <a:pPr eaLnBrk="0" fontAlgn="base" hangingPunct="0">
              <a:spcBef>
                <a:spcPct val="0"/>
              </a:spcBef>
              <a:spcAft>
                <a:spcPct val="0"/>
              </a:spcAft>
            </a:pPr>
            <a:r>
              <a:rPr lang="en-US" altLang="en-US" sz="1050">
                <a:solidFill>
                  <a:srgbClr val="DB5214"/>
                </a:solidFill>
                <a:latin typeface="Helvetica-Narrow" pitchFamily="34" charset="0"/>
              </a:rPr>
              <a:t>High registers</a:t>
            </a:r>
          </a:p>
        </p:txBody>
      </p:sp>
      <p:sp>
        <p:nvSpPr>
          <p:cNvPr id="59" name="Rectangle 70">
            <a:extLst>
              <a:ext uri="{FF2B5EF4-FFF2-40B4-BE49-F238E27FC236}">
                <a16:creationId xmlns:a16="http://schemas.microsoft.com/office/drawing/2014/main" id="{454DC6AB-E26A-42B2-BB79-EE72B9FFF05E}"/>
              </a:ext>
            </a:extLst>
          </p:cNvPr>
          <p:cNvSpPr>
            <a:spLocks noChangeArrowheads="1"/>
          </p:cNvSpPr>
          <p:nvPr/>
        </p:nvSpPr>
        <p:spPr bwMode="gray">
          <a:xfrm>
            <a:off x="1615109" y="5413338"/>
            <a:ext cx="5200650" cy="25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0"/>
              </a:spcBef>
              <a:spcAft>
                <a:spcPct val="0"/>
              </a:spcAft>
            </a:pPr>
            <a:r>
              <a:rPr lang="en-US" altLang="en-US" sz="1200">
                <a:solidFill>
                  <a:srgbClr val="00234A"/>
                </a:solidFill>
                <a:latin typeface="Arial" panose="020B0604020202020204" pitchFamily="34" charset="0"/>
              </a:rPr>
              <a:t>Note: System mode uses the User mode register set </a:t>
            </a:r>
            <a:endParaRPr lang="en-US" altLang="en-US" sz="1200">
              <a:solidFill>
                <a:srgbClr val="3D216B"/>
              </a:solidFill>
              <a:latin typeface="Arial" panose="020B0604020202020204" pitchFamily="34" charset="0"/>
            </a:endParaRPr>
          </a:p>
        </p:txBody>
      </p:sp>
    </p:spTree>
    <p:extLst>
      <p:ext uri="{BB962C8B-B14F-4D97-AF65-F5344CB8AC3E}">
        <p14:creationId xmlns:p14="http://schemas.microsoft.com/office/powerpoint/2010/main" val="30657352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The Registers</a:t>
            </a:r>
            <a:endParaRPr lang="en-IN" dirty="0">
              <a:latin typeface="Times New Roman" panose="02020603050405020304" pitchFamily="18" charset="0"/>
              <a:cs typeface="Times New Roman" panose="02020603050405020304" pitchFamily="18" charset="0"/>
            </a:endParaRPr>
          </a:p>
        </p:txBody>
      </p:sp>
      <p:sp>
        <p:nvSpPr>
          <p:cNvPr id="3" name="Rectangle 5">
            <a:extLst>
              <a:ext uri="{FF2B5EF4-FFF2-40B4-BE49-F238E27FC236}">
                <a16:creationId xmlns:a16="http://schemas.microsoft.com/office/drawing/2014/main" id="{338F54D0-D78D-48E7-BA1C-F884C0BD2464}"/>
              </a:ext>
            </a:extLst>
          </p:cNvPr>
          <p:cNvSpPr txBox="1">
            <a:spLocks noChangeArrowheads="1"/>
          </p:cNvSpPr>
          <p:nvPr/>
        </p:nvSpPr>
        <p:spPr bwMode="auto">
          <a:xfrm>
            <a:off x="1371600" y="1823831"/>
            <a:ext cx="64008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marL="342900" indent="-342900" algn="l" rtl="0" eaLnBrk="0" fontAlgn="base" hangingPunct="0">
              <a:spcBef>
                <a:spcPct val="50000"/>
              </a:spcBef>
              <a:spcAft>
                <a:spcPct val="0"/>
              </a:spcAft>
              <a:buClr>
                <a:schemeClr val="bg2"/>
              </a:buClr>
              <a:buSzPct val="80000"/>
              <a:buFont typeface="Wingdings" panose="05000000000000000000" pitchFamily="2" charset="2"/>
              <a:buChar char="n"/>
              <a:defRPr b="1">
                <a:solidFill>
                  <a:schemeClr val="tx1"/>
                </a:solidFill>
                <a:latin typeface="+mn-lt"/>
                <a:ea typeface="MS PGothic" panose="020B0600070205080204" pitchFamily="34" charset="-128"/>
                <a:cs typeface="+mn-cs"/>
              </a:defRPr>
            </a:lvl1pPr>
            <a:lvl2pPr marL="742950" indent="-285750" algn="l" rtl="0" eaLnBrk="0" fontAlgn="base" hangingPunct="0">
              <a:spcBef>
                <a:spcPct val="10000"/>
              </a:spcBef>
              <a:spcAft>
                <a:spcPct val="0"/>
              </a:spcAft>
              <a:buClr>
                <a:schemeClr val="bg2"/>
              </a:buClr>
              <a:buSzPct val="70000"/>
              <a:buFont typeface="Wingdings" panose="05000000000000000000" pitchFamily="2" charset="2"/>
              <a:buChar char="n"/>
              <a:defRPr sz="1700">
                <a:solidFill>
                  <a:schemeClr val="tx1"/>
                </a:solidFill>
                <a:latin typeface="+mn-lt"/>
                <a:ea typeface="MS PGothic" panose="020B0600070205080204" pitchFamily="34" charset="-128"/>
              </a:defRPr>
            </a:lvl2pPr>
            <a:lvl3pPr marL="1143000" indent="-228600" algn="l" rtl="0" eaLnBrk="0" fontAlgn="base" hangingPunct="0">
              <a:spcBef>
                <a:spcPct val="10000"/>
              </a:spcBef>
              <a:spcAft>
                <a:spcPct val="0"/>
              </a:spcAft>
              <a:buClr>
                <a:schemeClr val="bg2"/>
              </a:buClr>
              <a:buSzPct val="65000"/>
              <a:buFont typeface="Wingdings" panose="05000000000000000000" pitchFamily="2" charset="2"/>
              <a:buChar char="n"/>
              <a:defRPr sz="1600">
                <a:solidFill>
                  <a:schemeClr val="tx1"/>
                </a:solidFill>
                <a:latin typeface="+mn-lt"/>
                <a:ea typeface="MS PGothic" panose="020B0600070205080204" pitchFamily="34" charset="-128"/>
              </a:defRPr>
            </a:lvl3pPr>
            <a:lvl4pPr marL="16002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MS PGothic" panose="020B0600070205080204" pitchFamily="34" charset="-128"/>
              </a:defRPr>
            </a:lvl4pPr>
            <a:lvl5pPr marL="20574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MS PGothic" panose="020B0600070205080204" pitchFamily="34" charset="-128"/>
              </a:defRPr>
            </a:lvl5pPr>
            <a:lvl6pPr marL="25146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6pPr>
            <a:lvl7pPr marL="29718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7pPr>
            <a:lvl8pPr marL="34290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8pPr>
            <a:lvl9pPr marL="38862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9pPr>
          </a:lstStyle>
          <a:p>
            <a:pPr marL="257175" indent="-257175" defTabSz="685800">
              <a:buClr>
                <a:srgbClr val="DB5214"/>
              </a:buClr>
              <a:defRPr/>
            </a:pPr>
            <a:r>
              <a:rPr lang="en-US" altLang="en-US" sz="1350" kern="0">
                <a:solidFill>
                  <a:srgbClr val="00234A"/>
                </a:solidFill>
                <a:latin typeface="Arial"/>
              </a:rPr>
              <a:t>ARM has 37 registers all of which are 32-bits long.</a:t>
            </a:r>
          </a:p>
          <a:p>
            <a:pPr marL="557213" lvl="1" indent="-214313" defTabSz="685800">
              <a:buClr>
                <a:srgbClr val="DB5214"/>
              </a:buClr>
              <a:defRPr/>
            </a:pPr>
            <a:r>
              <a:rPr lang="en-US" altLang="en-US" sz="1275" kern="0">
                <a:solidFill>
                  <a:srgbClr val="00234A"/>
                </a:solidFill>
                <a:latin typeface="Arial"/>
              </a:rPr>
              <a:t>1 dedicated program counter</a:t>
            </a:r>
          </a:p>
          <a:p>
            <a:pPr marL="557213" lvl="1" indent="-214313" defTabSz="685800">
              <a:buClr>
                <a:srgbClr val="DB5214"/>
              </a:buClr>
              <a:defRPr/>
            </a:pPr>
            <a:r>
              <a:rPr lang="en-US" altLang="en-US" sz="1275" kern="0">
                <a:solidFill>
                  <a:srgbClr val="00234A"/>
                </a:solidFill>
                <a:latin typeface="Arial"/>
              </a:rPr>
              <a:t>1 dedicated current program status register</a:t>
            </a:r>
          </a:p>
          <a:p>
            <a:pPr marL="557213" lvl="1" indent="-214313" defTabSz="685800">
              <a:buClr>
                <a:srgbClr val="DB5214"/>
              </a:buClr>
              <a:defRPr/>
            </a:pPr>
            <a:r>
              <a:rPr lang="en-US" altLang="en-US" sz="1275" kern="0">
                <a:solidFill>
                  <a:srgbClr val="00234A"/>
                </a:solidFill>
                <a:latin typeface="Arial"/>
              </a:rPr>
              <a:t>5 dedicated saved program status registers</a:t>
            </a:r>
          </a:p>
          <a:p>
            <a:pPr marL="557213" lvl="1" indent="-214313" defTabSz="685800">
              <a:buClr>
                <a:srgbClr val="DB5214"/>
              </a:buClr>
              <a:defRPr/>
            </a:pPr>
            <a:r>
              <a:rPr lang="en-US" altLang="en-US" sz="1275" kern="0">
                <a:solidFill>
                  <a:srgbClr val="00234A"/>
                </a:solidFill>
                <a:latin typeface="Arial"/>
              </a:rPr>
              <a:t>30 general purpose registers</a:t>
            </a:r>
          </a:p>
          <a:p>
            <a:pPr marL="557213" lvl="1" indent="-214313" defTabSz="685800">
              <a:buClr>
                <a:srgbClr val="DB5214"/>
              </a:buClr>
              <a:defRPr/>
            </a:pPr>
            <a:endParaRPr lang="en-US" altLang="en-US" sz="1275"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The current processor mode governs which of several banks is accessible. Each mode can access </a:t>
            </a:r>
          </a:p>
          <a:p>
            <a:pPr marL="557213" lvl="1" indent="-214313" defTabSz="685800">
              <a:buClr>
                <a:srgbClr val="DB5214"/>
              </a:buClr>
              <a:defRPr/>
            </a:pPr>
            <a:r>
              <a:rPr lang="en-US" altLang="en-US" sz="1275" kern="0">
                <a:solidFill>
                  <a:srgbClr val="00234A"/>
                </a:solidFill>
                <a:latin typeface="Arial"/>
              </a:rPr>
              <a:t>a particular set of </a:t>
            </a:r>
            <a:r>
              <a:rPr lang="en-US" altLang="en-US" sz="1275" kern="0">
                <a:solidFill>
                  <a:srgbClr val="DB5214"/>
                </a:solidFill>
                <a:latin typeface="Arial"/>
              </a:rPr>
              <a:t>r0-r12</a:t>
            </a:r>
            <a:r>
              <a:rPr lang="en-US" altLang="en-US" sz="1275" kern="0">
                <a:solidFill>
                  <a:srgbClr val="00234A"/>
                </a:solidFill>
                <a:latin typeface="Arial"/>
              </a:rPr>
              <a:t> registers</a:t>
            </a:r>
          </a:p>
          <a:p>
            <a:pPr marL="557213" lvl="1" indent="-214313" defTabSz="685800">
              <a:buClr>
                <a:srgbClr val="DB5214"/>
              </a:buClr>
              <a:defRPr/>
            </a:pPr>
            <a:r>
              <a:rPr lang="en-US" altLang="en-US" sz="1275" kern="0">
                <a:solidFill>
                  <a:srgbClr val="00234A"/>
                </a:solidFill>
                <a:latin typeface="Arial"/>
              </a:rPr>
              <a:t>a particular </a:t>
            </a:r>
            <a:r>
              <a:rPr lang="en-US" altLang="en-US" sz="1275" kern="0">
                <a:solidFill>
                  <a:srgbClr val="DB5214"/>
                </a:solidFill>
                <a:latin typeface="Arial"/>
              </a:rPr>
              <a:t>r13</a:t>
            </a:r>
            <a:r>
              <a:rPr lang="en-US" altLang="en-US" sz="1275" kern="0">
                <a:solidFill>
                  <a:srgbClr val="00234A"/>
                </a:solidFill>
                <a:latin typeface="Arial"/>
              </a:rPr>
              <a:t> (the stack pointer, </a:t>
            </a:r>
            <a:r>
              <a:rPr lang="en-US" altLang="en-US" sz="1275" kern="0">
                <a:solidFill>
                  <a:srgbClr val="DB5214"/>
                </a:solidFill>
                <a:latin typeface="Arial"/>
              </a:rPr>
              <a:t>sp</a:t>
            </a:r>
            <a:r>
              <a:rPr lang="en-US" altLang="en-US" sz="1275" kern="0">
                <a:solidFill>
                  <a:srgbClr val="00234A"/>
                </a:solidFill>
                <a:latin typeface="Arial"/>
              </a:rPr>
              <a:t>) and </a:t>
            </a:r>
            <a:r>
              <a:rPr lang="en-US" altLang="en-US" sz="1275" kern="0">
                <a:solidFill>
                  <a:srgbClr val="DB5214"/>
                </a:solidFill>
                <a:latin typeface="Arial"/>
              </a:rPr>
              <a:t>r14</a:t>
            </a:r>
            <a:r>
              <a:rPr lang="en-US" altLang="en-US" sz="1275" kern="0">
                <a:solidFill>
                  <a:srgbClr val="00234A"/>
                </a:solidFill>
                <a:latin typeface="Arial"/>
              </a:rPr>
              <a:t> (the link register,</a:t>
            </a:r>
            <a:r>
              <a:rPr lang="en-US" altLang="en-US" sz="1275" kern="0">
                <a:solidFill>
                  <a:srgbClr val="DB5214"/>
                </a:solidFill>
                <a:latin typeface="Arial"/>
              </a:rPr>
              <a:t> lr</a:t>
            </a:r>
            <a:r>
              <a:rPr lang="en-US" altLang="en-US" sz="1275" kern="0">
                <a:solidFill>
                  <a:srgbClr val="00234A"/>
                </a:solidFill>
                <a:latin typeface="Arial"/>
              </a:rPr>
              <a:t>)</a:t>
            </a:r>
          </a:p>
          <a:p>
            <a:pPr marL="557213" lvl="1" indent="-214313" defTabSz="685800">
              <a:buClr>
                <a:srgbClr val="DB5214"/>
              </a:buClr>
              <a:defRPr/>
            </a:pPr>
            <a:r>
              <a:rPr lang="en-US" altLang="en-US" sz="1275" kern="0">
                <a:solidFill>
                  <a:srgbClr val="00234A"/>
                </a:solidFill>
                <a:latin typeface="Arial"/>
              </a:rPr>
              <a:t>the program counter,</a:t>
            </a:r>
            <a:r>
              <a:rPr lang="en-US" altLang="en-US" sz="1275" kern="0">
                <a:solidFill>
                  <a:srgbClr val="DB5214"/>
                </a:solidFill>
                <a:latin typeface="Arial"/>
              </a:rPr>
              <a:t> r15 </a:t>
            </a:r>
            <a:r>
              <a:rPr lang="en-US" altLang="en-US" sz="1275" kern="0">
                <a:solidFill>
                  <a:srgbClr val="00234A"/>
                </a:solidFill>
                <a:latin typeface="Arial"/>
              </a:rPr>
              <a:t>(</a:t>
            </a:r>
            <a:r>
              <a:rPr lang="en-US" altLang="en-US" sz="1275" kern="0">
                <a:solidFill>
                  <a:srgbClr val="DB5214"/>
                </a:solidFill>
                <a:latin typeface="Arial"/>
              </a:rPr>
              <a:t>pc</a:t>
            </a:r>
            <a:r>
              <a:rPr lang="en-US" altLang="en-US" sz="1275" kern="0">
                <a:solidFill>
                  <a:srgbClr val="00234A"/>
                </a:solidFill>
                <a:latin typeface="Arial"/>
              </a:rPr>
              <a:t>)</a:t>
            </a:r>
          </a:p>
          <a:p>
            <a:pPr marL="557213" lvl="1" indent="-214313" defTabSz="685800">
              <a:buClr>
                <a:srgbClr val="DB5214"/>
              </a:buClr>
              <a:defRPr/>
            </a:pPr>
            <a:r>
              <a:rPr lang="en-US" altLang="en-US" sz="1275" kern="0">
                <a:solidFill>
                  <a:srgbClr val="00234A"/>
                </a:solidFill>
                <a:latin typeface="Arial"/>
              </a:rPr>
              <a:t>the current program status register, </a:t>
            </a:r>
            <a:r>
              <a:rPr lang="en-US" altLang="en-US" sz="1275" kern="0">
                <a:solidFill>
                  <a:srgbClr val="DB5214"/>
                </a:solidFill>
                <a:latin typeface="Arial"/>
              </a:rPr>
              <a:t>cpsr</a:t>
            </a:r>
          </a:p>
          <a:p>
            <a:pPr marL="557213" lvl="1" indent="-214313" defTabSz="685800">
              <a:buClr>
                <a:srgbClr val="DB5214"/>
              </a:buClr>
              <a:defRPr/>
            </a:pPr>
            <a:endParaRPr lang="en-US" altLang="en-US" sz="1275" kern="0">
              <a:solidFill>
                <a:srgbClr val="00234A"/>
              </a:solidFill>
              <a:latin typeface="Arial"/>
            </a:endParaRPr>
          </a:p>
          <a:p>
            <a:pPr marL="257175" indent="-257175" defTabSz="685800">
              <a:buClr>
                <a:srgbClr val="DB5214"/>
              </a:buClr>
              <a:buNone/>
              <a:defRPr/>
            </a:pPr>
            <a:r>
              <a:rPr lang="en-US" altLang="en-US" sz="1350" kern="0">
                <a:solidFill>
                  <a:srgbClr val="00234A"/>
                </a:solidFill>
                <a:latin typeface="Arial"/>
              </a:rPr>
              <a:t>	Privileged modes (except System) can also access</a:t>
            </a:r>
          </a:p>
          <a:p>
            <a:pPr marL="557213" lvl="1" indent="-214313" defTabSz="685800">
              <a:buClr>
                <a:srgbClr val="DB5214"/>
              </a:buClr>
              <a:defRPr/>
            </a:pPr>
            <a:r>
              <a:rPr lang="en-US" altLang="en-US" sz="1275" kern="0">
                <a:solidFill>
                  <a:srgbClr val="00234A"/>
                </a:solidFill>
                <a:latin typeface="Arial"/>
              </a:rPr>
              <a:t>a particular </a:t>
            </a:r>
            <a:r>
              <a:rPr lang="en-US" altLang="en-US" sz="1275" kern="0">
                <a:solidFill>
                  <a:srgbClr val="DB5214"/>
                </a:solidFill>
                <a:latin typeface="Arial"/>
              </a:rPr>
              <a:t>spsr</a:t>
            </a:r>
            <a:r>
              <a:rPr lang="en-US" altLang="en-US" sz="1275" kern="0">
                <a:solidFill>
                  <a:srgbClr val="00234A"/>
                </a:solidFill>
                <a:latin typeface="Arial"/>
              </a:rPr>
              <a:t> (saved program status register)</a:t>
            </a:r>
            <a:endParaRPr lang="en-US" altLang="en-US" sz="1275" kern="0" dirty="0">
              <a:solidFill>
                <a:srgbClr val="00234A"/>
              </a:solidFill>
              <a:latin typeface="Arial"/>
            </a:endParaRPr>
          </a:p>
        </p:txBody>
      </p:sp>
    </p:spTree>
    <p:extLst>
      <p:ext uri="{BB962C8B-B14F-4D97-AF65-F5344CB8AC3E}">
        <p14:creationId xmlns:p14="http://schemas.microsoft.com/office/powerpoint/2010/main" val="338853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Program Status Registers</a:t>
            </a:r>
            <a:endParaRPr lang="en-IN" dirty="0">
              <a:latin typeface="Times New Roman" panose="02020603050405020304" pitchFamily="18" charset="0"/>
              <a:cs typeface="Times New Roman" panose="02020603050405020304" pitchFamily="18" charset="0"/>
            </a:endParaRPr>
          </a:p>
        </p:txBody>
      </p:sp>
      <p:sp>
        <p:nvSpPr>
          <p:cNvPr id="4" name="Rectangle 3076">
            <a:extLst>
              <a:ext uri="{FF2B5EF4-FFF2-40B4-BE49-F238E27FC236}">
                <a16:creationId xmlns:a16="http://schemas.microsoft.com/office/drawing/2014/main" id="{C73F10C9-57B1-40E9-B517-6A105B0B904C}"/>
              </a:ext>
            </a:extLst>
          </p:cNvPr>
          <p:cNvSpPr txBox="1">
            <a:spLocks noChangeArrowheads="1"/>
          </p:cNvSpPr>
          <p:nvPr/>
        </p:nvSpPr>
        <p:spPr>
          <a:xfrm>
            <a:off x="271463" y="2457451"/>
            <a:ext cx="3293269" cy="3107531"/>
          </a:xfrm>
          <a:prstGeom prst="rect">
            <a:avLst/>
          </a:prstGeom>
        </p:spPr>
        <p:txBody>
          <a:bodyPr vert="horz" lIns="68580" tIns="34290" rIns="68580" bIns="34290" rtlCol="0" anchor="t" anchorCtr="1">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a:t> Condition code flags</a:t>
            </a:r>
          </a:p>
          <a:p>
            <a:pPr marL="576263" lvl="1" indent="-176213"/>
            <a:r>
              <a:rPr lang="en-US" altLang="en-US" sz="1125"/>
              <a:t>N =</a:t>
            </a:r>
            <a:r>
              <a:rPr lang="en-US" altLang="en-US" sz="1125">
                <a:solidFill>
                  <a:schemeClr val="bg2"/>
                </a:solidFill>
              </a:rPr>
              <a:t> </a:t>
            </a:r>
            <a:r>
              <a:rPr lang="en-US" altLang="en-US" sz="1125" b="1">
                <a:solidFill>
                  <a:schemeClr val="bg2"/>
                </a:solidFill>
              </a:rPr>
              <a:t>N</a:t>
            </a:r>
            <a:r>
              <a:rPr lang="en-US" altLang="en-US" sz="1125"/>
              <a:t>egative result from ALU </a:t>
            </a:r>
          </a:p>
          <a:p>
            <a:pPr marL="576263" lvl="1" indent="-176213"/>
            <a:r>
              <a:rPr lang="en-US" altLang="en-US" sz="1125"/>
              <a:t>Z = </a:t>
            </a:r>
            <a:r>
              <a:rPr lang="en-US" altLang="en-US" sz="1125" b="1">
                <a:solidFill>
                  <a:schemeClr val="bg2"/>
                </a:solidFill>
              </a:rPr>
              <a:t>Z</a:t>
            </a:r>
            <a:r>
              <a:rPr lang="en-US" altLang="en-US" sz="1125"/>
              <a:t>ero result from ALU</a:t>
            </a:r>
          </a:p>
          <a:p>
            <a:pPr marL="576263" lvl="1" indent="-176213"/>
            <a:r>
              <a:rPr lang="en-US" altLang="en-US" sz="1125"/>
              <a:t>C = ALU operation </a:t>
            </a:r>
            <a:r>
              <a:rPr lang="en-US" altLang="en-US" sz="1125" b="1">
                <a:solidFill>
                  <a:schemeClr val="bg2"/>
                </a:solidFill>
              </a:rPr>
              <a:t>C</a:t>
            </a:r>
            <a:r>
              <a:rPr lang="en-US" altLang="en-US" sz="1125"/>
              <a:t>arried out</a:t>
            </a:r>
          </a:p>
          <a:p>
            <a:pPr marL="576263" lvl="1" indent="-176213"/>
            <a:r>
              <a:rPr lang="en-US" altLang="en-US" sz="1125"/>
              <a:t>V = ALU operation o</a:t>
            </a:r>
            <a:r>
              <a:rPr lang="en-US" altLang="en-US" sz="1125" b="1">
                <a:solidFill>
                  <a:schemeClr val="bg2"/>
                </a:solidFill>
              </a:rPr>
              <a:t>V</a:t>
            </a:r>
            <a:r>
              <a:rPr lang="en-US" altLang="en-US" sz="1125"/>
              <a:t>erflowed</a:t>
            </a:r>
          </a:p>
          <a:p>
            <a:endParaRPr lang="en-US" altLang="en-US" sz="1200"/>
          </a:p>
          <a:p>
            <a:r>
              <a:rPr lang="en-US" altLang="en-US" sz="1200">
                <a:solidFill>
                  <a:schemeClr val="folHlink"/>
                </a:solidFill>
              </a:rPr>
              <a:t>Sticky Overflow flag - Q flag</a:t>
            </a:r>
          </a:p>
          <a:p>
            <a:pPr marL="576263" lvl="1" indent="-176213"/>
            <a:r>
              <a:rPr lang="en-US" altLang="en-US" sz="1125"/>
              <a:t>Architecture 5TE/J only</a:t>
            </a:r>
          </a:p>
          <a:p>
            <a:pPr marL="576263" lvl="1" indent="-176213"/>
            <a:r>
              <a:rPr lang="en-US" altLang="en-US" sz="1125"/>
              <a:t>Indicates if saturation has occurred</a:t>
            </a:r>
          </a:p>
          <a:p>
            <a:endParaRPr lang="en-US" altLang="en-US" sz="1200"/>
          </a:p>
          <a:p>
            <a:r>
              <a:rPr lang="en-US" altLang="en-US" sz="1200">
                <a:solidFill>
                  <a:schemeClr val="folHlink"/>
                </a:solidFill>
              </a:rPr>
              <a:t>J bit</a:t>
            </a:r>
            <a:endParaRPr lang="en-US" altLang="en-US" sz="1200"/>
          </a:p>
          <a:p>
            <a:pPr marL="576263" lvl="1" indent="-176213"/>
            <a:r>
              <a:rPr lang="en-US" altLang="en-US" sz="1125"/>
              <a:t>Architecture 5TEJ only</a:t>
            </a:r>
          </a:p>
          <a:p>
            <a:pPr marL="576263" lvl="1" indent="-176213"/>
            <a:r>
              <a:rPr lang="en-US" altLang="en-US" sz="1125"/>
              <a:t>J = 1: Processor in Jazelle state</a:t>
            </a:r>
          </a:p>
          <a:p>
            <a:pPr marL="576263" lvl="1" indent="-176213"/>
            <a:endParaRPr lang="en-US" altLang="en-US" sz="1125"/>
          </a:p>
          <a:p>
            <a:pPr marL="576263" lvl="1" indent="-176213"/>
            <a:endParaRPr lang="en-US" altLang="en-US" sz="1125" dirty="0"/>
          </a:p>
        </p:txBody>
      </p:sp>
      <p:sp>
        <p:nvSpPr>
          <p:cNvPr id="5" name="Rectangle 3077">
            <a:extLst>
              <a:ext uri="{FF2B5EF4-FFF2-40B4-BE49-F238E27FC236}">
                <a16:creationId xmlns:a16="http://schemas.microsoft.com/office/drawing/2014/main" id="{262A5706-FB04-4616-A90F-AA34A39CAD6A}"/>
              </a:ext>
            </a:extLst>
          </p:cNvPr>
          <p:cNvSpPr txBox="1">
            <a:spLocks noChangeArrowheads="1"/>
          </p:cNvSpPr>
          <p:nvPr/>
        </p:nvSpPr>
        <p:spPr>
          <a:xfrm>
            <a:off x="3409950" y="2447925"/>
            <a:ext cx="3142060" cy="2744391"/>
          </a:xfrm>
          <a:prstGeom prst="rect">
            <a:avLst/>
          </a:prstGeom>
        </p:spPr>
        <p:txBody>
          <a:bodyPr anchor="t" anchorCtr="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a:t>Interrupt Disable bits.</a:t>
            </a:r>
          </a:p>
          <a:p>
            <a:pPr lvl="1"/>
            <a:r>
              <a:rPr lang="en-US" altLang="en-US" sz="1125"/>
              <a:t>I  = 1: Disables the IRQ.</a:t>
            </a:r>
          </a:p>
          <a:p>
            <a:pPr lvl="1"/>
            <a:r>
              <a:rPr lang="en-US" altLang="en-US" sz="1125"/>
              <a:t>F = 1: Disables the FIQ.</a:t>
            </a:r>
          </a:p>
          <a:p>
            <a:pPr lvl="1"/>
            <a:endParaRPr lang="en-US" altLang="en-US" sz="1125"/>
          </a:p>
          <a:p>
            <a:r>
              <a:rPr lang="en-US" altLang="en-US" sz="1200">
                <a:solidFill>
                  <a:schemeClr val="folHlink"/>
                </a:solidFill>
              </a:rPr>
              <a:t>T Bit</a:t>
            </a:r>
            <a:endParaRPr lang="en-US" altLang="en-US" sz="1200"/>
          </a:p>
          <a:p>
            <a:pPr lvl="1"/>
            <a:r>
              <a:rPr lang="en-US" altLang="en-US" sz="1125"/>
              <a:t>Architecture xT only</a:t>
            </a:r>
          </a:p>
          <a:p>
            <a:pPr lvl="1"/>
            <a:r>
              <a:rPr lang="en-US" altLang="en-US" sz="1125"/>
              <a:t>T = 0: Processor in ARM state</a:t>
            </a:r>
          </a:p>
          <a:p>
            <a:pPr lvl="1"/>
            <a:r>
              <a:rPr lang="en-US" altLang="en-US" sz="1125"/>
              <a:t>T = 1: Processor in Thumb state</a:t>
            </a:r>
          </a:p>
          <a:p>
            <a:endParaRPr lang="en-US" altLang="en-US" sz="1200"/>
          </a:p>
          <a:p>
            <a:r>
              <a:rPr lang="en-US" altLang="en-US" sz="1200"/>
              <a:t>Mode bits</a:t>
            </a:r>
          </a:p>
          <a:p>
            <a:pPr lvl="1"/>
            <a:r>
              <a:rPr lang="en-US" altLang="en-US" sz="1125"/>
              <a:t>Specify the processor mode</a:t>
            </a:r>
          </a:p>
        </p:txBody>
      </p:sp>
      <p:sp>
        <p:nvSpPr>
          <p:cNvPr id="6" name="Rectangle 3078">
            <a:extLst>
              <a:ext uri="{FF2B5EF4-FFF2-40B4-BE49-F238E27FC236}">
                <a16:creationId xmlns:a16="http://schemas.microsoft.com/office/drawing/2014/main" id="{84ACFE4A-9C9C-4E62-9630-D720FC4AB39F}"/>
              </a:ext>
            </a:extLst>
          </p:cNvPr>
          <p:cNvSpPr>
            <a:spLocks noChangeArrowheads="1"/>
          </p:cNvSpPr>
          <p:nvPr/>
        </p:nvSpPr>
        <p:spPr bwMode="auto">
          <a:xfrm>
            <a:off x="400050" y="2800351"/>
            <a:ext cx="101053" cy="19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7738">
              <a:defRPr sz="1400" b="1">
                <a:solidFill>
                  <a:schemeClr val="tx1"/>
                </a:solidFill>
                <a:latin typeface="Courier New" panose="02070309020205020404" pitchFamily="49" charset="0"/>
                <a:ea typeface="MS PGothic" panose="020B0600070205080204" pitchFamily="34" charset="-128"/>
              </a:defRPr>
            </a:lvl1pPr>
            <a:lvl2pPr marL="37931725" indent="-37474525" defTabSz="9477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pPr>
            <a:endParaRPr lang="en-GB" altLang="en-US" sz="1125" b="0">
              <a:solidFill>
                <a:srgbClr val="000000"/>
              </a:solidFill>
              <a:latin typeface="Times New Roman" panose="02020603050405020304" pitchFamily="18" charset="0"/>
            </a:endParaRPr>
          </a:p>
        </p:txBody>
      </p:sp>
      <p:grpSp>
        <p:nvGrpSpPr>
          <p:cNvPr id="7" name="Group 3124">
            <a:extLst>
              <a:ext uri="{FF2B5EF4-FFF2-40B4-BE49-F238E27FC236}">
                <a16:creationId xmlns:a16="http://schemas.microsoft.com/office/drawing/2014/main" id="{1A0D8730-5271-4F37-8303-05EB9620E1C9}"/>
              </a:ext>
            </a:extLst>
          </p:cNvPr>
          <p:cNvGrpSpPr>
            <a:grpSpLocks/>
          </p:cNvGrpSpPr>
          <p:nvPr/>
        </p:nvGrpSpPr>
        <p:grpSpPr bwMode="auto">
          <a:xfrm>
            <a:off x="628650" y="1828800"/>
            <a:ext cx="5486400" cy="640556"/>
            <a:chOff x="528" y="816"/>
            <a:chExt cx="4608" cy="538"/>
          </a:xfrm>
        </p:grpSpPr>
        <p:sp>
          <p:nvSpPr>
            <p:cNvPr id="8" name="Rectangle 3121">
              <a:extLst>
                <a:ext uri="{FF2B5EF4-FFF2-40B4-BE49-F238E27FC236}">
                  <a16:creationId xmlns:a16="http://schemas.microsoft.com/office/drawing/2014/main" id="{639AFE04-4449-48FA-86C8-1113191EE19C}"/>
                </a:ext>
              </a:extLst>
            </p:cNvPr>
            <p:cNvSpPr>
              <a:spLocks noChangeArrowheads="1"/>
            </p:cNvSpPr>
            <p:nvPr/>
          </p:nvSpPr>
          <p:spPr bwMode="auto">
            <a:xfrm>
              <a:off x="1244" y="949"/>
              <a:ext cx="272" cy="21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 name="Rectangle 3074">
              <a:extLst>
                <a:ext uri="{FF2B5EF4-FFF2-40B4-BE49-F238E27FC236}">
                  <a16:creationId xmlns:a16="http://schemas.microsoft.com/office/drawing/2014/main" id="{6487F542-1D3A-4FE7-8C3E-4EB1B3F45A1A}"/>
                </a:ext>
              </a:extLst>
            </p:cNvPr>
            <p:cNvSpPr>
              <a:spLocks noChangeArrowheads="1"/>
            </p:cNvSpPr>
            <p:nvPr/>
          </p:nvSpPr>
          <p:spPr bwMode="auto">
            <a:xfrm>
              <a:off x="1680" y="949"/>
              <a:ext cx="2304" cy="21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10" name="Rectangle 3080">
              <a:extLst>
                <a:ext uri="{FF2B5EF4-FFF2-40B4-BE49-F238E27FC236}">
                  <a16:creationId xmlns:a16="http://schemas.microsoft.com/office/drawing/2014/main" id="{B2E19372-58D4-4C24-BC5B-2CD4B7142400}"/>
                </a:ext>
              </a:extLst>
            </p:cNvPr>
            <p:cNvSpPr>
              <a:spLocks noChangeArrowheads="1"/>
            </p:cNvSpPr>
            <p:nvPr/>
          </p:nvSpPr>
          <p:spPr bwMode="auto">
            <a:xfrm>
              <a:off x="1104"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27</a:t>
              </a:r>
            </a:p>
          </p:txBody>
        </p:sp>
        <p:sp>
          <p:nvSpPr>
            <p:cNvPr id="11" name="Rectangle 3081">
              <a:extLst>
                <a:ext uri="{FF2B5EF4-FFF2-40B4-BE49-F238E27FC236}">
                  <a16:creationId xmlns:a16="http://schemas.microsoft.com/office/drawing/2014/main" id="{9192C83A-BF85-4DDF-A28D-8DC1891E676D}"/>
                </a:ext>
              </a:extLst>
            </p:cNvPr>
            <p:cNvSpPr>
              <a:spLocks noChangeArrowheads="1"/>
            </p:cNvSpPr>
            <p:nvPr/>
          </p:nvSpPr>
          <p:spPr bwMode="auto">
            <a:xfrm>
              <a:off x="52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31</a:t>
              </a:r>
            </a:p>
          </p:txBody>
        </p:sp>
        <p:sp>
          <p:nvSpPr>
            <p:cNvPr id="12" name="Text Box 3082">
              <a:extLst>
                <a:ext uri="{FF2B5EF4-FFF2-40B4-BE49-F238E27FC236}">
                  <a16:creationId xmlns:a16="http://schemas.microsoft.com/office/drawing/2014/main" id="{F9047E70-4851-497F-8C16-3E44CEB75C1A}"/>
                </a:ext>
              </a:extLst>
            </p:cNvPr>
            <p:cNvSpPr txBox="1">
              <a:spLocks noChangeArrowheads="1"/>
            </p:cNvSpPr>
            <p:nvPr/>
          </p:nvSpPr>
          <p:spPr bwMode="auto">
            <a:xfrm>
              <a:off x="536" y="947"/>
              <a:ext cx="1144"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N Z C V </a:t>
              </a:r>
              <a:r>
                <a:rPr lang="en-US" altLang="en-US" sz="1050">
                  <a:solidFill>
                    <a:schemeClr val="folHlink"/>
                  </a:solidFill>
                </a:rPr>
                <a:t>Q</a:t>
              </a:r>
              <a:endParaRPr lang="en-US" altLang="en-US" sz="1050" b="0"/>
            </a:p>
          </p:txBody>
        </p:sp>
        <p:sp>
          <p:nvSpPr>
            <p:cNvPr id="13" name="Line 3083">
              <a:extLst>
                <a:ext uri="{FF2B5EF4-FFF2-40B4-BE49-F238E27FC236}">
                  <a16:creationId xmlns:a16="http://schemas.microsoft.com/office/drawing/2014/main" id="{F2C7ACC9-E884-49B6-A81F-B8C4D3400FFC}"/>
                </a:ext>
              </a:extLst>
            </p:cNvPr>
            <p:cNvSpPr>
              <a:spLocks noChangeShapeType="1"/>
            </p:cNvSpPr>
            <p:nvPr/>
          </p:nvSpPr>
          <p:spPr bwMode="auto">
            <a:xfrm>
              <a:off x="9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4" name="Line 3084">
              <a:extLst>
                <a:ext uri="{FF2B5EF4-FFF2-40B4-BE49-F238E27FC236}">
                  <a16:creationId xmlns:a16="http://schemas.microsoft.com/office/drawing/2014/main" id="{8112F0B4-DC08-4F03-B093-673A077DEC26}"/>
                </a:ext>
              </a:extLst>
            </p:cNvPr>
            <p:cNvSpPr>
              <a:spLocks noChangeShapeType="1"/>
            </p:cNvSpPr>
            <p:nvPr/>
          </p:nvSpPr>
          <p:spPr bwMode="auto">
            <a:xfrm>
              <a:off x="816"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5" name="Line 3085">
              <a:extLst>
                <a:ext uri="{FF2B5EF4-FFF2-40B4-BE49-F238E27FC236}">
                  <a16:creationId xmlns:a16="http://schemas.microsoft.com/office/drawing/2014/main" id="{1AC698B6-3B60-4A5A-AA21-C15FE214AA75}"/>
                </a:ext>
              </a:extLst>
            </p:cNvPr>
            <p:cNvSpPr>
              <a:spLocks noChangeShapeType="1"/>
            </p:cNvSpPr>
            <p:nvPr/>
          </p:nvSpPr>
          <p:spPr bwMode="auto">
            <a:xfrm>
              <a:off x="67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6" name="Line 3086">
              <a:extLst>
                <a:ext uri="{FF2B5EF4-FFF2-40B4-BE49-F238E27FC236}">
                  <a16:creationId xmlns:a16="http://schemas.microsoft.com/office/drawing/2014/main" id="{D234CD1F-0AE8-49A8-A97A-D01869170453}"/>
                </a:ext>
              </a:extLst>
            </p:cNvPr>
            <p:cNvSpPr>
              <a:spLocks noChangeShapeType="1"/>
            </p:cNvSpPr>
            <p:nvPr/>
          </p:nvSpPr>
          <p:spPr bwMode="auto">
            <a:xfrm>
              <a:off x="1248"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7" name="Line 3087">
              <a:extLst>
                <a:ext uri="{FF2B5EF4-FFF2-40B4-BE49-F238E27FC236}">
                  <a16:creationId xmlns:a16="http://schemas.microsoft.com/office/drawing/2014/main" id="{25462D9C-6CAA-476A-96A1-4459FA1689E4}"/>
                </a:ext>
              </a:extLst>
            </p:cNvPr>
            <p:cNvSpPr>
              <a:spLocks noChangeShapeType="1"/>
            </p:cNvSpPr>
            <p:nvPr/>
          </p:nvSpPr>
          <p:spPr bwMode="auto">
            <a:xfrm>
              <a:off x="1104"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8" name="Rectangle 3088">
              <a:extLst>
                <a:ext uri="{FF2B5EF4-FFF2-40B4-BE49-F238E27FC236}">
                  <a16:creationId xmlns:a16="http://schemas.microsoft.com/office/drawing/2014/main" id="{4F3E3A8A-8FEB-49B6-B039-BC035054966A}"/>
                </a:ext>
              </a:extLst>
            </p:cNvPr>
            <p:cNvSpPr>
              <a:spLocks noChangeArrowheads="1"/>
            </p:cNvSpPr>
            <p:nvPr/>
          </p:nvSpPr>
          <p:spPr bwMode="auto">
            <a:xfrm>
              <a:off x="960" y="816"/>
              <a:ext cx="19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solidFill>
                    <a:srgbClr val="000000"/>
                  </a:solidFill>
                  <a:latin typeface="Times New Roman" panose="02020603050405020304" pitchFamily="18" charset="0"/>
                </a:rPr>
                <a:t>28</a:t>
              </a:r>
            </a:p>
          </p:txBody>
        </p:sp>
        <p:sp>
          <p:nvSpPr>
            <p:cNvPr id="19" name="Rectangle 3089">
              <a:extLst>
                <a:ext uri="{FF2B5EF4-FFF2-40B4-BE49-F238E27FC236}">
                  <a16:creationId xmlns:a16="http://schemas.microsoft.com/office/drawing/2014/main" id="{0A869421-D008-4FF3-86F7-F885924FC33A}"/>
                </a:ext>
              </a:extLst>
            </p:cNvPr>
            <p:cNvSpPr>
              <a:spLocks noChangeArrowheads="1"/>
            </p:cNvSpPr>
            <p:nvPr/>
          </p:nvSpPr>
          <p:spPr bwMode="auto">
            <a:xfrm>
              <a:off x="4128"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6</a:t>
              </a:r>
            </a:p>
          </p:txBody>
        </p:sp>
        <p:sp>
          <p:nvSpPr>
            <p:cNvPr id="20" name="Rectangle 3090">
              <a:extLst>
                <a:ext uri="{FF2B5EF4-FFF2-40B4-BE49-F238E27FC236}">
                  <a16:creationId xmlns:a16="http://schemas.microsoft.com/office/drawing/2014/main" id="{EC387F8E-67E5-4B25-A27E-6479852922C8}"/>
                </a:ext>
              </a:extLst>
            </p:cNvPr>
            <p:cNvSpPr>
              <a:spLocks noChangeArrowheads="1"/>
            </p:cNvSpPr>
            <p:nvPr/>
          </p:nvSpPr>
          <p:spPr bwMode="auto">
            <a:xfrm>
              <a:off x="3984"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7</a:t>
              </a:r>
            </a:p>
          </p:txBody>
        </p:sp>
        <p:sp>
          <p:nvSpPr>
            <p:cNvPr id="21" name="Text Box 3091">
              <a:extLst>
                <a:ext uri="{FF2B5EF4-FFF2-40B4-BE49-F238E27FC236}">
                  <a16:creationId xmlns:a16="http://schemas.microsoft.com/office/drawing/2014/main" id="{66DDDA76-FA0F-4AF5-BC7E-BCEC75F5E6B2}"/>
                </a:ext>
              </a:extLst>
            </p:cNvPr>
            <p:cNvSpPr txBox="1">
              <a:spLocks noChangeArrowheads="1"/>
            </p:cNvSpPr>
            <p:nvPr/>
          </p:nvSpPr>
          <p:spPr bwMode="auto">
            <a:xfrm>
              <a:off x="3984"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I F </a:t>
              </a:r>
              <a:r>
                <a:rPr lang="en-US" altLang="en-US" sz="1050">
                  <a:solidFill>
                    <a:schemeClr val="folHlink"/>
                  </a:solidFill>
                </a:rPr>
                <a:t>T</a:t>
              </a:r>
              <a:r>
                <a:rPr lang="en-US" altLang="en-US" sz="1050"/>
                <a:t>    mode</a:t>
              </a:r>
              <a:endParaRPr lang="en-US" altLang="en-US" sz="1050" b="0"/>
            </a:p>
          </p:txBody>
        </p:sp>
        <p:sp>
          <p:nvSpPr>
            <p:cNvPr id="22" name="Line 3092">
              <a:extLst>
                <a:ext uri="{FF2B5EF4-FFF2-40B4-BE49-F238E27FC236}">
                  <a16:creationId xmlns:a16="http://schemas.microsoft.com/office/drawing/2014/main" id="{66D0CEA6-DF2A-4B7A-A309-524676C47CB9}"/>
                </a:ext>
              </a:extLst>
            </p:cNvPr>
            <p:cNvSpPr>
              <a:spLocks noChangeShapeType="1"/>
            </p:cNvSpPr>
            <p:nvPr/>
          </p:nvSpPr>
          <p:spPr bwMode="auto">
            <a:xfrm>
              <a:off x="45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23" name="Line 3093">
              <a:extLst>
                <a:ext uri="{FF2B5EF4-FFF2-40B4-BE49-F238E27FC236}">
                  <a16:creationId xmlns:a16="http://schemas.microsoft.com/office/drawing/2014/main" id="{2B742D60-EAFF-4AE8-900C-7634D887F27B}"/>
                </a:ext>
              </a:extLst>
            </p:cNvPr>
            <p:cNvSpPr>
              <a:spLocks noChangeShapeType="1"/>
            </p:cNvSpPr>
            <p:nvPr/>
          </p:nvSpPr>
          <p:spPr bwMode="auto">
            <a:xfrm>
              <a:off x="412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24" name="Line 3094">
              <a:extLst>
                <a:ext uri="{FF2B5EF4-FFF2-40B4-BE49-F238E27FC236}">
                  <a16:creationId xmlns:a16="http://schemas.microsoft.com/office/drawing/2014/main" id="{478E77F7-CD40-4292-9863-B072E513002E}"/>
                </a:ext>
              </a:extLst>
            </p:cNvPr>
            <p:cNvSpPr>
              <a:spLocks noChangeShapeType="1"/>
            </p:cNvSpPr>
            <p:nvPr/>
          </p:nvSpPr>
          <p:spPr bwMode="auto">
            <a:xfrm>
              <a:off x="4272"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25" name="Line 3095">
              <a:extLst>
                <a:ext uri="{FF2B5EF4-FFF2-40B4-BE49-F238E27FC236}">
                  <a16:creationId xmlns:a16="http://schemas.microsoft.com/office/drawing/2014/main" id="{BE797251-7CC9-441B-9568-199F3BAA43F0}"/>
                </a:ext>
              </a:extLst>
            </p:cNvPr>
            <p:cNvSpPr>
              <a:spLocks noChangeShapeType="1"/>
            </p:cNvSpPr>
            <p:nvPr/>
          </p:nvSpPr>
          <p:spPr bwMode="auto">
            <a:xfrm>
              <a:off x="4416"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26" name="Rectangle 3096">
              <a:extLst>
                <a:ext uri="{FF2B5EF4-FFF2-40B4-BE49-F238E27FC236}">
                  <a16:creationId xmlns:a16="http://schemas.microsoft.com/office/drawing/2014/main" id="{9AEEBE56-BEB6-496E-8356-6855F8559E39}"/>
                </a:ext>
              </a:extLst>
            </p:cNvPr>
            <p:cNvSpPr>
              <a:spLocks noChangeArrowheads="1"/>
            </p:cNvSpPr>
            <p:nvPr/>
          </p:nvSpPr>
          <p:spPr bwMode="auto">
            <a:xfrm>
              <a:off x="26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16</a:t>
              </a:r>
            </a:p>
          </p:txBody>
        </p:sp>
        <p:sp>
          <p:nvSpPr>
            <p:cNvPr id="27" name="Rectangle 3097">
              <a:extLst>
                <a:ext uri="{FF2B5EF4-FFF2-40B4-BE49-F238E27FC236}">
                  <a16:creationId xmlns:a16="http://schemas.microsoft.com/office/drawing/2014/main" id="{6258262A-559C-4B96-BD35-2A7C971B79C6}"/>
                </a:ext>
              </a:extLst>
            </p:cNvPr>
            <p:cNvSpPr>
              <a:spLocks noChangeArrowheads="1"/>
            </p:cNvSpPr>
            <p:nvPr/>
          </p:nvSpPr>
          <p:spPr bwMode="auto">
            <a:xfrm>
              <a:off x="1680"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23</a:t>
              </a:r>
            </a:p>
          </p:txBody>
        </p:sp>
        <p:sp>
          <p:nvSpPr>
            <p:cNvPr id="28" name="Text Box 3098">
              <a:extLst>
                <a:ext uri="{FF2B5EF4-FFF2-40B4-BE49-F238E27FC236}">
                  <a16:creationId xmlns:a16="http://schemas.microsoft.com/office/drawing/2014/main" id="{EEDA366E-E753-4D99-A991-7DE215611E02}"/>
                </a:ext>
              </a:extLst>
            </p:cNvPr>
            <p:cNvSpPr txBox="1">
              <a:spLocks noChangeArrowheads="1"/>
            </p:cNvSpPr>
            <p:nvPr/>
          </p:nvSpPr>
          <p:spPr bwMode="auto">
            <a:xfrm>
              <a:off x="1680"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 </a:t>
              </a:r>
              <a:endParaRPr lang="en-US" altLang="en-US" sz="1050" b="0"/>
            </a:p>
          </p:txBody>
        </p:sp>
        <p:sp>
          <p:nvSpPr>
            <p:cNvPr id="29" name="Rectangle 3099">
              <a:extLst>
                <a:ext uri="{FF2B5EF4-FFF2-40B4-BE49-F238E27FC236}">
                  <a16:creationId xmlns:a16="http://schemas.microsoft.com/office/drawing/2014/main" id="{B01149F9-5AAF-4A9D-BC4E-7EA15CDB0E76}"/>
                </a:ext>
              </a:extLst>
            </p:cNvPr>
            <p:cNvSpPr>
              <a:spLocks noChangeArrowheads="1"/>
            </p:cNvSpPr>
            <p:nvPr/>
          </p:nvSpPr>
          <p:spPr bwMode="auto">
            <a:xfrm>
              <a:off x="3840"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8</a:t>
              </a:r>
            </a:p>
          </p:txBody>
        </p:sp>
        <p:sp>
          <p:nvSpPr>
            <p:cNvPr id="30" name="Rectangle 3100">
              <a:extLst>
                <a:ext uri="{FF2B5EF4-FFF2-40B4-BE49-F238E27FC236}">
                  <a16:creationId xmlns:a16="http://schemas.microsoft.com/office/drawing/2014/main" id="{88C57888-52E7-48FE-80C3-F493058036F7}"/>
                </a:ext>
              </a:extLst>
            </p:cNvPr>
            <p:cNvSpPr>
              <a:spLocks noChangeArrowheads="1"/>
            </p:cNvSpPr>
            <p:nvPr/>
          </p:nvSpPr>
          <p:spPr bwMode="auto">
            <a:xfrm>
              <a:off x="2832"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15</a:t>
              </a:r>
            </a:p>
          </p:txBody>
        </p:sp>
        <p:sp>
          <p:nvSpPr>
            <p:cNvPr id="31" name="Text Box 3101">
              <a:extLst>
                <a:ext uri="{FF2B5EF4-FFF2-40B4-BE49-F238E27FC236}">
                  <a16:creationId xmlns:a16="http://schemas.microsoft.com/office/drawing/2014/main" id="{3CAFF7A0-D96D-4059-A573-AA125D80A3DA}"/>
                </a:ext>
              </a:extLst>
            </p:cNvPr>
            <p:cNvSpPr txBox="1">
              <a:spLocks noChangeArrowheads="1"/>
            </p:cNvSpPr>
            <p:nvPr/>
          </p:nvSpPr>
          <p:spPr bwMode="auto">
            <a:xfrm>
              <a:off x="2832"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 </a:t>
              </a:r>
              <a:endParaRPr lang="en-US" altLang="en-US" sz="1050" b="0"/>
            </a:p>
          </p:txBody>
        </p:sp>
        <p:sp>
          <p:nvSpPr>
            <p:cNvPr id="32" name="Line 3102">
              <a:extLst>
                <a:ext uri="{FF2B5EF4-FFF2-40B4-BE49-F238E27FC236}">
                  <a16:creationId xmlns:a16="http://schemas.microsoft.com/office/drawing/2014/main" id="{E86F38C5-4139-4BEB-AE58-C8153845FB98}"/>
                </a:ext>
              </a:extLst>
            </p:cNvPr>
            <p:cNvSpPr>
              <a:spLocks noChangeShapeType="1"/>
            </p:cNvSpPr>
            <p:nvPr/>
          </p:nvSpPr>
          <p:spPr bwMode="auto">
            <a:xfrm>
              <a:off x="4704"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33" name="Line 3103">
              <a:extLst>
                <a:ext uri="{FF2B5EF4-FFF2-40B4-BE49-F238E27FC236}">
                  <a16:creationId xmlns:a16="http://schemas.microsoft.com/office/drawing/2014/main" id="{995A42F7-C1FF-477F-8BAF-5A25C171D254}"/>
                </a:ext>
              </a:extLst>
            </p:cNvPr>
            <p:cNvSpPr>
              <a:spLocks noChangeShapeType="1"/>
            </p:cNvSpPr>
            <p:nvPr/>
          </p:nvSpPr>
          <p:spPr bwMode="auto">
            <a:xfrm>
              <a:off x="484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34" name="Line 3104">
              <a:extLst>
                <a:ext uri="{FF2B5EF4-FFF2-40B4-BE49-F238E27FC236}">
                  <a16:creationId xmlns:a16="http://schemas.microsoft.com/office/drawing/2014/main" id="{512A133C-427D-4DFD-BB7B-C3891DD4073B}"/>
                </a:ext>
              </a:extLst>
            </p:cNvPr>
            <p:cNvSpPr>
              <a:spLocks noChangeShapeType="1"/>
            </p:cNvSpPr>
            <p:nvPr/>
          </p:nvSpPr>
          <p:spPr bwMode="auto">
            <a:xfrm>
              <a:off x="499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35" name="Rectangle 3105">
              <a:extLst>
                <a:ext uri="{FF2B5EF4-FFF2-40B4-BE49-F238E27FC236}">
                  <a16:creationId xmlns:a16="http://schemas.microsoft.com/office/drawing/2014/main" id="{254AAE7A-A3A9-4727-A966-C579D46FBE04}"/>
                </a:ext>
              </a:extLst>
            </p:cNvPr>
            <p:cNvSpPr>
              <a:spLocks noChangeArrowheads="1"/>
            </p:cNvSpPr>
            <p:nvPr/>
          </p:nvSpPr>
          <p:spPr bwMode="auto">
            <a:xfrm>
              <a:off x="427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5</a:t>
              </a:r>
            </a:p>
          </p:txBody>
        </p:sp>
        <p:sp>
          <p:nvSpPr>
            <p:cNvPr id="36" name="Rectangle 3106">
              <a:extLst>
                <a:ext uri="{FF2B5EF4-FFF2-40B4-BE49-F238E27FC236}">
                  <a16:creationId xmlns:a16="http://schemas.microsoft.com/office/drawing/2014/main" id="{A1919041-01E1-4002-89F1-C39357B33BC9}"/>
                </a:ext>
              </a:extLst>
            </p:cNvPr>
            <p:cNvSpPr>
              <a:spLocks noChangeArrowheads="1"/>
            </p:cNvSpPr>
            <p:nvPr/>
          </p:nvSpPr>
          <p:spPr bwMode="auto">
            <a:xfrm>
              <a:off x="4416"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4</a:t>
              </a:r>
            </a:p>
          </p:txBody>
        </p:sp>
        <p:sp>
          <p:nvSpPr>
            <p:cNvPr id="37" name="Rectangle 3107">
              <a:extLst>
                <a:ext uri="{FF2B5EF4-FFF2-40B4-BE49-F238E27FC236}">
                  <a16:creationId xmlns:a16="http://schemas.microsoft.com/office/drawing/2014/main" id="{52091624-3D5A-47F5-85A3-3ED3D1CFF086}"/>
                </a:ext>
              </a:extLst>
            </p:cNvPr>
            <p:cNvSpPr>
              <a:spLocks noChangeArrowheads="1"/>
            </p:cNvSpPr>
            <p:nvPr/>
          </p:nvSpPr>
          <p:spPr bwMode="auto">
            <a:xfrm>
              <a:off x="499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0</a:t>
              </a:r>
            </a:p>
          </p:txBody>
        </p:sp>
        <p:sp>
          <p:nvSpPr>
            <p:cNvPr id="38" name="Rectangle 3108">
              <a:extLst>
                <a:ext uri="{FF2B5EF4-FFF2-40B4-BE49-F238E27FC236}">
                  <a16:creationId xmlns:a16="http://schemas.microsoft.com/office/drawing/2014/main" id="{B29A22C9-9747-420C-8866-4CB2C8731A32}"/>
                </a:ext>
              </a:extLst>
            </p:cNvPr>
            <p:cNvSpPr>
              <a:spLocks noChangeArrowheads="1"/>
            </p:cNvSpPr>
            <p:nvPr/>
          </p:nvSpPr>
          <p:spPr bwMode="auto">
            <a:xfrm>
              <a:off x="14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24</a:t>
              </a:r>
            </a:p>
          </p:txBody>
        </p:sp>
        <p:sp>
          <p:nvSpPr>
            <p:cNvPr id="39" name="Text Box 3109">
              <a:extLst>
                <a:ext uri="{FF2B5EF4-FFF2-40B4-BE49-F238E27FC236}">
                  <a16:creationId xmlns:a16="http://schemas.microsoft.com/office/drawing/2014/main" id="{43DA7B06-E89E-45DE-A93E-98EC88C3D225}"/>
                </a:ext>
              </a:extLst>
            </p:cNvPr>
            <p:cNvSpPr txBox="1">
              <a:spLocks noChangeArrowheads="1"/>
            </p:cNvSpPr>
            <p:nvPr/>
          </p:nvSpPr>
          <p:spPr bwMode="auto">
            <a:xfrm>
              <a:off x="528"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f</a:t>
              </a:r>
              <a:endParaRPr lang="en-US" altLang="en-US" sz="1050"/>
            </a:p>
          </p:txBody>
        </p:sp>
        <p:sp>
          <p:nvSpPr>
            <p:cNvPr id="40" name="Text Box 3110">
              <a:extLst>
                <a:ext uri="{FF2B5EF4-FFF2-40B4-BE49-F238E27FC236}">
                  <a16:creationId xmlns:a16="http://schemas.microsoft.com/office/drawing/2014/main" id="{F805234F-B895-4B88-A8EF-9BB80A6F3012}"/>
                </a:ext>
              </a:extLst>
            </p:cNvPr>
            <p:cNvSpPr txBox="1">
              <a:spLocks noChangeArrowheads="1"/>
            </p:cNvSpPr>
            <p:nvPr/>
          </p:nvSpPr>
          <p:spPr bwMode="auto">
            <a:xfrm>
              <a:off x="1680"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s</a:t>
              </a:r>
              <a:endParaRPr lang="en-US" altLang="en-US" sz="1050"/>
            </a:p>
          </p:txBody>
        </p:sp>
        <p:sp>
          <p:nvSpPr>
            <p:cNvPr id="41" name="Text Box 3111">
              <a:extLst>
                <a:ext uri="{FF2B5EF4-FFF2-40B4-BE49-F238E27FC236}">
                  <a16:creationId xmlns:a16="http://schemas.microsoft.com/office/drawing/2014/main" id="{61DAB6AB-5700-4415-A150-564896764464}"/>
                </a:ext>
              </a:extLst>
            </p:cNvPr>
            <p:cNvSpPr txBox="1">
              <a:spLocks noChangeArrowheads="1"/>
            </p:cNvSpPr>
            <p:nvPr/>
          </p:nvSpPr>
          <p:spPr bwMode="auto">
            <a:xfrm>
              <a:off x="2832"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x</a:t>
              </a:r>
              <a:endParaRPr lang="en-US" altLang="en-US" sz="1050"/>
            </a:p>
          </p:txBody>
        </p:sp>
        <p:sp>
          <p:nvSpPr>
            <p:cNvPr id="42" name="Text Box 3112">
              <a:extLst>
                <a:ext uri="{FF2B5EF4-FFF2-40B4-BE49-F238E27FC236}">
                  <a16:creationId xmlns:a16="http://schemas.microsoft.com/office/drawing/2014/main" id="{45496AF9-9174-498C-BC88-F6E67A0B026F}"/>
                </a:ext>
              </a:extLst>
            </p:cNvPr>
            <p:cNvSpPr txBox="1">
              <a:spLocks noChangeArrowheads="1"/>
            </p:cNvSpPr>
            <p:nvPr/>
          </p:nvSpPr>
          <p:spPr bwMode="auto">
            <a:xfrm>
              <a:off x="3984"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c</a:t>
              </a:r>
              <a:endParaRPr lang="en-US" altLang="en-US" sz="1050"/>
            </a:p>
          </p:txBody>
        </p:sp>
        <p:sp>
          <p:nvSpPr>
            <p:cNvPr id="43" name="Line 3113">
              <a:extLst>
                <a:ext uri="{FF2B5EF4-FFF2-40B4-BE49-F238E27FC236}">
                  <a16:creationId xmlns:a16="http://schemas.microsoft.com/office/drawing/2014/main" id="{A0C9DCC5-5799-4124-B33A-446C2900ED5C}"/>
                </a:ext>
              </a:extLst>
            </p:cNvPr>
            <p:cNvSpPr>
              <a:spLocks noChangeShapeType="1"/>
            </p:cNvSpPr>
            <p:nvPr/>
          </p:nvSpPr>
          <p:spPr bwMode="auto">
            <a:xfrm>
              <a:off x="1680"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4" name="Line 3114">
              <a:extLst>
                <a:ext uri="{FF2B5EF4-FFF2-40B4-BE49-F238E27FC236}">
                  <a16:creationId xmlns:a16="http://schemas.microsoft.com/office/drawing/2014/main" id="{6CDE5A7B-B27F-40FC-99B4-0073BE10E4A7}"/>
                </a:ext>
              </a:extLst>
            </p:cNvPr>
            <p:cNvSpPr>
              <a:spLocks noChangeShapeType="1"/>
            </p:cNvSpPr>
            <p:nvPr/>
          </p:nvSpPr>
          <p:spPr bwMode="auto">
            <a:xfrm>
              <a:off x="2832"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5" name="Line 3115">
              <a:extLst>
                <a:ext uri="{FF2B5EF4-FFF2-40B4-BE49-F238E27FC236}">
                  <a16:creationId xmlns:a16="http://schemas.microsoft.com/office/drawing/2014/main" id="{4B1352EB-1E84-45D6-B4F9-CD90F5714425}"/>
                </a:ext>
              </a:extLst>
            </p:cNvPr>
            <p:cNvSpPr>
              <a:spLocks noChangeShapeType="1"/>
            </p:cNvSpPr>
            <p:nvPr/>
          </p:nvSpPr>
          <p:spPr bwMode="auto">
            <a:xfrm>
              <a:off x="3984"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6" name="Line 3116">
              <a:extLst>
                <a:ext uri="{FF2B5EF4-FFF2-40B4-BE49-F238E27FC236}">
                  <a16:creationId xmlns:a16="http://schemas.microsoft.com/office/drawing/2014/main" id="{CAF2B222-F7AB-4DA8-A9E6-39DDE0996058}"/>
                </a:ext>
              </a:extLst>
            </p:cNvPr>
            <p:cNvSpPr>
              <a:spLocks noChangeShapeType="1"/>
            </p:cNvSpPr>
            <p:nvPr/>
          </p:nvSpPr>
          <p:spPr bwMode="auto">
            <a:xfrm>
              <a:off x="5136"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7" name="Line 3117">
              <a:extLst>
                <a:ext uri="{FF2B5EF4-FFF2-40B4-BE49-F238E27FC236}">
                  <a16:creationId xmlns:a16="http://schemas.microsoft.com/office/drawing/2014/main" id="{2F991591-356C-4F4C-9D9F-99EDEA3487D0}"/>
                </a:ext>
              </a:extLst>
            </p:cNvPr>
            <p:cNvSpPr>
              <a:spLocks noChangeShapeType="1"/>
            </p:cNvSpPr>
            <p:nvPr/>
          </p:nvSpPr>
          <p:spPr bwMode="auto">
            <a:xfrm>
              <a:off x="528"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8" name="Text Box 3118">
              <a:extLst>
                <a:ext uri="{FF2B5EF4-FFF2-40B4-BE49-F238E27FC236}">
                  <a16:creationId xmlns:a16="http://schemas.microsoft.com/office/drawing/2014/main" id="{D94E2BFC-8279-4743-AE9E-1CCD404D37ED}"/>
                </a:ext>
              </a:extLst>
            </p:cNvPr>
            <p:cNvSpPr txBox="1">
              <a:spLocks noChangeArrowheads="1"/>
            </p:cNvSpPr>
            <p:nvPr/>
          </p:nvSpPr>
          <p:spPr bwMode="auto">
            <a:xfrm>
              <a:off x="1488" y="949"/>
              <a:ext cx="2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 </a:t>
              </a:r>
              <a:r>
                <a:rPr lang="en-US" altLang="en-US" sz="1050"/>
                <a:t>U  n  d  e  f  i  n  e  d</a:t>
              </a:r>
            </a:p>
          </p:txBody>
        </p:sp>
        <p:sp>
          <p:nvSpPr>
            <p:cNvPr id="49" name="Line 3120">
              <a:extLst>
                <a:ext uri="{FF2B5EF4-FFF2-40B4-BE49-F238E27FC236}">
                  <a16:creationId xmlns:a16="http://schemas.microsoft.com/office/drawing/2014/main" id="{B6257E56-8EB3-4EC7-BF4A-13F2C2849F72}"/>
                </a:ext>
              </a:extLst>
            </p:cNvPr>
            <p:cNvSpPr>
              <a:spLocks noChangeShapeType="1"/>
            </p:cNvSpPr>
            <p:nvPr/>
          </p:nvSpPr>
          <p:spPr bwMode="auto">
            <a:xfrm>
              <a:off x="1520"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 name="Text Box 3123">
              <a:extLst>
                <a:ext uri="{FF2B5EF4-FFF2-40B4-BE49-F238E27FC236}">
                  <a16:creationId xmlns:a16="http://schemas.microsoft.com/office/drawing/2014/main" id="{946E0A34-998B-4A4D-8049-D1D5D14DCC8C}"/>
                </a:ext>
              </a:extLst>
            </p:cNvPr>
            <p:cNvSpPr txBox="1">
              <a:spLocks noChangeArrowheads="1"/>
            </p:cNvSpPr>
            <p:nvPr/>
          </p:nvSpPr>
          <p:spPr bwMode="auto">
            <a:xfrm>
              <a:off x="1520" y="949"/>
              <a:ext cx="1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050">
                  <a:solidFill>
                    <a:schemeClr val="folHlink"/>
                  </a:solidFill>
                </a:rPr>
                <a:t>J</a:t>
              </a:r>
              <a:endParaRPr lang="en-US" altLang="en-US" sz="1050" b="0">
                <a:solidFill>
                  <a:schemeClr val="accent2"/>
                </a:solidFill>
              </a:endParaRPr>
            </a:p>
          </p:txBody>
        </p:sp>
      </p:grpSp>
    </p:spTree>
    <p:extLst>
      <p:ext uri="{BB962C8B-B14F-4D97-AF65-F5344CB8AC3E}">
        <p14:creationId xmlns:p14="http://schemas.microsoft.com/office/powerpoint/2010/main" val="1738730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Program Counter (r15)</a:t>
            </a: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537F375-77B1-468B-8276-599F9189A58B}"/>
              </a:ext>
            </a:extLst>
          </p:cNvPr>
          <p:cNvSpPr txBox="1">
            <a:spLocks noChangeArrowheads="1"/>
          </p:cNvSpPr>
          <p:nvPr/>
        </p:nvSpPr>
        <p:spPr bwMode="auto">
          <a:xfrm>
            <a:off x="1451113" y="1823831"/>
            <a:ext cx="64008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marL="342900" indent="-342900" algn="l" rtl="0" eaLnBrk="0" fontAlgn="base" hangingPunct="0">
              <a:spcBef>
                <a:spcPct val="50000"/>
              </a:spcBef>
              <a:spcAft>
                <a:spcPct val="0"/>
              </a:spcAft>
              <a:buClr>
                <a:schemeClr val="bg2"/>
              </a:buClr>
              <a:buSzPct val="80000"/>
              <a:buFont typeface="Wingdings" panose="05000000000000000000" pitchFamily="2" charset="2"/>
              <a:buChar char="n"/>
              <a:defRPr b="1">
                <a:solidFill>
                  <a:schemeClr val="tx1"/>
                </a:solidFill>
                <a:latin typeface="+mn-lt"/>
                <a:ea typeface="MS PGothic" panose="020B0600070205080204" pitchFamily="34" charset="-128"/>
                <a:cs typeface="+mn-cs"/>
              </a:defRPr>
            </a:lvl1pPr>
            <a:lvl2pPr marL="742950" indent="-285750" algn="l" rtl="0" eaLnBrk="0" fontAlgn="base" hangingPunct="0">
              <a:spcBef>
                <a:spcPct val="10000"/>
              </a:spcBef>
              <a:spcAft>
                <a:spcPct val="0"/>
              </a:spcAft>
              <a:buClr>
                <a:schemeClr val="bg2"/>
              </a:buClr>
              <a:buSzPct val="70000"/>
              <a:buFont typeface="Wingdings" panose="05000000000000000000" pitchFamily="2" charset="2"/>
              <a:buChar char="n"/>
              <a:defRPr sz="1700">
                <a:solidFill>
                  <a:schemeClr val="tx1"/>
                </a:solidFill>
                <a:latin typeface="+mn-lt"/>
                <a:ea typeface="MS PGothic" panose="020B0600070205080204" pitchFamily="34" charset="-128"/>
              </a:defRPr>
            </a:lvl2pPr>
            <a:lvl3pPr marL="1143000" indent="-228600" algn="l" rtl="0" eaLnBrk="0" fontAlgn="base" hangingPunct="0">
              <a:spcBef>
                <a:spcPct val="10000"/>
              </a:spcBef>
              <a:spcAft>
                <a:spcPct val="0"/>
              </a:spcAft>
              <a:buClr>
                <a:schemeClr val="bg2"/>
              </a:buClr>
              <a:buSzPct val="65000"/>
              <a:buFont typeface="Wingdings" panose="05000000000000000000" pitchFamily="2" charset="2"/>
              <a:buChar char="n"/>
              <a:defRPr sz="1600">
                <a:solidFill>
                  <a:schemeClr val="tx1"/>
                </a:solidFill>
                <a:latin typeface="+mn-lt"/>
                <a:ea typeface="MS PGothic" panose="020B0600070205080204" pitchFamily="34" charset="-128"/>
              </a:defRPr>
            </a:lvl3pPr>
            <a:lvl4pPr marL="16002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MS PGothic" panose="020B0600070205080204" pitchFamily="34" charset="-128"/>
              </a:defRPr>
            </a:lvl4pPr>
            <a:lvl5pPr marL="20574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MS PGothic" panose="020B0600070205080204" pitchFamily="34" charset="-128"/>
              </a:defRPr>
            </a:lvl5pPr>
            <a:lvl6pPr marL="25146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6pPr>
            <a:lvl7pPr marL="29718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7pPr>
            <a:lvl8pPr marL="34290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8pPr>
            <a:lvl9pPr marL="38862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9pPr>
          </a:lstStyle>
          <a:p>
            <a:pPr marL="257175" indent="-257175" defTabSz="685800">
              <a:buClr>
                <a:srgbClr val="DB5214"/>
              </a:buClr>
              <a:defRPr/>
            </a:pPr>
            <a:r>
              <a:rPr lang="en-US" altLang="en-US" sz="1350" kern="0">
                <a:solidFill>
                  <a:srgbClr val="00234A"/>
                </a:solidFill>
                <a:latin typeface="Arial"/>
              </a:rPr>
              <a:t>When the processor is executing in ARM state:</a:t>
            </a:r>
          </a:p>
          <a:p>
            <a:pPr marL="557213" lvl="1" indent="-214313" defTabSz="685800">
              <a:buClr>
                <a:srgbClr val="DB5214"/>
              </a:buClr>
              <a:defRPr/>
            </a:pPr>
            <a:r>
              <a:rPr lang="en-US" altLang="en-US" sz="1275" kern="0">
                <a:solidFill>
                  <a:srgbClr val="00234A"/>
                </a:solidFill>
                <a:latin typeface="Arial"/>
              </a:rPr>
              <a:t>All instructions are 32 bits wide</a:t>
            </a:r>
          </a:p>
          <a:p>
            <a:pPr marL="557213" lvl="1" indent="-214313" defTabSz="685800">
              <a:buClr>
                <a:srgbClr val="DB5214"/>
              </a:buClr>
              <a:defRPr/>
            </a:pPr>
            <a:r>
              <a:rPr lang="en-US" altLang="en-US" sz="1275" kern="0">
                <a:solidFill>
                  <a:srgbClr val="00234A"/>
                </a:solidFill>
                <a:latin typeface="Arial"/>
              </a:rPr>
              <a:t>All instructions must be word aligned</a:t>
            </a:r>
          </a:p>
          <a:p>
            <a:pPr marL="557213" lvl="1" indent="-214313" defTabSz="685800">
              <a:buClr>
                <a:srgbClr val="DB5214"/>
              </a:buClr>
              <a:defRPr/>
            </a:pPr>
            <a:r>
              <a:rPr lang="en-US" altLang="en-US" sz="1275" kern="0">
                <a:solidFill>
                  <a:srgbClr val="00234A"/>
                </a:solidFill>
                <a:latin typeface="Arial"/>
              </a:rPr>
              <a:t>Therefore the </a:t>
            </a:r>
            <a:r>
              <a:rPr lang="en-US" altLang="en-US" sz="1275" b="1" kern="0">
                <a:solidFill>
                  <a:srgbClr val="DB5214"/>
                </a:solidFill>
                <a:latin typeface="Arial"/>
              </a:rPr>
              <a:t>pc</a:t>
            </a:r>
            <a:r>
              <a:rPr lang="en-US" altLang="en-US" sz="1275" kern="0">
                <a:solidFill>
                  <a:srgbClr val="00234A"/>
                </a:solidFill>
                <a:latin typeface="Arial"/>
              </a:rPr>
              <a:t> value is stored in bits [31:2] with bits [1:0] undefined (as instruction cannot be halfword or byte aligned).</a:t>
            </a:r>
          </a:p>
          <a:p>
            <a:pPr marL="257175" indent="-257175" defTabSz="685800">
              <a:buClr>
                <a:srgbClr val="DB5214"/>
              </a:buClr>
              <a:defRPr/>
            </a:pPr>
            <a:endParaRPr lang="en-US" altLang="en-US" sz="1350"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When the processor is executing in Thumb state:</a:t>
            </a:r>
          </a:p>
          <a:p>
            <a:pPr marL="557213" lvl="1" indent="-214313" defTabSz="685800">
              <a:buClr>
                <a:srgbClr val="DB5214"/>
              </a:buClr>
              <a:defRPr/>
            </a:pPr>
            <a:r>
              <a:rPr lang="en-US" altLang="en-US" sz="1275" kern="0">
                <a:solidFill>
                  <a:srgbClr val="00234A"/>
                </a:solidFill>
                <a:latin typeface="Arial"/>
              </a:rPr>
              <a:t>All instructions are 16 bits wide</a:t>
            </a:r>
          </a:p>
          <a:p>
            <a:pPr marL="557213" lvl="1" indent="-214313" defTabSz="685800">
              <a:buClr>
                <a:srgbClr val="DB5214"/>
              </a:buClr>
              <a:defRPr/>
            </a:pPr>
            <a:r>
              <a:rPr lang="en-US" altLang="en-US" sz="1275" kern="0">
                <a:solidFill>
                  <a:srgbClr val="00234A"/>
                </a:solidFill>
                <a:latin typeface="Arial"/>
              </a:rPr>
              <a:t>All instructions must be halfword aligned</a:t>
            </a:r>
          </a:p>
          <a:p>
            <a:pPr marL="557213" lvl="1" indent="-214313" defTabSz="685800">
              <a:buClr>
                <a:srgbClr val="DB5214"/>
              </a:buClr>
              <a:defRPr/>
            </a:pPr>
            <a:r>
              <a:rPr lang="en-US" altLang="en-US" sz="1275" kern="0">
                <a:solidFill>
                  <a:srgbClr val="00234A"/>
                </a:solidFill>
                <a:latin typeface="Arial"/>
              </a:rPr>
              <a:t>Therefore the </a:t>
            </a:r>
            <a:r>
              <a:rPr lang="en-US" altLang="en-US" sz="1275" b="1" kern="0">
                <a:solidFill>
                  <a:srgbClr val="DB5214"/>
                </a:solidFill>
                <a:latin typeface="Arial"/>
              </a:rPr>
              <a:t>pc</a:t>
            </a:r>
            <a:r>
              <a:rPr lang="en-US" altLang="en-US" sz="1275" kern="0">
                <a:solidFill>
                  <a:srgbClr val="00234A"/>
                </a:solidFill>
                <a:latin typeface="Arial"/>
              </a:rPr>
              <a:t> value is stored in bits [31:1] with bit [0] undefined (as instruction cannot be byte aligned).</a:t>
            </a:r>
            <a:endParaRPr lang="en-US" altLang="en-US" sz="1275" kern="0">
              <a:solidFill>
                <a:srgbClr val="3D216B"/>
              </a:solidFill>
              <a:latin typeface="Courier New" panose="02070309020205020404" pitchFamily="49" charset="0"/>
            </a:endParaRPr>
          </a:p>
          <a:p>
            <a:pPr marL="257175" indent="-257175" defTabSz="685800">
              <a:buClr>
                <a:srgbClr val="DB5214"/>
              </a:buClr>
              <a:buNone/>
              <a:defRPr/>
            </a:pPr>
            <a:endParaRPr lang="en-US" altLang="en-US" sz="1350"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When the processor is executing in Jazelle state:</a:t>
            </a:r>
          </a:p>
          <a:p>
            <a:pPr marL="557213" lvl="1" indent="-214313" defTabSz="685800">
              <a:buClr>
                <a:srgbClr val="DB5214"/>
              </a:buClr>
              <a:defRPr/>
            </a:pPr>
            <a:r>
              <a:rPr lang="en-US" altLang="en-US" sz="1275" kern="0">
                <a:solidFill>
                  <a:srgbClr val="00234A"/>
                </a:solidFill>
                <a:latin typeface="Arial"/>
              </a:rPr>
              <a:t>All instructions are 8 bits wide</a:t>
            </a:r>
          </a:p>
          <a:p>
            <a:pPr marL="557213" lvl="1" indent="-214313" defTabSz="685800">
              <a:buClr>
                <a:srgbClr val="DB5214"/>
              </a:buClr>
              <a:defRPr/>
            </a:pPr>
            <a:r>
              <a:rPr lang="en-US" altLang="en-US" sz="1275" kern="0">
                <a:solidFill>
                  <a:srgbClr val="00234A"/>
                </a:solidFill>
                <a:latin typeface="Arial"/>
              </a:rPr>
              <a:t>Processor performs a word access to read 4 instructions at once</a:t>
            </a:r>
            <a:endParaRPr lang="en-US" altLang="en-US" sz="1275" kern="0" dirty="0">
              <a:solidFill>
                <a:srgbClr val="00234A"/>
              </a:solidFill>
              <a:latin typeface="Arial"/>
            </a:endParaRPr>
          </a:p>
        </p:txBody>
      </p:sp>
    </p:spTree>
    <p:extLst>
      <p:ext uri="{BB962C8B-B14F-4D97-AF65-F5344CB8AC3E}">
        <p14:creationId xmlns:p14="http://schemas.microsoft.com/office/powerpoint/2010/main" val="13633806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198783" y="1115668"/>
            <a:ext cx="8316568" cy="795130"/>
          </a:xfrm>
        </p:spPr>
        <p:txBody>
          <a:bodyPr>
            <a:normAutofit fontScale="90000"/>
          </a:bodyPr>
          <a:lstStyle/>
          <a:p>
            <a:pPr algn="ctr"/>
            <a:r>
              <a:rPr lang="en-US" altLang="en-US" dirty="0"/>
              <a:t>Development of the</a:t>
            </a:r>
            <a:br>
              <a:rPr lang="en-US" altLang="en-US" dirty="0"/>
            </a:br>
            <a:r>
              <a:rPr lang="en-US" altLang="en-US" dirty="0"/>
              <a:t>ARM Architecture</a:t>
            </a:r>
            <a:endParaRPr lang="en-IN" dirty="0">
              <a:latin typeface="Times New Roman" panose="02020603050405020304" pitchFamily="18" charset="0"/>
              <a:cs typeface="Times New Roman" panose="02020603050405020304" pitchFamily="18" charset="0"/>
            </a:endParaRPr>
          </a:p>
        </p:txBody>
      </p:sp>
      <p:sp>
        <p:nvSpPr>
          <p:cNvPr id="42" name="Rectangle 6149">
            <a:extLst>
              <a:ext uri="{FF2B5EF4-FFF2-40B4-BE49-F238E27FC236}">
                <a16:creationId xmlns:a16="http://schemas.microsoft.com/office/drawing/2014/main" id="{E8D223F0-6E34-43E2-B2ED-4F468A99AA1D}"/>
              </a:ext>
            </a:extLst>
          </p:cNvPr>
          <p:cNvSpPr>
            <a:spLocks noChangeArrowheads="1"/>
          </p:cNvSpPr>
          <p:nvPr/>
        </p:nvSpPr>
        <p:spPr bwMode="auto">
          <a:xfrm>
            <a:off x="2809668" y="3040546"/>
            <a:ext cx="76081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SA-110</a:t>
            </a:r>
          </a:p>
        </p:txBody>
      </p:sp>
      <p:sp>
        <p:nvSpPr>
          <p:cNvPr id="43" name="Rectangle 6150">
            <a:extLst>
              <a:ext uri="{FF2B5EF4-FFF2-40B4-BE49-F238E27FC236}">
                <a16:creationId xmlns:a16="http://schemas.microsoft.com/office/drawing/2014/main" id="{13F2A17F-3ED8-4733-B241-E58C157BD1E9}"/>
              </a:ext>
            </a:extLst>
          </p:cNvPr>
          <p:cNvSpPr>
            <a:spLocks noChangeArrowheads="1"/>
          </p:cNvSpPr>
          <p:nvPr/>
        </p:nvSpPr>
        <p:spPr bwMode="auto">
          <a:xfrm>
            <a:off x="1855978" y="4640746"/>
            <a:ext cx="91440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ARM7TDMI</a:t>
            </a:r>
          </a:p>
        </p:txBody>
      </p:sp>
      <p:sp>
        <p:nvSpPr>
          <p:cNvPr id="44" name="AutoShape 6152">
            <a:extLst>
              <a:ext uri="{FF2B5EF4-FFF2-40B4-BE49-F238E27FC236}">
                <a16:creationId xmlns:a16="http://schemas.microsoft.com/office/drawing/2014/main" id="{A4C4975F-E31D-4589-AF33-E10C6D483ED3}"/>
              </a:ext>
            </a:extLst>
          </p:cNvPr>
          <p:cNvSpPr>
            <a:spLocks noChangeArrowheads="1"/>
          </p:cNvSpPr>
          <p:nvPr/>
        </p:nvSpPr>
        <p:spPr bwMode="auto">
          <a:xfrm>
            <a:off x="3018028" y="4012096"/>
            <a:ext cx="476250" cy="476250"/>
          </a:xfrm>
          <a:prstGeom prst="star16">
            <a:avLst>
              <a:gd name="adj" fmla="val 37500"/>
            </a:avLst>
          </a:prstGeom>
          <a:solidFill>
            <a:srgbClr val="B2AA00"/>
          </a:solidFill>
          <a:ln w="508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defTabSz="685800" eaLnBrk="0" fontAlgn="base" hangingPunct="0">
              <a:spcBef>
                <a:spcPct val="0"/>
              </a:spcBef>
              <a:spcAft>
                <a:spcPct val="0"/>
              </a:spcAft>
              <a:defRPr/>
            </a:pPr>
            <a:endParaRPr lang="en-US" altLang="en-US" sz="1050" kern="0">
              <a:solidFill>
                <a:srgbClr val="00234A"/>
              </a:solidFill>
            </a:endParaRPr>
          </a:p>
        </p:txBody>
      </p:sp>
      <p:sp>
        <p:nvSpPr>
          <p:cNvPr id="45" name="Rectangle 6153">
            <a:extLst>
              <a:ext uri="{FF2B5EF4-FFF2-40B4-BE49-F238E27FC236}">
                <a16:creationId xmlns:a16="http://schemas.microsoft.com/office/drawing/2014/main" id="{F6FDDC79-6F55-4908-8A37-D2319B313070}"/>
              </a:ext>
            </a:extLst>
          </p:cNvPr>
          <p:cNvSpPr>
            <a:spLocks noChangeArrowheads="1"/>
          </p:cNvSpPr>
          <p:nvPr/>
        </p:nvSpPr>
        <p:spPr bwMode="auto">
          <a:xfrm>
            <a:off x="2998978" y="4077580"/>
            <a:ext cx="514350"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eaLnBrk="0" fontAlgn="base" hangingPunct="0">
              <a:spcBef>
                <a:spcPct val="50000"/>
              </a:spcBef>
              <a:spcAft>
                <a:spcPct val="0"/>
              </a:spcAft>
            </a:pPr>
            <a:r>
              <a:rPr lang="en-US" altLang="en-US" sz="1800" b="0">
                <a:solidFill>
                  <a:srgbClr val="FFFFFF"/>
                </a:solidFill>
                <a:latin typeface="Arial" panose="020B0604020202020204" pitchFamily="34" charset="0"/>
              </a:rPr>
              <a:t>4T</a:t>
            </a:r>
          </a:p>
        </p:txBody>
      </p:sp>
      <p:sp>
        <p:nvSpPr>
          <p:cNvPr id="46" name="AutoShape 6147">
            <a:extLst>
              <a:ext uri="{FF2B5EF4-FFF2-40B4-BE49-F238E27FC236}">
                <a16:creationId xmlns:a16="http://schemas.microsoft.com/office/drawing/2014/main" id="{2FD26F28-51DE-4B6A-A153-3300F875052D}"/>
              </a:ext>
            </a:extLst>
          </p:cNvPr>
          <p:cNvSpPr>
            <a:spLocks noChangeArrowheads="1"/>
          </p:cNvSpPr>
          <p:nvPr/>
        </p:nvSpPr>
        <p:spPr bwMode="auto">
          <a:xfrm>
            <a:off x="1164224" y="2488096"/>
            <a:ext cx="419100" cy="419100"/>
          </a:xfrm>
          <a:prstGeom prst="star16">
            <a:avLst>
              <a:gd name="adj" fmla="val 37500"/>
            </a:avLst>
          </a:prstGeom>
          <a:solidFill>
            <a:srgbClr val="B2AA00"/>
          </a:solidFill>
          <a:ln w="508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defTabSz="685800" eaLnBrk="0" fontAlgn="base" hangingPunct="0">
              <a:spcBef>
                <a:spcPct val="0"/>
              </a:spcBef>
              <a:spcAft>
                <a:spcPct val="0"/>
              </a:spcAft>
              <a:defRPr/>
            </a:pPr>
            <a:endParaRPr lang="en-US" altLang="en-US" sz="1050" kern="0">
              <a:solidFill>
                <a:srgbClr val="00234A"/>
              </a:solidFill>
            </a:endParaRPr>
          </a:p>
        </p:txBody>
      </p:sp>
      <p:sp>
        <p:nvSpPr>
          <p:cNvPr id="47" name="Rectangle 6155">
            <a:extLst>
              <a:ext uri="{FF2B5EF4-FFF2-40B4-BE49-F238E27FC236}">
                <a16:creationId xmlns:a16="http://schemas.microsoft.com/office/drawing/2014/main" id="{983F5CA9-C7AC-462F-958F-196C1A6A1AB5}"/>
              </a:ext>
            </a:extLst>
          </p:cNvPr>
          <p:cNvSpPr>
            <a:spLocks noChangeArrowheads="1"/>
          </p:cNvSpPr>
          <p:nvPr/>
        </p:nvSpPr>
        <p:spPr bwMode="auto">
          <a:xfrm>
            <a:off x="1170178" y="2521433"/>
            <a:ext cx="400050"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eaLnBrk="0" fontAlgn="base" hangingPunct="0">
              <a:spcBef>
                <a:spcPct val="50000"/>
              </a:spcBef>
              <a:spcAft>
                <a:spcPct val="0"/>
              </a:spcAft>
            </a:pPr>
            <a:r>
              <a:rPr lang="en-US" altLang="en-US" sz="1800" b="0">
                <a:solidFill>
                  <a:srgbClr val="FFFFFF"/>
                </a:solidFill>
                <a:latin typeface="Arial" panose="020B0604020202020204" pitchFamily="34" charset="0"/>
              </a:rPr>
              <a:t>1</a:t>
            </a:r>
          </a:p>
        </p:txBody>
      </p:sp>
      <p:sp>
        <p:nvSpPr>
          <p:cNvPr id="48" name="Line 6160">
            <a:extLst>
              <a:ext uri="{FF2B5EF4-FFF2-40B4-BE49-F238E27FC236}">
                <a16:creationId xmlns:a16="http://schemas.microsoft.com/office/drawing/2014/main" id="{F3732446-ACD3-4568-A315-FA0CCB4EBB17}"/>
              </a:ext>
            </a:extLst>
          </p:cNvPr>
          <p:cNvSpPr>
            <a:spLocks noChangeShapeType="1"/>
          </p:cNvSpPr>
          <p:nvPr/>
        </p:nvSpPr>
        <p:spPr bwMode="auto">
          <a:xfrm>
            <a:off x="3778837" y="2249971"/>
            <a:ext cx="0" cy="3028950"/>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49" name="Line 6162">
            <a:extLst>
              <a:ext uri="{FF2B5EF4-FFF2-40B4-BE49-F238E27FC236}">
                <a16:creationId xmlns:a16="http://schemas.microsoft.com/office/drawing/2014/main" id="{9D7AFAA3-9032-4C87-BDC9-08761C08FFF1}"/>
              </a:ext>
            </a:extLst>
          </p:cNvPr>
          <p:cNvSpPr>
            <a:spLocks noChangeShapeType="1"/>
          </p:cNvSpPr>
          <p:nvPr/>
        </p:nvSpPr>
        <p:spPr bwMode="auto">
          <a:xfrm>
            <a:off x="1955990" y="3897796"/>
            <a:ext cx="1657350" cy="0"/>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50" name="Rectangle 6164">
            <a:extLst>
              <a:ext uri="{FF2B5EF4-FFF2-40B4-BE49-F238E27FC236}">
                <a16:creationId xmlns:a16="http://schemas.microsoft.com/office/drawing/2014/main" id="{884F5B98-E399-43F8-9C79-9E4945386451}"/>
              </a:ext>
            </a:extLst>
          </p:cNvPr>
          <p:cNvSpPr>
            <a:spLocks noChangeArrowheads="1"/>
          </p:cNvSpPr>
          <p:nvPr/>
        </p:nvSpPr>
        <p:spPr bwMode="auto">
          <a:xfrm>
            <a:off x="1855978" y="2307121"/>
            <a:ext cx="895350" cy="112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Halfword and signed halfword / byte support</a:t>
            </a:r>
          </a:p>
          <a:p>
            <a:pPr eaLnBrk="0" fontAlgn="base" hangingPunct="0">
              <a:spcBef>
                <a:spcPct val="50000"/>
              </a:spcBef>
              <a:spcAft>
                <a:spcPct val="0"/>
              </a:spcAft>
            </a:pPr>
            <a:r>
              <a:rPr lang="en-US" altLang="en-US" sz="1050" b="0">
                <a:solidFill>
                  <a:srgbClr val="00234A"/>
                </a:solidFill>
                <a:latin typeface="Arial" panose="020B0604020202020204" pitchFamily="34" charset="0"/>
              </a:rPr>
              <a:t>System mode</a:t>
            </a:r>
          </a:p>
        </p:txBody>
      </p:sp>
      <p:sp>
        <p:nvSpPr>
          <p:cNvPr id="51" name="Rectangle 6165">
            <a:extLst>
              <a:ext uri="{FF2B5EF4-FFF2-40B4-BE49-F238E27FC236}">
                <a16:creationId xmlns:a16="http://schemas.microsoft.com/office/drawing/2014/main" id="{FBF97D27-B6E1-492A-8CC0-918A850C5DDF}"/>
              </a:ext>
            </a:extLst>
          </p:cNvPr>
          <p:cNvSpPr>
            <a:spLocks noChangeArrowheads="1"/>
          </p:cNvSpPr>
          <p:nvPr/>
        </p:nvSpPr>
        <p:spPr bwMode="auto">
          <a:xfrm>
            <a:off x="1798828" y="4012096"/>
            <a:ext cx="776288" cy="5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Thumb instruction set</a:t>
            </a:r>
          </a:p>
        </p:txBody>
      </p:sp>
      <p:sp>
        <p:nvSpPr>
          <p:cNvPr id="52" name="AutoShape 6166">
            <a:extLst>
              <a:ext uri="{FF2B5EF4-FFF2-40B4-BE49-F238E27FC236}">
                <a16:creationId xmlns:a16="http://schemas.microsoft.com/office/drawing/2014/main" id="{58962A7D-6B05-4186-B784-25F98FF7A696}"/>
              </a:ext>
            </a:extLst>
          </p:cNvPr>
          <p:cNvSpPr>
            <a:spLocks noChangeArrowheads="1"/>
          </p:cNvSpPr>
          <p:nvPr/>
        </p:nvSpPr>
        <p:spPr bwMode="auto">
          <a:xfrm>
            <a:off x="1164224" y="3107221"/>
            <a:ext cx="419100" cy="419100"/>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800" b="0" kern="0">
                <a:solidFill>
                  <a:srgbClr val="FFFFFF"/>
                </a:solidFill>
                <a:latin typeface="Arial" panose="020B0604020202020204" pitchFamily="34" charset="0"/>
              </a:rPr>
              <a:t>2</a:t>
            </a:r>
          </a:p>
        </p:txBody>
      </p:sp>
      <p:sp>
        <p:nvSpPr>
          <p:cNvPr id="53" name="AutoShape 6186">
            <a:extLst>
              <a:ext uri="{FF2B5EF4-FFF2-40B4-BE49-F238E27FC236}">
                <a16:creationId xmlns:a16="http://schemas.microsoft.com/office/drawing/2014/main" id="{60BC6BF9-7F31-4252-B276-0FA36CB73423}"/>
              </a:ext>
            </a:extLst>
          </p:cNvPr>
          <p:cNvSpPr>
            <a:spLocks noChangeArrowheads="1"/>
          </p:cNvSpPr>
          <p:nvPr/>
        </p:nvSpPr>
        <p:spPr bwMode="auto">
          <a:xfrm>
            <a:off x="3056128" y="2249971"/>
            <a:ext cx="419100" cy="419100"/>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800" b="0" kern="0">
                <a:solidFill>
                  <a:srgbClr val="FFFFFF"/>
                </a:solidFill>
                <a:latin typeface="Arial" panose="020B0604020202020204" pitchFamily="34" charset="0"/>
              </a:rPr>
              <a:t>4</a:t>
            </a:r>
          </a:p>
        </p:txBody>
      </p:sp>
      <p:sp>
        <p:nvSpPr>
          <p:cNvPr id="54" name="Rectangle 6187">
            <a:extLst>
              <a:ext uri="{FF2B5EF4-FFF2-40B4-BE49-F238E27FC236}">
                <a16:creationId xmlns:a16="http://schemas.microsoft.com/office/drawing/2014/main" id="{058B2713-D1EE-42A0-ACD9-7B620DF52047}"/>
              </a:ext>
            </a:extLst>
          </p:cNvPr>
          <p:cNvSpPr>
            <a:spLocks noChangeArrowheads="1"/>
          </p:cNvSpPr>
          <p:nvPr/>
        </p:nvSpPr>
        <p:spPr bwMode="auto">
          <a:xfrm>
            <a:off x="2827528" y="4640746"/>
            <a:ext cx="8953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ARM9TDMI</a:t>
            </a:r>
          </a:p>
        </p:txBody>
      </p:sp>
      <p:sp>
        <p:nvSpPr>
          <p:cNvPr id="55" name="Rectangle 6188">
            <a:extLst>
              <a:ext uri="{FF2B5EF4-FFF2-40B4-BE49-F238E27FC236}">
                <a16:creationId xmlns:a16="http://schemas.microsoft.com/office/drawing/2014/main" id="{A6987C88-A5DC-4712-AB32-0511126FF4B9}"/>
              </a:ext>
            </a:extLst>
          </p:cNvPr>
          <p:cNvSpPr>
            <a:spLocks noChangeArrowheads="1"/>
          </p:cNvSpPr>
          <p:nvPr/>
        </p:nvSpPr>
        <p:spPr bwMode="auto">
          <a:xfrm>
            <a:off x="2809668" y="3383446"/>
            <a:ext cx="76081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SA-1110</a:t>
            </a:r>
          </a:p>
        </p:txBody>
      </p:sp>
      <p:sp>
        <p:nvSpPr>
          <p:cNvPr id="56" name="Rectangle 6189">
            <a:extLst>
              <a:ext uri="{FF2B5EF4-FFF2-40B4-BE49-F238E27FC236}">
                <a16:creationId xmlns:a16="http://schemas.microsoft.com/office/drawing/2014/main" id="{F761D222-1811-44C0-AE47-B4170FB9574D}"/>
              </a:ext>
            </a:extLst>
          </p:cNvPr>
          <p:cNvSpPr>
            <a:spLocks noChangeArrowheads="1"/>
          </p:cNvSpPr>
          <p:nvPr/>
        </p:nvSpPr>
        <p:spPr bwMode="auto">
          <a:xfrm>
            <a:off x="1855978" y="4991980"/>
            <a:ext cx="91440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ARM720T</a:t>
            </a:r>
          </a:p>
        </p:txBody>
      </p:sp>
      <p:sp>
        <p:nvSpPr>
          <p:cNvPr id="57" name="Rectangle 6190">
            <a:extLst>
              <a:ext uri="{FF2B5EF4-FFF2-40B4-BE49-F238E27FC236}">
                <a16:creationId xmlns:a16="http://schemas.microsoft.com/office/drawing/2014/main" id="{02712FFB-C17F-4B39-9549-5F9A8B202AE3}"/>
              </a:ext>
            </a:extLst>
          </p:cNvPr>
          <p:cNvSpPr>
            <a:spLocks noChangeArrowheads="1"/>
          </p:cNvSpPr>
          <p:nvPr/>
        </p:nvSpPr>
        <p:spPr bwMode="auto">
          <a:xfrm>
            <a:off x="2827528" y="4991980"/>
            <a:ext cx="8953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ARM940T</a:t>
            </a:r>
          </a:p>
        </p:txBody>
      </p:sp>
      <p:sp>
        <p:nvSpPr>
          <p:cNvPr id="58" name="Rectangle 6195">
            <a:extLst>
              <a:ext uri="{FF2B5EF4-FFF2-40B4-BE49-F238E27FC236}">
                <a16:creationId xmlns:a16="http://schemas.microsoft.com/office/drawing/2014/main" id="{F407AF6E-6BAA-4DFB-8D53-D1DD5721319D}"/>
              </a:ext>
            </a:extLst>
          </p:cNvPr>
          <p:cNvSpPr>
            <a:spLocks noChangeArrowheads="1"/>
          </p:cNvSpPr>
          <p:nvPr/>
        </p:nvSpPr>
        <p:spPr bwMode="auto">
          <a:xfrm>
            <a:off x="3844322" y="2154721"/>
            <a:ext cx="954881" cy="79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Improved ARM/Thumb Interworking</a:t>
            </a:r>
          </a:p>
          <a:p>
            <a:pPr eaLnBrk="0" fontAlgn="base" hangingPunct="0">
              <a:spcBef>
                <a:spcPct val="50000"/>
              </a:spcBef>
              <a:spcAft>
                <a:spcPct val="0"/>
              </a:spcAft>
            </a:pPr>
            <a:r>
              <a:rPr lang="en-US" altLang="en-US" sz="1050" b="0">
                <a:solidFill>
                  <a:srgbClr val="00234A"/>
                </a:solidFill>
                <a:latin typeface="Arial" panose="020B0604020202020204" pitchFamily="34" charset="0"/>
              </a:rPr>
              <a:t>CLZ </a:t>
            </a:r>
          </a:p>
        </p:txBody>
      </p:sp>
      <p:sp>
        <p:nvSpPr>
          <p:cNvPr id="59" name="AutoShape 6198">
            <a:extLst>
              <a:ext uri="{FF2B5EF4-FFF2-40B4-BE49-F238E27FC236}">
                <a16:creationId xmlns:a16="http://schemas.microsoft.com/office/drawing/2014/main" id="{3A0FCAFA-8942-483A-ACD4-3A21574E0EC9}"/>
              </a:ext>
            </a:extLst>
          </p:cNvPr>
          <p:cNvSpPr>
            <a:spLocks noChangeArrowheads="1"/>
          </p:cNvSpPr>
          <p:nvPr/>
        </p:nvSpPr>
        <p:spPr bwMode="auto">
          <a:xfrm>
            <a:off x="4711432" y="2204727"/>
            <a:ext cx="566738" cy="566738"/>
          </a:xfrm>
          <a:prstGeom prst="star16">
            <a:avLst>
              <a:gd name="adj" fmla="val 37500"/>
            </a:avLst>
          </a:prstGeom>
          <a:solidFill>
            <a:srgbClr val="B2AA00"/>
          </a:solidFill>
          <a:ln w="508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GB" altLang="en-US" sz="1500" kern="0" dirty="0">
                <a:solidFill>
                  <a:srgbClr val="FFFFFF"/>
                </a:solidFill>
                <a:latin typeface="Arial" panose="020B0604020202020204" pitchFamily="34" charset="0"/>
              </a:rPr>
              <a:t>5TE</a:t>
            </a:r>
          </a:p>
        </p:txBody>
      </p:sp>
      <p:sp>
        <p:nvSpPr>
          <p:cNvPr id="60" name="Rectangle 6200">
            <a:extLst>
              <a:ext uri="{FF2B5EF4-FFF2-40B4-BE49-F238E27FC236}">
                <a16:creationId xmlns:a16="http://schemas.microsoft.com/office/drawing/2014/main" id="{C3921FE3-4C4F-4415-B857-BA06F5D75CC9}"/>
              </a:ext>
            </a:extLst>
          </p:cNvPr>
          <p:cNvSpPr>
            <a:spLocks noChangeArrowheads="1"/>
          </p:cNvSpPr>
          <p:nvPr/>
        </p:nvSpPr>
        <p:spPr bwMode="auto">
          <a:xfrm>
            <a:off x="3844321" y="3063169"/>
            <a:ext cx="1204913" cy="79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Saturated maths</a:t>
            </a:r>
          </a:p>
          <a:p>
            <a:pPr eaLnBrk="0" fontAlgn="base" hangingPunct="0">
              <a:spcBef>
                <a:spcPct val="50000"/>
              </a:spcBef>
              <a:spcAft>
                <a:spcPct val="0"/>
              </a:spcAft>
            </a:pPr>
            <a:r>
              <a:rPr lang="en-US" altLang="en-US" sz="1050" b="0">
                <a:solidFill>
                  <a:srgbClr val="00234A"/>
                </a:solidFill>
                <a:latin typeface="Arial" panose="020B0604020202020204" pitchFamily="34" charset="0"/>
              </a:rPr>
              <a:t>DSP multiply-accumulate instructions</a:t>
            </a:r>
          </a:p>
        </p:txBody>
      </p:sp>
      <p:sp>
        <p:nvSpPr>
          <p:cNvPr id="61" name="Rectangle 6204">
            <a:extLst>
              <a:ext uri="{FF2B5EF4-FFF2-40B4-BE49-F238E27FC236}">
                <a16:creationId xmlns:a16="http://schemas.microsoft.com/office/drawing/2014/main" id="{AFECDF7F-0871-43DD-959D-D976BA06A06B}"/>
              </a:ext>
            </a:extLst>
          </p:cNvPr>
          <p:cNvSpPr>
            <a:spLocks noChangeArrowheads="1"/>
          </p:cNvSpPr>
          <p:nvPr/>
        </p:nvSpPr>
        <p:spPr bwMode="auto">
          <a:xfrm>
            <a:off x="3878849" y="4293083"/>
            <a:ext cx="8953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XScale</a:t>
            </a:r>
          </a:p>
        </p:txBody>
      </p:sp>
      <p:sp>
        <p:nvSpPr>
          <p:cNvPr id="62" name="Rectangle 6205">
            <a:extLst>
              <a:ext uri="{FF2B5EF4-FFF2-40B4-BE49-F238E27FC236}">
                <a16:creationId xmlns:a16="http://schemas.microsoft.com/office/drawing/2014/main" id="{FC2D531C-EFDB-4AF2-A729-F959A1E8B6CD}"/>
              </a:ext>
            </a:extLst>
          </p:cNvPr>
          <p:cNvSpPr>
            <a:spLocks noChangeArrowheads="1"/>
          </p:cNvSpPr>
          <p:nvPr/>
        </p:nvSpPr>
        <p:spPr bwMode="auto">
          <a:xfrm>
            <a:off x="3878849" y="3939468"/>
            <a:ext cx="8953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ARM1020E</a:t>
            </a:r>
          </a:p>
        </p:txBody>
      </p:sp>
      <p:sp>
        <p:nvSpPr>
          <p:cNvPr id="63" name="Rectangle 6207">
            <a:extLst>
              <a:ext uri="{FF2B5EF4-FFF2-40B4-BE49-F238E27FC236}">
                <a16:creationId xmlns:a16="http://schemas.microsoft.com/office/drawing/2014/main" id="{A9C283D6-C07B-4A41-8776-0D358E765A5D}"/>
              </a:ext>
            </a:extLst>
          </p:cNvPr>
          <p:cNvSpPr>
            <a:spLocks noChangeArrowheads="1"/>
          </p:cNvSpPr>
          <p:nvPr/>
        </p:nvSpPr>
        <p:spPr bwMode="auto">
          <a:xfrm>
            <a:off x="3878850" y="4646699"/>
            <a:ext cx="931069"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ARM9E-S</a:t>
            </a:r>
          </a:p>
        </p:txBody>
      </p:sp>
      <p:sp>
        <p:nvSpPr>
          <p:cNvPr id="64" name="Rectangle 6208">
            <a:extLst>
              <a:ext uri="{FF2B5EF4-FFF2-40B4-BE49-F238E27FC236}">
                <a16:creationId xmlns:a16="http://schemas.microsoft.com/office/drawing/2014/main" id="{12354B10-F139-48CD-AAB2-3659813B84EB}"/>
              </a:ext>
            </a:extLst>
          </p:cNvPr>
          <p:cNvSpPr>
            <a:spLocks noChangeArrowheads="1"/>
          </p:cNvSpPr>
          <p:nvPr/>
        </p:nvSpPr>
        <p:spPr bwMode="auto">
          <a:xfrm>
            <a:off x="3878850" y="4991980"/>
            <a:ext cx="931069"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ARM966E-S</a:t>
            </a:r>
          </a:p>
        </p:txBody>
      </p:sp>
      <p:sp>
        <p:nvSpPr>
          <p:cNvPr id="65" name="AutoShape 6209">
            <a:extLst>
              <a:ext uri="{FF2B5EF4-FFF2-40B4-BE49-F238E27FC236}">
                <a16:creationId xmlns:a16="http://schemas.microsoft.com/office/drawing/2014/main" id="{E72C3639-B160-4112-ABC4-FEE91C7E194C}"/>
              </a:ext>
            </a:extLst>
          </p:cNvPr>
          <p:cNvSpPr>
            <a:spLocks noChangeArrowheads="1"/>
          </p:cNvSpPr>
          <p:nvPr/>
        </p:nvSpPr>
        <p:spPr bwMode="auto">
          <a:xfrm>
            <a:off x="1164224" y="3716821"/>
            <a:ext cx="419100" cy="419100"/>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800" b="0" kern="0">
                <a:solidFill>
                  <a:srgbClr val="FFFFFF"/>
                </a:solidFill>
                <a:latin typeface="Arial" panose="020B0604020202020204" pitchFamily="34" charset="0"/>
              </a:rPr>
              <a:t>3</a:t>
            </a:r>
          </a:p>
        </p:txBody>
      </p:sp>
      <p:sp>
        <p:nvSpPr>
          <p:cNvPr id="66" name="Line 6211">
            <a:extLst>
              <a:ext uri="{FF2B5EF4-FFF2-40B4-BE49-F238E27FC236}">
                <a16:creationId xmlns:a16="http://schemas.microsoft.com/office/drawing/2014/main" id="{1159FB42-93C5-463A-90C0-0C3819B8C445}"/>
              </a:ext>
            </a:extLst>
          </p:cNvPr>
          <p:cNvSpPr>
            <a:spLocks noChangeShapeType="1"/>
          </p:cNvSpPr>
          <p:nvPr/>
        </p:nvSpPr>
        <p:spPr bwMode="auto">
          <a:xfrm>
            <a:off x="1802399" y="2249971"/>
            <a:ext cx="0" cy="3028950"/>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67" name="Rectangle 6212">
            <a:extLst>
              <a:ext uri="{FF2B5EF4-FFF2-40B4-BE49-F238E27FC236}">
                <a16:creationId xmlns:a16="http://schemas.microsoft.com/office/drawing/2014/main" id="{833D205B-4E1F-4A7F-816A-AA7EDAB4933D}"/>
              </a:ext>
            </a:extLst>
          </p:cNvPr>
          <p:cNvSpPr>
            <a:spLocks noChangeArrowheads="1"/>
          </p:cNvSpPr>
          <p:nvPr/>
        </p:nvSpPr>
        <p:spPr bwMode="auto">
          <a:xfrm>
            <a:off x="731434" y="4441291"/>
            <a:ext cx="925115"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dirty="0">
                <a:solidFill>
                  <a:srgbClr val="00234A"/>
                </a:solidFill>
                <a:latin typeface="Arial" panose="020B0604020202020204" pitchFamily="34" charset="0"/>
              </a:rPr>
              <a:t>Early ARM architectures</a:t>
            </a:r>
          </a:p>
        </p:txBody>
      </p:sp>
      <p:sp>
        <p:nvSpPr>
          <p:cNvPr id="68" name="Rectangle 6213">
            <a:extLst>
              <a:ext uri="{FF2B5EF4-FFF2-40B4-BE49-F238E27FC236}">
                <a16:creationId xmlns:a16="http://schemas.microsoft.com/office/drawing/2014/main" id="{ED0089BC-625B-495A-ACFC-831B35AA4A30}"/>
              </a:ext>
            </a:extLst>
          </p:cNvPr>
          <p:cNvSpPr>
            <a:spLocks noChangeArrowheads="1"/>
          </p:cNvSpPr>
          <p:nvPr/>
        </p:nvSpPr>
        <p:spPr bwMode="auto">
          <a:xfrm>
            <a:off x="5430234" y="3035783"/>
            <a:ext cx="941784"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ARM9EJ-S</a:t>
            </a:r>
          </a:p>
        </p:txBody>
      </p:sp>
      <p:sp>
        <p:nvSpPr>
          <p:cNvPr id="69" name="AutoShape 6214">
            <a:extLst>
              <a:ext uri="{FF2B5EF4-FFF2-40B4-BE49-F238E27FC236}">
                <a16:creationId xmlns:a16="http://schemas.microsoft.com/office/drawing/2014/main" id="{4C03CD63-BF2C-4477-9F09-60F0CA450087}"/>
              </a:ext>
            </a:extLst>
          </p:cNvPr>
          <p:cNvSpPr>
            <a:spLocks noChangeArrowheads="1"/>
          </p:cNvSpPr>
          <p:nvPr/>
        </p:nvSpPr>
        <p:spPr bwMode="auto">
          <a:xfrm>
            <a:off x="6628003" y="2249971"/>
            <a:ext cx="610790" cy="561975"/>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350" kern="0">
                <a:solidFill>
                  <a:srgbClr val="FFFFFF"/>
                </a:solidFill>
                <a:latin typeface="Arial" panose="020B0604020202020204" pitchFamily="34" charset="0"/>
              </a:rPr>
              <a:t>5TEJ</a:t>
            </a:r>
            <a:endParaRPr lang="en-US" altLang="en-US" sz="1350" b="0" kern="0">
              <a:solidFill>
                <a:srgbClr val="FFFFFF"/>
              </a:solidFill>
              <a:latin typeface="Arial" panose="020B0604020202020204" pitchFamily="34" charset="0"/>
            </a:endParaRPr>
          </a:p>
        </p:txBody>
      </p:sp>
      <p:sp>
        <p:nvSpPr>
          <p:cNvPr id="70" name="Line 6216">
            <a:extLst>
              <a:ext uri="{FF2B5EF4-FFF2-40B4-BE49-F238E27FC236}">
                <a16:creationId xmlns:a16="http://schemas.microsoft.com/office/drawing/2014/main" id="{DD60D236-E36D-4037-9BEB-6FD7A5485827}"/>
              </a:ext>
            </a:extLst>
          </p:cNvPr>
          <p:cNvSpPr>
            <a:spLocks noChangeShapeType="1"/>
          </p:cNvSpPr>
          <p:nvPr/>
        </p:nvSpPr>
        <p:spPr bwMode="auto">
          <a:xfrm>
            <a:off x="5368322" y="2249971"/>
            <a:ext cx="0" cy="3028950"/>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71" name="Rectangle 6217">
            <a:extLst>
              <a:ext uri="{FF2B5EF4-FFF2-40B4-BE49-F238E27FC236}">
                <a16:creationId xmlns:a16="http://schemas.microsoft.com/office/drawing/2014/main" id="{FFF08323-DD7A-4DBB-8FFF-E333418A4D93}"/>
              </a:ext>
            </a:extLst>
          </p:cNvPr>
          <p:cNvSpPr>
            <a:spLocks noChangeArrowheads="1"/>
          </p:cNvSpPr>
          <p:nvPr/>
        </p:nvSpPr>
        <p:spPr bwMode="auto">
          <a:xfrm>
            <a:off x="5430234" y="3396543"/>
            <a:ext cx="941784"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ARM7EJ-S</a:t>
            </a:r>
          </a:p>
        </p:txBody>
      </p:sp>
      <p:sp>
        <p:nvSpPr>
          <p:cNvPr id="72" name="Rectangle 6218">
            <a:extLst>
              <a:ext uri="{FF2B5EF4-FFF2-40B4-BE49-F238E27FC236}">
                <a16:creationId xmlns:a16="http://schemas.microsoft.com/office/drawing/2014/main" id="{34F3EA5E-0C96-424E-A602-69A70BEDC94A}"/>
              </a:ext>
            </a:extLst>
          </p:cNvPr>
          <p:cNvSpPr>
            <a:spLocks noChangeArrowheads="1"/>
          </p:cNvSpPr>
          <p:nvPr/>
        </p:nvSpPr>
        <p:spPr bwMode="auto">
          <a:xfrm>
            <a:off x="6481556" y="3035783"/>
            <a:ext cx="10858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ARM926EJ-S</a:t>
            </a:r>
          </a:p>
        </p:txBody>
      </p:sp>
      <p:sp>
        <p:nvSpPr>
          <p:cNvPr id="73" name="Rectangle 6219">
            <a:extLst>
              <a:ext uri="{FF2B5EF4-FFF2-40B4-BE49-F238E27FC236}">
                <a16:creationId xmlns:a16="http://schemas.microsoft.com/office/drawing/2014/main" id="{DFB77097-42EC-4774-A4BF-42508BC86FDA}"/>
              </a:ext>
            </a:extLst>
          </p:cNvPr>
          <p:cNvSpPr>
            <a:spLocks noChangeArrowheads="1"/>
          </p:cNvSpPr>
          <p:nvPr/>
        </p:nvSpPr>
        <p:spPr bwMode="auto">
          <a:xfrm>
            <a:off x="5365940" y="2249971"/>
            <a:ext cx="1419225" cy="63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Jazelle</a:t>
            </a:r>
          </a:p>
          <a:p>
            <a:pPr eaLnBrk="0" fontAlgn="base" hangingPunct="0">
              <a:spcBef>
                <a:spcPct val="50000"/>
              </a:spcBef>
              <a:spcAft>
                <a:spcPct val="0"/>
              </a:spcAft>
            </a:pPr>
            <a:r>
              <a:rPr lang="en-US" altLang="en-US" sz="1050" b="0">
                <a:solidFill>
                  <a:srgbClr val="00234A"/>
                </a:solidFill>
                <a:latin typeface="Arial" panose="020B0604020202020204" pitchFamily="34" charset="0"/>
              </a:rPr>
              <a:t>Java bytecode</a:t>
            </a:r>
            <a:br>
              <a:rPr lang="en-US" altLang="en-US" sz="1050" b="0">
                <a:solidFill>
                  <a:srgbClr val="00234A"/>
                </a:solidFill>
                <a:latin typeface="Arial" panose="020B0604020202020204" pitchFamily="34" charset="0"/>
              </a:rPr>
            </a:br>
            <a:r>
              <a:rPr lang="en-US" altLang="en-US" sz="1050" b="0">
                <a:solidFill>
                  <a:srgbClr val="00234A"/>
                </a:solidFill>
                <a:latin typeface="Arial" panose="020B0604020202020204" pitchFamily="34" charset="0"/>
              </a:rPr>
              <a:t>execution</a:t>
            </a:r>
          </a:p>
        </p:txBody>
      </p:sp>
      <p:sp>
        <p:nvSpPr>
          <p:cNvPr id="74" name="Line 6221">
            <a:extLst>
              <a:ext uri="{FF2B5EF4-FFF2-40B4-BE49-F238E27FC236}">
                <a16:creationId xmlns:a16="http://schemas.microsoft.com/office/drawing/2014/main" id="{C9D757EE-43DC-4C84-8B1E-B4AF704D4C8D}"/>
              </a:ext>
            </a:extLst>
          </p:cNvPr>
          <p:cNvSpPr>
            <a:spLocks noChangeShapeType="1"/>
          </p:cNvSpPr>
          <p:nvPr/>
        </p:nvSpPr>
        <p:spPr bwMode="auto">
          <a:xfrm flipV="1">
            <a:off x="5467143" y="3800165"/>
            <a:ext cx="2053829" cy="21431"/>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75" name="AutoShape 6223">
            <a:extLst>
              <a:ext uri="{FF2B5EF4-FFF2-40B4-BE49-F238E27FC236}">
                <a16:creationId xmlns:a16="http://schemas.microsoft.com/office/drawing/2014/main" id="{A5EF3722-76A4-4EFE-8C2D-52DD50A20705}"/>
              </a:ext>
            </a:extLst>
          </p:cNvPr>
          <p:cNvSpPr>
            <a:spLocks noChangeArrowheads="1"/>
          </p:cNvSpPr>
          <p:nvPr/>
        </p:nvSpPr>
        <p:spPr bwMode="auto">
          <a:xfrm>
            <a:off x="6905418" y="3885890"/>
            <a:ext cx="610791" cy="561975"/>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800" kern="0">
                <a:solidFill>
                  <a:srgbClr val="FFFFFF"/>
                </a:solidFill>
                <a:latin typeface="Arial" panose="020B0604020202020204" pitchFamily="34" charset="0"/>
              </a:rPr>
              <a:t>6</a:t>
            </a:r>
            <a:endParaRPr lang="en-US" altLang="en-US" sz="1800" b="0" kern="0">
              <a:solidFill>
                <a:srgbClr val="FFFFFF"/>
              </a:solidFill>
              <a:latin typeface="Arial" panose="020B0604020202020204" pitchFamily="34" charset="0"/>
            </a:endParaRPr>
          </a:p>
        </p:txBody>
      </p:sp>
      <p:sp>
        <p:nvSpPr>
          <p:cNvPr id="76" name="Rectangle 6224">
            <a:extLst>
              <a:ext uri="{FF2B5EF4-FFF2-40B4-BE49-F238E27FC236}">
                <a16:creationId xmlns:a16="http://schemas.microsoft.com/office/drawing/2014/main" id="{99880D5D-EEFC-45ED-8586-44F42B73EDAB}"/>
              </a:ext>
            </a:extLst>
          </p:cNvPr>
          <p:cNvSpPr>
            <a:spLocks noChangeArrowheads="1"/>
          </p:cNvSpPr>
          <p:nvPr/>
        </p:nvSpPr>
        <p:spPr bwMode="auto">
          <a:xfrm>
            <a:off x="6480366" y="4991980"/>
            <a:ext cx="108704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ARM1136EJ-S</a:t>
            </a:r>
          </a:p>
        </p:txBody>
      </p:sp>
      <p:sp>
        <p:nvSpPr>
          <p:cNvPr id="77" name="Rectangle 6225">
            <a:extLst>
              <a:ext uri="{FF2B5EF4-FFF2-40B4-BE49-F238E27FC236}">
                <a16:creationId xmlns:a16="http://schemas.microsoft.com/office/drawing/2014/main" id="{48E10297-50FB-460F-A6BD-78BE3E4F939F}"/>
              </a:ext>
            </a:extLst>
          </p:cNvPr>
          <p:cNvSpPr>
            <a:spLocks noChangeArrowheads="1"/>
          </p:cNvSpPr>
          <p:nvPr/>
        </p:nvSpPr>
        <p:spPr bwMode="auto">
          <a:xfrm>
            <a:off x="6481556" y="3396543"/>
            <a:ext cx="10858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ARM1026EJ-S</a:t>
            </a:r>
          </a:p>
        </p:txBody>
      </p:sp>
      <p:sp>
        <p:nvSpPr>
          <p:cNvPr id="78" name="Rectangle 6226">
            <a:extLst>
              <a:ext uri="{FF2B5EF4-FFF2-40B4-BE49-F238E27FC236}">
                <a16:creationId xmlns:a16="http://schemas.microsoft.com/office/drawing/2014/main" id="{16DDAF4E-6918-49CC-A2A6-C430B95F2A92}"/>
              </a:ext>
            </a:extLst>
          </p:cNvPr>
          <p:cNvSpPr>
            <a:spLocks noChangeArrowheads="1"/>
          </p:cNvSpPr>
          <p:nvPr/>
        </p:nvSpPr>
        <p:spPr bwMode="auto">
          <a:xfrm>
            <a:off x="5365940" y="3931134"/>
            <a:ext cx="1419225" cy="128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SIMD Instructions</a:t>
            </a:r>
          </a:p>
          <a:p>
            <a:pPr eaLnBrk="0" fontAlgn="base" hangingPunct="0">
              <a:spcBef>
                <a:spcPct val="50000"/>
              </a:spcBef>
              <a:spcAft>
                <a:spcPct val="0"/>
              </a:spcAft>
            </a:pPr>
            <a:r>
              <a:rPr lang="en-US" altLang="en-US" sz="1050" b="0">
                <a:solidFill>
                  <a:srgbClr val="00234A"/>
                </a:solidFill>
                <a:latin typeface="Arial" panose="020B0604020202020204" pitchFamily="34" charset="0"/>
              </a:rPr>
              <a:t>Multi-processing</a:t>
            </a:r>
          </a:p>
          <a:p>
            <a:pPr eaLnBrk="0" fontAlgn="base" hangingPunct="0">
              <a:spcBef>
                <a:spcPct val="50000"/>
              </a:spcBef>
              <a:spcAft>
                <a:spcPct val="0"/>
              </a:spcAft>
            </a:pPr>
            <a:r>
              <a:rPr lang="en-US" altLang="en-US" sz="1050" b="0">
                <a:solidFill>
                  <a:srgbClr val="00234A"/>
                </a:solidFill>
                <a:latin typeface="Arial" panose="020B0604020202020204" pitchFamily="34" charset="0"/>
              </a:rPr>
              <a:t>V6 Memory architecture (VMSA)</a:t>
            </a:r>
          </a:p>
          <a:p>
            <a:pPr eaLnBrk="0" fontAlgn="base" hangingPunct="0">
              <a:spcBef>
                <a:spcPct val="50000"/>
              </a:spcBef>
              <a:spcAft>
                <a:spcPct val="0"/>
              </a:spcAft>
            </a:pPr>
            <a:r>
              <a:rPr lang="en-US" altLang="en-US" sz="1050" b="0">
                <a:solidFill>
                  <a:srgbClr val="00234A"/>
                </a:solidFill>
                <a:latin typeface="Arial" panose="020B0604020202020204" pitchFamily="34" charset="0"/>
              </a:rPr>
              <a:t>Unaligned data support</a:t>
            </a:r>
          </a:p>
        </p:txBody>
      </p:sp>
    </p:spTree>
    <p:extLst>
      <p:ext uri="{BB962C8B-B14F-4D97-AF65-F5344CB8AC3E}">
        <p14:creationId xmlns:p14="http://schemas.microsoft.com/office/powerpoint/2010/main" val="3493415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42E8C8D-9A56-4EB8-B8F0-135924169BCD}"/>
              </a:ext>
            </a:extLst>
          </p:cNvPr>
          <p:cNvSpPr>
            <a:spLocks noGrp="1" noChangeArrowheads="1"/>
          </p:cNvSpPr>
          <p:nvPr>
            <p:ph type="body" idx="1"/>
          </p:nvPr>
        </p:nvSpPr>
        <p:spPr/>
        <p:txBody>
          <a:bodyPr>
            <a:normAutofit fontScale="85000" lnSpcReduction="20000"/>
          </a:bodyPr>
          <a:lstStyle/>
          <a:p>
            <a:r>
              <a:rPr lang="en-US" altLang="en-US" dirty="0"/>
              <a:t>ARM instructions can be made to execute conditionally by </a:t>
            </a:r>
            <a:r>
              <a:rPr lang="en-US" altLang="en-US" dirty="0" err="1"/>
              <a:t>postfixing</a:t>
            </a:r>
            <a:r>
              <a:rPr lang="en-US" altLang="en-US" dirty="0"/>
              <a:t> them with the appropriate condition code field.</a:t>
            </a:r>
          </a:p>
          <a:p>
            <a:pPr lvl="1"/>
            <a:r>
              <a:rPr lang="en-US" altLang="en-US" dirty="0"/>
              <a:t>This improves code density </a:t>
            </a:r>
            <a:r>
              <a:rPr lang="en-US" altLang="en-US" i="1" dirty="0"/>
              <a:t>and</a:t>
            </a:r>
            <a:r>
              <a:rPr lang="en-US" altLang="en-US" dirty="0"/>
              <a:t> performance by reducing the number of forward branch instructions.</a:t>
            </a:r>
          </a:p>
          <a:p>
            <a:pPr lvl="1">
              <a:buFont typeface="Wingdings" panose="05000000000000000000" pitchFamily="2" charset="2"/>
              <a:buNone/>
            </a:pPr>
            <a:r>
              <a:rPr lang="en-US" altLang="en-US" sz="1050" b="1" dirty="0">
                <a:solidFill>
                  <a:schemeClr val="hlink"/>
                </a:solidFill>
                <a:latin typeface="Courier New" panose="02070309020205020404" pitchFamily="49" charset="0"/>
              </a:rPr>
              <a:t>    </a:t>
            </a:r>
            <a:r>
              <a:rPr lang="en-US" altLang="en-US" sz="1050" b="1" dirty="0">
                <a:solidFill>
                  <a:schemeClr val="bg2"/>
                </a:solidFill>
                <a:latin typeface="Courier New" panose="02070309020205020404" pitchFamily="49" charset="0"/>
              </a:rPr>
              <a:t>CMP   r3,#0                           CMP   r3,#0</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BEQ   skip                            ADDNE r0,r1,r2</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ADD   r0,r1,r2</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skip</a:t>
            </a:r>
            <a:endParaRPr lang="en-US" altLang="en-US" dirty="0">
              <a:solidFill>
                <a:schemeClr val="bg2"/>
              </a:solidFill>
            </a:endParaRPr>
          </a:p>
          <a:p>
            <a:endParaRPr lang="en-US" altLang="en-US" dirty="0">
              <a:solidFill>
                <a:schemeClr val="bg2"/>
              </a:solidFill>
            </a:endParaRPr>
          </a:p>
          <a:p>
            <a:r>
              <a:rPr lang="en-US" altLang="en-US" dirty="0"/>
              <a:t>By default, data processing instructions do not affect the condition code flags but the flags can be optionally set by using “S”.  CMP does not need “S”.</a:t>
            </a:r>
            <a:endParaRPr lang="en-US" altLang="en-US" sz="1125" dirty="0">
              <a:solidFill>
                <a:schemeClr val="hlink"/>
              </a:solidFill>
              <a:latin typeface="Courier New" panose="02070309020205020404" pitchFamily="49" charset="0"/>
            </a:endParaRPr>
          </a:p>
          <a:p>
            <a:pPr lvl="1">
              <a:buFont typeface="Wingdings" panose="05000000000000000000" pitchFamily="2" charset="2"/>
              <a:buNone/>
            </a:pPr>
            <a:r>
              <a:rPr lang="en-US" altLang="en-US" sz="1050" dirty="0">
                <a:solidFill>
                  <a:schemeClr val="hlink"/>
                </a:solidFill>
                <a:latin typeface="Courier New" panose="02070309020205020404" pitchFamily="49" charset="0"/>
              </a:rPr>
              <a:t>	</a:t>
            </a:r>
            <a:r>
              <a:rPr lang="en-US" altLang="en-US" sz="1050" b="1" dirty="0">
                <a:solidFill>
                  <a:schemeClr val="bg2"/>
                </a:solidFill>
                <a:latin typeface="Courier New" panose="02070309020205020404" pitchFamily="49" charset="0"/>
              </a:rPr>
              <a:t>loop</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SUBS r1,r1,#1</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BNE loop</a:t>
            </a:r>
          </a:p>
          <a:p>
            <a:endParaRPr lang="en-GB" altLang="en-US" dirty="0"/>
          </a:p>
        </p:txBody>
      </p:sp>
      <p:sp>
        <p:nvSpPr>
          <p:cNvPr id="50179" name="Rectangle 3">
            <a:extLst>
              <a:ext uri="{FF2B5EF4-FFF2-40B4-BE49-F238E27FC236}">
                <a16:creationId xmlns:a16="http://schemas.microsoft.com/office/drawing/2014/main" id="{C54AA028-E999-4AF6-A43A-2B8961447534}"/>
              </a:ext>
            </a:extLst>
          </p:cNvPr>
          <p:cNvSpPr>
            <a:spLocks noChangeArrowheads="1"/>
          </p:cNvSpPr>
          <p:nvPr/>
        </p:nvSpPr>
        <p:spPr bwMode="auto">
          <a:xfrm>
            <a:off x="1371601" y="1828800"/>
            <a:ext cx="6365081"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GB" altLang="en-US" sz="1200" b="0">
              <a:solidFill>
                <a:schemeClr val="hlink"/>
              </a:solidFill>
            </a:endParaRPr>
          </a:p>
        </p:txBody>
      </p:sp>
      <p:sp>
        <p:nvSpPr>
          <p:cNvPr id="50180" name="Rectangle 4">
            <a:extLst>
              <a:ext uri="{FF2B5EF4-FFF2-40B4-BE49-F238E27FC236}">
                <a16:creationId xmlns:a16="http://schemas.microsoft.com/office/drawing/2014/main" id="{E2C7D4AE-E68F-4E35-B7EE-63CF696243F1}"/>
              </a:ext>
            </a:extLst>
          </p:cNvPr>
          <p:cNvSpPr>
            <a:spLocks noChangeArrowheads="1"/>
          </p:cNvSpPr>
          <p:nvPr/>
        </p:nvSpPr>
        <p:spPr bwMode="auto">
          <a:xfrm>
            <a:off x="4057651" y="4914900"/>
            <a:ext cx="2121694" cy="228600"/>
          </a:xfrm>
          <a:prstGeom prst="rect">
            <a:avLst/>
          </a:prstGeom>
          <a:solidFill>
            <a:srgbClr val="A5D0E3"/>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b="0">
                <a:latin typeface="Arial" panose="020B0604020202020204" pitchFamily="34" charset="0"/>
              </a:rPr>
              <a:t> if Z flag clear then branch </a:t>
            </a:r>
            <a:endParaRPr lang="en-US" altLang="en-US" sz="1050" b="0">
              <a:latin typeface="Arial" panose="020B0604020202020204" pitchFamily="34" charset="0"/>
            </a:endParaRPr>
          </a:p>
        </p:txBody>
      </p:sp>
      <p:sp>
        <p:nvSpPr>
          <p:cNvPr id="50181" name="Line 5">
            <a:extLst>
              <a:ext uri="{FF2B5EF4-FFF2-40B4-BE49-F238E27FC236}">
                <a16:creationId xmlns:a16="http://schemas.microsoft.com/office/drawing/2014/main" id="{73FAE179-3352-40AF-95EC-F226AEE43122}"/>
              </a:ext>
            </a:extLst>
          </p:cNvPr>
          <p:cNvSpPr>
            <a:spLocks noChangeShapeType="1"/>
          </p:cNvSpPr>
          <p:nvPr/>
        </p:nvSpPr>
        <p:spPr bwMode="auto">
          <a:xfrm flipV="1">
            <a:off x="3486151" y="4800600"/>
            <a:ext cx="564356" cy="0"/>
          </a:xfrm>
          <a:prstGeom prst="line">
            <a:avLst/>
          </a:prstGeom>
          <a:noFill/>
          <a:ln w="25400">
            <a:solidFill>
              <a:schemeClr val="tx1"/>
            </a:solidFill>
            <a:round/>
            <a:headEnd type="stealth"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2" name="Rectangle 6">
            <a:extLst>
              <a:ext uri="{FF2B5EF4-FFF2-40B4-BE49-F238E27FC236}">
                <a16:creationId xmlns:a16="http://schemas.microsoft.com/office/drawing/2014/main" id="{BD91408E-E842-4C53-9FE0-231B318DC0F5}"/>
              </a:ext>
            </a:extLst>
          </p:cNvPr>
          <p:cNvSpPr>
            <a:spLocks noChangeArrowheads="1"/>
          </p:cNvSpPr>
          <p:nvPr/>
        </p:nvSpPr>
        <p:spPr bwMode="auto">
          <a:xfrm>
            <a:off x="4057650" y="4629150"/>
            <a:ext cx="2114550" cy="228600"/>
          </a:xfrm>
          <a:prstGeom prst="rect">
            <a:avLst/>
          </a:prstGeom>
          <a:solidFill>
            <a:srgbClr val="A5D0E3"/>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b="0">
                <a:latin typeface="Times New Roman" panose="02020603050405020304" pitchFamily="18" charset="0"/>
              </a:rPr>
              <a:t> </a:t>
            </a:r>
            <a:r>
              <a:rPr lang="en-US" altLang="en-US" sz="1200" b="0">
                <a:latin typeface="Arial" panose="020B0604020202020204" pitchFamily="34" charset="0"/>
              </a:rPr>
              <a:t>decrement r1 and set flags </a:t>
            </a:r>
          </a:p>
        </p:txBody>
      </p:sp>
      <p:sp>
        <p:nvSpPr>
          <p:cNvPr id="50183" name="Line 7">
            <a:extLst>
              <a:ext uri="{FF2B5EF4-FFF2-40B4-BE49-F238E27FC236}">
                <a16:creationId xmlns:a16="http://schemas.microsoft.com/office/drawing/2014/main" id="{268C8F2D-E4E4-4196-B971-9DB9AD916ED3}"/>
              </a:ext>
            </a:extLst>
          </p:cNvPr>
          <p:cNvSpPr>
            <a:spLocks noChangeShapeType="1"/>
          </p:cNvSpPr>
          <p:nvPr/>
        </p:nvSpPr>
        <p:spPr bwMode="auto">
          <a:xfrm flipV="1">
            <a:off x="3486151" y="4972050"/>
            <a:ext cx="564356" cy="0"/>
          </a:xfrm>
          <a:prstGeom prst="line">
            <a:avLst/>
          </a:prstGeom>
          <a:noFill/>
          <a:ln w="25400">
            <a:solidFill>
              <a:schemeClr val="tx1"/>
            </a:solidFill>
            <a:round/>
            <a:headEnd type="stealth"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4" name="Line 8">
            <a:extLst>
              <a:ext uri="{FF2B5EF4-FFF2-40B4-BE49-F238E27FC236}">
                <a16:creationId xmlns:a16="http://schemas.microsoft.com/office/drawing/2014/main" id="{740A7DF9-9AA9-4C2D-AD10-36956B25FCB4}"/>
              </a:ext>
            </a:extLst>
          </p:cNvPr>
          <p:cNvSpPr>
            <a:spLocks noChangeShapeType="1"/>
          </p:cNvSpPr>
          <p:nvPr/>
        </p:nvSpPr>
        <p:spPr bwMode="auto">
          <a:xfrm flipV="1">
            <a:off x="3314700" y="3314700"/>
            <a:ext cx="742950" cy="0"/>
          </a:xfrm>
          <a:prstGeom prst="line">
            <a:avLst/>
          </a:prstGeom>
          <a:noFill/>
          <a:ln w="25400">
            <a:solidFill>
              <a:schemeClr val="tx1"/>
            </a:solidFill>
            <a:round/>
            <a:headEnd type="stealth"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5" name="Line 9">
            <a:extLst>
              <a:ext uri="{FF2B5EF4-FFF2-40B4-BE49-F238E27FC236}">
                <a16:creationId xmlns:a16="http://schemas.microsoft.com/office/drawing/2014/main" id="{9A9C2037-F5CD-44C6-BB94-AD00725794B4}"/>
              </a:ext>
            </a:extLst>
          </p:cNvPr>
          <p:cNvSpPr>
            <a:spLocks noChangeShapeType="1"/>
          </p:cNvSpPr>
          <p:nvPr/>
        </p:nvSpPr>
        <p:spPr bwMode="auto">
          <a:xfrm flipH="1" flipV="1">
            <a:off x="4057650" y="3028950"/>
            <a:ext cx="0" cy="28575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6" name="Line 10">
            <a:extLst>
              <a:ext uri="{FF2B5EF4-FFF2-40B4-BE49-F238E27FC236}">
                <a16:creationId xmlns:a16="http://schemas.microsoft.com/office/drawing/2014/main" id="{AFF90783-8CD3-4F7F-A1C9-928A5A3ACD34}"/>
              </a:ext>
            </a:extLst>
          </p:cNvPr>
          <p:cNvSpPr>
            <a:spLocks noChangeShapeType="1"/>
          </p:cNvSpPr>
          <p:nvPr/>
        </p:nvSpPr>
        <p:spPr bwMode="auto">
          <a:xfrm flipH="1" flipV="1">
            <a:off x="3143250" y="3028950"/>
            <a:ext cx="914400" cy="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7" name="Rectangle 11">
            <a:extLst>
              <a:ext uri="{FF2B5EF4-FFF2-40B4-BE49-F238E27FC236}">
                <a16:creationId xmlns:a16="http://schemas.microsoft.com/office/drawing/2014/main" id="{A58C97D6-5289-4376-92A3-A45897F28995}"/>
              </a:ext>
            </a:extLst>
          </p:cNvPr>
          <p:cNvSpPr>
            <a:spLocks noGrp="1" noChangeArrowheads="1"/>
          </p:cNvSpPr>
          <p:nvPr>
            <p:ph type="title"/>
          </p:nvPr>
        </p:nvSpPr>
        <p:spPr/>
        <p:txBody>
          <a:bodyPr/>
          <a:lstStyle/>
          <a:p>
            <a:r>
              <a:rPr lang="en-US" altLang="en-US"/>
              <a:t>Conditional Execution and Flags</a:t>
            </a:r>
          </a:p>
        </p:txBody>
      </p:sp>
    </p:spTree>
    <p:extLst>
      <p:ext uri="{BB962C8B-B14F-4D97-AF65-F5344CB8AC3E}">
        <p14:creationId xmlns:p14="http://schemas.microsoft.com/office/powerpoint/2010/main" val="17094225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3A71EC5-3697-45F0-BAFA-53FEEBCED11A}"/>
              </a:ext>
            </a:extLst>
          </p:cNvPr>
          <p:cNvSpPr>
            <a:spLocks noChangeArrowheads="1"/>
          </p:cNvSpPr>
          <p:nvPr/>
        </p:nvSpPr>
        <p:spPr bwMode="auto">
          <a:xfrm>
            <a:off x="1314450" y="1600200"/>
            <a:ext cx="6443663"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GB" altLang="en-US" sz="1800" b="0">
              <a:latin typeface="Times New Roman" panose="02020603050405020304" pitchFamily="18" charset="0"/>
            </a:endParaRPr>
          </a:p>
        </p:txBody>
      </p:sp>
      <p:sp>
        <p:nvSpPr>
          <p:cNvPr id="52227" name="Rectangle 3">
            <a:extLst>
              <a:ext uri="{FF2B5EF4-FFF2-40B4-BE49-F238E27FC236}">
                <a16:creationId xmlns:a16="http://schemas.microsoft.com/office/drawing/2014/main" id="{F6F3284E-93E6-4081-B938-891772037CCD}"/>
              </a:ext>
            </a:extLst>
          </p:cNvPr>
          <p:cNvSpPr>
            <a:spLocks noGrp="1" noChangeArrowheads="1"/>
          </p:cNvSpPr>
          <p:nvPr>
            <p:ph type="title"/>
          </p:nvPr>
        </p:nvSpPr>
        <p:spPr/>
        <p:txBody>
          <a:bodyPr/>
          <a:lstStyle/>
          <a:p>
            <a:r>
              <a:rPr lang="en-US" altLang="en-US"/>
              <a:t>Condition Codes </a:t>
            </a:r>
          </a:p>
        </p:txBody>
      </p:sp>
      <p:grpSp>
        <p:nvGrpSpPr>
          <p:cNvPr id="52228" name="Group 4">
            <a:extLst>
              <a:ext uri="{FF2B5EF4-FFF2-40B4-BE49-F238E27FC236}">
                <a16:creationId xmlns:a16="http://schemas.microsoft.com/office/drawing/2014/main" id="{23192522-A5CF-41AD-981C-6FF986FD479F}"/>
              </a:ext>
            </a:extLst>
          </p:cNvPr>
          <p:cNvGrpSpPr>
            <a:grpSpLocks/>
          </p:cNvGrpSpPr>
          <p:nvPr/>
        </p:nvGrpSpPr>
        <p:grpSpPr bwMode="auto">
          <a:xfrm>
            <a:off x="2914650" y="2743200"/>
            <a:ext cx="3314700" cy="2743200"/>
            <a:chOff x="1488" y="1584"/>
            <a:chExt cx="2784" cy="2304"/>
          </a:xfrm>
        </p:grpSpPr>
        <p:sp>
          <p:nvSpPr>
            <p:cNvPr id="52230" name="Rectangle 5">
              <a:extLst>
                <a:ext uri="{FF2B5EF4-FFF2-40B4-BE49-F238E27FC236}">
                  <a16:creationId xmlns:a16="http://schemas.microsoft.com/office/drawing/2014/main" id="{A891D100-09F9-4BEE-8CCD-D26F10A475C4}"/>
                </a:ext>
              </a:extLst>
            </p:cNvPr>
            <p:cNvSpPr>
              <a:spLocks noChangeArrowheads="1"/>
            </p:cNvSpPr>
            <p:nvPr/>
          </p:nvSpPr>
          <p:spPr bwMode="auto">
            <a:xfrm>
              <a:off x="2045" y="1872"/>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Not equal</a:t>
              </a:r>
            </a:p>
          </p:txBody>
        </p:sp>
        <p:sp>
          <p:nvSpPr>
            <p:cNvPr id="52231" name="Rectangle 6">
              <a:extLst>
                <a:ext uri="{FF2B5EF4-FFF2-40B4-BE49-F238E27FC236}">
                  <a16:creationId xmlns:a16="http://schemas.microsoft.com/office/drawing/2014/main" id="{54BB708D-9AD7-4B2A-AE72-E88705642157}"/>
                </a:ext>
              </a:extLst>
            </p:cNvPr>
            <p:cNvSpPr>
              <a:spLocks noChangeArrowheads="1"/>
            </p:cNvSpPr>
            <p:nvPr/>
          </p:nvSpPr>
          <p:spPr bwMode="auto">
            <a:xfrm>
              <a:off x="2045" y="2016"/>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Unsigned higher or same</a:t>
              </a:r>
            </a:p>
          </p:txBody>
        </p:sp>
        <p:sp>
          <p:nvSpPr>
            <p:cNvPr id="52232" name="Rectangle 7">
              <a:extLst>
                <a:ext uri="{FF2B5EF4-FFF2-40B4-BE49-F238E27FC236}">
                  <a16:creationId xmlns:a16="http://schemas.microsoft.com/office/drawing/2014/main" id="{A8953F76-8CA0-4733-A324-F23B4ED026A8}"/>
                </a:ext>
              </a:extLst>
            </p:cNvPr>
            <p:cNvSpPr>
              <a:spLocks noChangeArrowheads="1"/>
            </p:cNvSpPr>
            <p:nvPr/>
          </p:nvSpPr>
          <p:spPr bwMode="auto">
            <a:xfrm>
              <a:off x="2045" y="2160"/>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Unsigned lower</a:t>
              </a:r>
            </a:p>
          </p:txBody>
        </p:sp>
        <p:sp>
          <p:nvSpPr>
            <p:cNvPr id="52233" name="Rectangle 8">
              <a:extLst>
                <a:ext uri="{FF2B5EF4-FFF2-40B4-BE49-F238E27FC236}">
                  <a16:creationId xmlns:a16="http://schemas.microsoft.com/office/drawing/2014/main" id="{2F82603F-A541-4F2C-8691-85B0AD62EE6F}"/>
                </a:ext>
              </a:extLst>
            </p:cNvPr>
            <p:cNvSpPr>
              <a:spLocks noChangeArrowheads="1"/>
            </p:cNvSpPr>
            <p:nvPr/>
          </p:nvSpPr>
          <p:spPr bwMode="auto">
            <a:xfrm>
              <a:off x="2045" y="2304"/>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Minus</a:t>
              </a:r>
            </a:p>
          </p:txBody>
        </p:sp>
        <p:sp>
          <p:nvSpPr>
            <p:cNvPr id="52234" name="Rectangle 9">
              <a:extLst>
                <a:ext uri="{FF2B5EF4-FFF2-40B4-BE49-F238E27FC236}">
                  <a16:creationId xmlns:a16="http://schemas.microsoft.com/office/drawing/2014/main" id="{73B93A41-75A5-4DDA-90C8-6FC78D6A4632}"/>
                </a:ext>
              </a:extLst>
            </p:cNvPr>
            <p:cNvSpPr>
              <a:spLocks noChangeArrowheads="1"/>
            </p:cNvSpPr>
            <p:nvPr/>
          </p:nvSpPr>
          <p:spPr bwMode="auto">
            <a:xfrm>
              <a:off x="2045" y="1728"/>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Equal</a:t>
              </a:r>
            </a:p>
          </p:txBody>
        </p:sp>
        <p:sp>
          <p:nvSpPr>
            <p:cNvPr id="52235" name="Rectangle 10">
              <a:extLst>
                <a:ext uri="{FF2B5EF4-FFF2-40B4-BE49-F238E27FC236}">
                  <a16:creationId xmlns:a16="http://schemas.microsoft.com/office/drawing/2014/main" id="{D8DF86E2-A0FE-4786-96E3-202D2B5611B6}"/>
                </a:ext>
              </a:extLst>
            </p:cNvPr>
            <p:cNvSpPr>
              <a:spLocks noChangeArrowheads="1"/>
            </p:cNvSpPr>
            <p:nvPr/>
          </p:nvSpPr>
          <p:spPr bwMode="auto">
            <a:xfrm>
              <a:off x="2045" y="2592"/>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Overflow</a:t>
              </a:r>
            </a:p>
          </p:txBody>
        </p:sp>
        <p:sp>
          <p:nvSpPr>
            <p:cNvPr id="52236" name="Rectangle 11">
              <a:extLst>
                <a:ext uri="{FF2B5EF4-FFF2-40B4-BE49-F238E27FC236}">
                  <a16:creationId xmlns:a16="http://schemas.microsoft.com/office/drawing/2014/main" id="{D218FE31-FD8B-4DF6-8EE6-033D23BA69E2}"/>
                </a:ext>
              </a:extLst>
            </p:cNvPr>
            <p:cNvSpPr>
              <a:spLocks noChangeArrowheads="1"/>
            </p:cNvSpPr>
            <p:nvPr/>
          </p:nvSpPr>
          <p:spPr bwMode="auto">
            <a:xfrm>
              <a:off x="2045" y="2736"/>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No overflow</a:t>
              </a:r>
            </a:p>
          </p:txBody>
        </p:sp>
        <p:sp>
          <p:nvSpPr>
            <p:cNvPr id="52237" name="Rectangle 12">
              <a:extLst>
                <a:ext uri="{FF2B5EF4-FFF2-40B4-BE49-F238E27FC236}">
                  <a16:creationId xmlns:a16="http://schemas.microsoft.com/office/drawing/2014/main" id="{CC83BDBE-A6E3-4615-A5C0-54F593BE391C}"/>
                </a:ext>
              </a:extLst>
            </p:cNvPr>
            <p:cNvSpPr>
              <a:spLocks noChangeArrowheads="1"/>
            </p:cNvSpPr>
            <p:nvPr/>
          </p:nvSpPr>
          <p:spPr bwMode="auto">
            <a:xfrm>
              <a:off x="2045" y="2880"/>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Unsigned higher</a:t>
              </a:r>
            </a:p>
          </p:txBody>
        </p:sp>
        <p:sp>
          <p:nvSpPr>
            <p:cNvPr id="52238" name="Rectangle 13">
              <a:extLst>
                <a:ext uri="{FF2B5EF4-FFF2-40B4-BE49-F238E27FC236}">
                  <a16:creationId xmlns:a16="http://schemas.microsoft.com/office/drawing/2014/main" id="{9D0B7F86-BFFC-499C-9965-2F74592E2DD4}"/>
                </a:ext>
              </a:extLst>
            </p:cNvPr>
            <p:cNvSpPr>
              <a:spLocks noChangeArrowheads="1"/>
            </p:cNvSpPr>
            <p:nvPr/>
          </p:nvSpPr>
          <p:spPr bwMode="auto">
            <a:xfrm>
              <a:off x="2045" y="3024"/>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Unsigned lower or same</a:t>
              </a:r>
            </a:p>
          </p:txBody>
        </p:sp>
        <p:sp>
          <p:nvSpPr>
            <p:cNvPr id="52239" name="Rectangle 14">
              <a:extLst>
                <a:ext uri="{FF2B5EF4-FFF2-40B4-BE49-F238E27FC236}">
                  <a16:creationId xmlns:a16="http://schemas.microsoft.com/office/drawing/2014/main" id="{F7429FEA-1120-4013-8EF0-6EE0FF6FA380}"/>
                </a:ext>
              </a:extLst>
            </p:cNvPr>
            <p:cNvSpPr>
              <a:spLocks noChangeArrowheads="1"/>
            </p:cNvSpPr>
            <p:nvPr/>
          </p:nvSpPr>
          <p:spPr bwMode="auto">
            <a:xfrm>
              <a:off x="2045" y="2448"/>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Positive or Zero</a:t>
              </a:r>
            </a:p>
          </p:txBody>
        </p:sp>
        <p:sp>
          <p:nvSpPr>
            <p:cNvPr id="52240" name="Rectangle 15">
              <a:extLst>
                <a:ext uri="{FF2B5EF4-FFF2-40B4-BE49-F238E27FC236}">
                  <a16:creationId xmlns:a16="http://schemas.microsoft.com/office/drawing/2014/main" id="{CD1CAE3C-B1DD-4654-A789-D0A71019BA0B}"/>
                </a:ext>
              </a:extLst>
            </p:cNvPr>
            <p:cNvSpPr>
              <a:spLocks noChangeArrowheads="1"/>
            </p:cNvSpPr>
            <p:nvPr/>
          </p:nvSpPr>
          <p:spPr bwMode="auto">
            <a:xfrm>
              <a:off x="2045" y="3312"/>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Less than</a:t>
              </a:r>
            </a:p>
          </p:txBody>
        </p:sp>
        <p:sp>
          <p:nvSpPr>
            <p:cNvPr id="52241" name="Rectangle 16">
              <a:extLst>
                <a:ext uri="{FF2B5EF4-FFF2-40B4-BE49-F238E27FC236}">
                  <a16:creationId xmlns:a16="http://schemas.microsoft.com/office/drawing/2014/main" id="{7112A949-D2A7-43F1-B51D-82B3E8B97528}"/>
                </a:ext>
              </a:extLst>
            </p:cNvPr>
            <p:cNvSpPr>
              <a:spLocks noChangeArrowheads="1"/>
            </p:cNvSpPr>
            <p:nvPr/>
          </p:nvSpPr>
          <p:spPr bwMode="auto">
            <a:xfrm>
              <a:off x="2045" y="3456"/>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Greater than</a:t>
              </a:r>
            </a:p>
          </p:txBody>
        </p:sp>
        <p:sp>
          <p:nvSpPr>
            <p:cNvPr id="52242" name="Rectangle 17">
              <a:extLst>
                <a:ext uri="{FF2B5EF4-FFF2-40B4-BE49-F238E27FC236}">
                  <a16:creationId xmlns:a16="http://schemas.microsoft.com/office/drawing/2014/main" id="{6CB68522-D24F-4BC3-8881-503465BB01B8}"/>
                </a:ext>
              </a:extLst>
            </p:cNvPr>
            <p:cNvSpPr>
              <a:spLocks noChangeArrowheads="1"/>
            </p:cNvSpPr>
            <p:nvPr/>
          </p:nvSpPr>
          <p:spPr bwMode="auto">
            <a:xfrm>
              <a:off x="2045" y="3600"/>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dirty="0">
                  <a:latin typeface="Arial" panose="020B0604020202020204" pitchFamily="34" charset="0"/>
                </a:rPr>
                <a:t>Less than or equal</a:t>
              </a:r>
            </a:p>
          </p:txBody>
        </p:sp>
        <p:sp>
          <p:nvSpPr>
            <p:cNvPr id="52243" name="Rectangle 18">
              <a:extLst>
                <a:ext uri="{FF2B5EF4-FFF2-40B4-BE49-F238E27FC236}">
                  <a16:creationId xmlns:a16="http://schemas.microsoft.com/office/drawing/2014/main" id="{58712D5A-8F49-4E4C-B8F1-2DC1A6D27F20}"/>
                </a:ext>
              </a:extLst>
            </p:cNvPr>
            <p:cNvSpPr>
              <a:spLocks noChangeArrowheads="1"/>
            </p:cNvSpPr>
            <p:nvPr/>
          </p:nvSpPr>
          <p:spPr bwMode="auto">
            <a:xfrm>
              <a:off x="2045" y="3744"/>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Always</a:t>
              </a:r>
            </a:p>
          </p:txBody>
        </p:sp>
        <p:sp>
          <p:nvSpPr>
            <p:cNvPr id="52244" name="Rectangle 19">
              <a:extLst>
                <a:ext uri="{FF2B5EF4-FFF2-40B4-BE49-F238E27FC236}">
                  <a16:creationId xmlns:a16="http://schemas.microsoft.com/office/drawing/2014/main" id="{99F112FB-278A-472E-9DB5-CB3F022AED76}"/>
                </a:ext>
              </a:extLst>
            </p:cNvPr>
            <p:cNvSpPr>
              <a:spLocks noChangeArrowheads="1"/>
            </p:cNvSpPr>
            <p:nvPr/>
          </p:nvSpPr>
          <p:spPr bwMode="auto">
            <a:xfrm>
              <a:off x="2045" y="3168"/>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Greater or equal</a:t>
              </a:r>
            </a:p>
          </p:txBody>
        </p:sp>
        <p:sp>
          <p:nvSpPr>
            <p:cNvPr id="52245" name="Rectangle 20">
              <a:extLst>
                <a:ext uri="{FF2B5EF4-FFF2-40B4-BE49-F238E27FC236}">
                  <a16:creationId xmlns:a16="http://schemas.microsoft.com/office/drawing/2014/main" id="{05C3E734-A004-46C5-94B9-6E9BBDACA88E}"/>
                </a:ext>
              </a:extLst>
            </p:cNvPr>
            <p:cNvSpPr>
              <a:spLocks noChangeArrowheads="1"/>
            </p:cNvSpPr>
            <p:nvPr/>
          </p:nvSpPr>
          <p:spPr bwMode="auto">
            <a:xfrm>
              <a:off x="1488" y="1728"/>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EQ</a:t>
              </a:r>
            </a:p>
          </p:txBody>
        </p:sp>
        <p:sp>
          <p:nvSpPr>
            <p:cNvPr id="52246" name="Rectangle 21">
              <a:extLst>
                <a:ext uri="{FF2B5EF4-FFF2-40B4-BE49-F238E27FC236}">
                  <a16:creationId xmlns:a16="http://schemas.microsoft.com/office/drawing/2014/main" id="{0030E289-B1C4-46CA-8A7C-4FD5DC569C90}"/>
                </a:ext>
              </a:extLst>
            </p:cNvPr>
            <p:cNvSpPr>
              <a:spLocks noChangeArrowheads="1"/>
            </p:cNvSpPr>
            <p:nvPr/>
          </p:nvSpPr>
          <p:spPr bwMode="auto">
            <a:xfrm>
              <a:off x="1488" y="1872"/>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NE</a:t>
              </a:r>
            </a:p>
          </p:txBody>
        </p:sp>
        <p:sp>
          <p:nvSpPr>
            <p:cNvPr id="52247" name="Rectangle 22">
              <a:extLst>
                <a:ext uri="{FF2B5EF4-FFF2-40B4-BE49-F238E27FC236}">
                  <a16:creationId xmlns:a16="http://schemas.microsoft.com/office/drawing/2014/main" id="{98734EC7-ABD0-4DD2-8F0E-1750FF6CCC00}"/>
                </a:ext>
              </a:extLst>
            </p:cNvPr>
            <p:cNvSpPr>
              <a:spLocks noChangeArrowheads="1"/>
            </p:cNvSpPr>
            <p:nvPr/>
          </p:nvSpPr>
          <p:spPr bwMode="auto">
            <a:xfrm>
              <a:off x="1488" y="2016"/>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CS/HS</a:t>
              </a:r>
            </a:p>
          </p:txBody>
        </p:sp>
        <p:sp>
          <p:nvSpPr>
            <p:cNvPr id="52248" name="Rectangle 23">
              <a:extLst>
                <a:ext uri="{FF2B5EF4-FFF2-40B4-BE49-F238E27FC236}">
                  <a16:creationId xmlns:a16="http://schemas.microsoft.com/office/drawing/2014/main" id="{C219DC86-8B98-469F-8AB6-F1C48D781B17}"/>
                </a:ext>
              </a:extLst>
            </p:cNvPr>
            <p:cNvSpPr>
              <a:spLocks noChangeArrowheads="1"/>
            </p:cNvSpPr>
            <p:nvPr/>
          </p:nvSpPr>
          <p:spPr bwMode="auto">
            <a:xfrm>
              <a:off x="1488" y="2160"/>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CC/LO</a:t>
              </a:r>
            </a:p>
          </p:txBody>
        </p:sp>
        <p:sp>
          <p:nvSpPr>
            <p:cNvPr id="52249" name="Rectangle 24">
              <a:extLst>
                <a:ext uri="{FF2B5EF4-FFF2-40B4-BE49-F238E27FC236}">
                  <a16:creationId xmlns:a16="http://schemas.microsoft.com/office/drawing/2014/main" id="{FDB693D6-0AE4-439E-9399-53ACABF793E1}"/>
                </a:ext>
              </a:extLst>
            </p:cNvPr>
            <p:cNvSpPr>
              <a:spLocks noChangeArrowheads="1"/>
            </p:cNvSpPr>
            <p:nvPr/>
          </p:nvSpPr>
          <p:spPr bwMode="auto">
            <a:xfrm>
              <a:off x="1488" y="2448"/>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PL</a:t>
              </a:r>
            </a:p>
          </p:txBody>
        </p:sp>
        <p:sp>
          <p:nvSpPr>
            <p:cNvPr id="52250" name="Rectangle 25">
              <a:extLst>
                <a:ext uri="{FF2B5EF4-FFF2-40B4-BE49-F238E27FC236}">
                  <a16:creationId xmlns:a16="http://schemas.microsoft.com/office/drawing/2014/main" id="{3B64E500-8B1F-43BC-A60A-18081C7F4974}"/>
                </a:ext>
              </a:extLst>
            </p:cNvPr>
            <p:cNvSpPr>
              <a:spLocks noChangeArrowheads="1"/>
            </p:cNvSpPr>
            <p:nvPr/>
          </p:nvSpPr>
          <p:spPr bwMode="auto">
            <a:xfrm>
              <a:off x="1488" y="2592"/>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VS</a:t>
              </a:r>
            </a:p>
          </p:txBody>
        </p:sp>
        <p:sp>
          <p:nvSpPr>
            <p:cNvPr id="52251" name="Rectangle 26">
              <a:extLst>
                <a:ext uri="{FF2B5EF4-FFF2-40B4-BE49-F238E27FC236}">
                  <a16:creationId xmlns:a16="http://schemas.microsoft.com/office/drawing/2014/main" id="{F8A352BE-275B-4BBB-92AB-37263D4F8A72}"/>
                </a:ext>
              </a:extLst>
            </p:cNvPr>
            <p:cNvSpPr>
              <a:spLocks noChangeArrowheads="1"/>
            </p:cNvSpPr>
            <p:nvPr/>
          </p:nvSpPr>
          <p:spPr bwMode="auto">
            <a:xfrm>
              <a:off x="1488" y="2880"/>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HI</a:t>
              </a:r>
            </a:p>
          </p:txBody>
        </p:sp>
        <p:sp>
          <p:nvSpPr>
            <p:cNvPr id="52252" name="Rectangle 27">
              <a:extLst>
                <a:ext uri="{FF2B5EF4-FFF2-40B4-BE49-F238E27FC236}">
                  <a16:creationId xmlns:a16="http://schemas.microsoft.com/office/drawing/2014/main" id="{EE401FD2-68F2-4FE4-AE83-F2C3B2472A2F}"/>
                </a:ext>
              </a:extLst>
            </p:cNvPr>
            <p:cNvSpPr>
              <a:spLocks noChangeArrowheads="1"/>
            </p:cNvSpPr>
            <p:nvPr/>
          </p:nvSpPr>
          <p:spPr bwMode="auto">
            <a:xfrm>
              <a:off x="1488" y="3024"/>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LS</a:t>
              </a:r>
            </a:p>
          </p:txBody>
        </p:sp>
        <p:sp>
          <p:nvSpPr>
            <p:cNvPr id="52253" name="Rectangle 28">
              <a:extLst>
                <a:ext uri="{FF2B5EF4-FFF2-40B4-BE49-F238E27FC236}">
                  <a16:creationId xmlns:a16="http://schemas.microsoft.com/office/drawing/2014/main" id="{0B78F2EF-EB71-4B14-BC57-A46A85656844}"/>
                </a:ext>
              </a:extLst>
            </p:cNvPr>
            <p:cNvSpPr>
              <a:spLocks noChangeArrowheads="1"/>
            </p:cNvSpPr>
            <p:nvPr/>
          </p:nvSpPr>
          <p:spPr bwMode="auto">
            <a:xfrm>
              <a:off x="1488" y="3168"/>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GE</a:t>
              </a:r>
            </a:p>
          </p:txBody>
        </p:sp>
        <p:sp>
          <p:nvSpPr>
            <p:cNvPr id="52254" name="Rectangle 29">
              <a:extLst>
                <a:ext uri="{FF2B5EF4-FFF2-40B4-BE49-F238E27FC236}">
                  <a16:creationId xmlns:a16="http://schemas.microsoft.com/office/drawing/2014/main" id="{1D68C911-EF05-4EE6-8F58-57D2EAECE668}"/>
                </a:ext>
              </a:extLst>
            </p:cNvPr>
            <p:cNvSpPr>
              <a:spLocks noChangeArrowheads="1"/>
            </p:cNvSpPr>
            <p:nvPr/>
          </p:nvSpPr>
          <p:spPr bwMode="auto">
            <a:xfrm>
              <a:off x="1488" y="3312"/>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LT</a:t>
              </a:r>
            </a:p>
          </p:txBody>
        </p:sp>
        <p:sp>
          <p:nvSpPr>
            <p:cNvPr id="52255" name="Rectangle 30">
              <a:extLst>
                <a:ext uri="{FF2B5EF4-FFF2-40B4-BE49-F238E27FC236}">
                  <a16:creationId xmlns:a16="http://schemas.microsoft.com/office/drawing/2014/main" id="{562D07E2-A083-4907-99B6-55F0CE139D7E}"/>
                </a:ext>
              </a:extLst>
            </p:cNvPr>
            <p:cNvSpPr>
              <a:spLocks noChangeArrowheads="1"/>
            </p:cNvSpPr>
            <p:nvPr/>
          </p:nvSpPr>
          <p:spPr bwMode="auto">
            <a:xfrm>
              <a:off x="1488" y="3456"/>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GT</a:t>
              </a:r>
            </a:p>
          </p:txBody>
        </p:sp>
        <p:sp>
          <p:nvSpPr>
            <p:cNvPr id="52256" name="Rectangle 31">
              <a:extLst>
                <a:ext uri="{FF2B5EF4-FFF2-40B4-BE49-F238E27FC236}">
                  <a16:creationId xmlns:a16="http://schemas.microsoft.com/office/drawing/2014/main" id="{AB3D1B6C-6524-453B-8DA2-5D0F597002F3}"/>
                </a:ext>
              </a:extLst>
            </p:cNvPr>
            <p:cNvSpPr>
              <a:spLocks noChangeArrowheads="1"/>
            </p:cNvSpPr>
            <p:nvPr/>
          </p:nvSpPr>
          <p:spPr bwMode="auto">
            <a:xfrm>
              <a:off x="1488" y="3600"/>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LE</a:t>
              </a:r>
            </a:p>
          </p:txBody>
        </p:sp>
        <p:sp>
          <p:nvSpPr>
            <p:cNvPr id="52257" name="Rectangle 32">
              <a:extLst>
                <a:ext uri="{FF2B5EF4-FFF2-40B4-BE49-F238E27FC236}">
                  <a16:creationId xmlns:a16="http://schemas.microsoft.com/office/drawing/2014/main" id="{20887169-BB12-428B-BBF9-3BED1462195F}"/>
                </a:ext>
              </a:extLst>
            </p:cNvPr>
            <p:cNvSpPr>
              <a:spLocks noChangeArrowheads="1"/>
            </p:cNvSpPr>
            <p:nvPr/>
          </p:nvSpPr>
          <p:spPr bwMode="auto">
            <a:xfrm>
              <a:off x="1488" y="3744"/>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AL</a:t>
              </a:r>
            </a:p>
          </p:txBody>
        </p:sp>
        <p:sp>
          <p:nvSpPr>
            <p:cNvPr id="52258" name="Rectangle 33">
              <a:extLst>
                <a:ext uri="{FF2B5EF4-FFF2-40B4-BE49-F238E27FC236}">
                  <a16:creationId xmlns:a16="http://schemas.microsoft.com/office/drawing/2014/main" id="{BE22EF4F-9354-4B59-88BF-CF512778FC2B}"/>
                </a:ext>
              </a:extLst>
            </p:cNvPr>
            <p:cNvSpPr>
              <a:spLocks noChangeArrowheads="1"/>
            </p:cNvSpPr>
            <p:nvPr/>
          </p:nvSpPr>
          <p:spPr bwMode="auto">
            <a:xfrm>
              <a:off x="1488" y="2304"/>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MI</a:t>
              </a:r>
            </a:p>
          </p:txBody>
        </p:sp>
        <p:sp>
          <p:nvSpPr>
            <p:cNvPr id="52259" name="Rectangle 34">
              <a:extLst>
                <a:ext uri="{FF2B5EF4-FFF2-40B4-BE49-F238E27FC236}">
                  <a16:creationId xmlns:a16="http://schemas.microsoft.com/office/drawing/2014/main" id="{240750B8-851B-431C-9FDF-263977283FFA}"/>
                </a:ext>
              </a:extLst>
            </p:cNvPr>
            <p:cNvSpPr>
              <a:spLocks noChangeArrowheads="1"/>
            </p:cNvSpPr>
            <p:nvPr/>
          </p:nvSpPr>
          <p:spPr bwMode="auto">
            <a:xfrm>
              <a:off x="1488" y="2736"/>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VC</a:t>
              </a:r>
            </a:p>
          </p:txBody>
        </p:sp>
        <p:sp>
          <p:nvSpPr>
            <p:cNvPr id="52260" name="Rectangle 35">
              <a:extLst>
                <a:ext uri="{FF2B5EF4-FFF2-40B4-BE49-F238E27FC236}">
                  <a16:creationId xmlns:a16="http://schemas.microsoft.com/office/drawing/2014/main" id="{169536FE-551D-426D-82FD-97DD78314C0F}"/>
                </a:ext>
              </a:extLst>
            </p:cNvPr>
            <p:cNvSpPr>
              <a:spLocks noChangeArrowheads="1"/>
            </p:cNvSpPr>
            <p:nvPr/>
          </p:nvSpPr>
          <p:spPr bwMode="auto">
            <a:xfrm>
              <a:off x="1488" y="1584"/>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Suffix</a:t>
              </a:r>
            </a:p>
          </p:txBody>
        </p:sp>
        <p:sp>
          <p:nvSpPr>
            <p:cNvPr id="52261" name="Rectangle 36">
              <a:extLst>
                <a:ext uri="{FF2B5EF4-FFF2-40B4-BE49-F238E27FC236}">
                  <a16:creationId xmlns:a16="http://schemas.microsoft.com/office/drawing/2014/main" id="{46227544-2BCA-4F0C-A8D2-8A6E5F32796B}"/>
                </a:ext>
              </a:extLst>
            </p:cNvPr>
            <p:cNvSpPr>
              <a:spLocks noChangeArrowheads="1"/>
            </p:cNvSpPr>
            <p:nvPr/>
          </p:nvSpPr>
          <p:spPr bwMode="auto">
            <a:xfrm>
              <a:off x="2045" y="1584"/>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Description</a:t>
              </a:r>
            </a:p>
          </p:txBody>
        </p:sp>
        <p:sp>
          <p:nvSpPr>
            <p:cNvPr id="52262" name="Rectangle 37">
              <a:extLst>
                <a:ext uri="{FF2B5EF4-FFF2-40B4-BE49-F238E27FC236}">
                  <a16:creationId xmlns:a16="http://schemas.microsoft.com/office/drawing/2014/main" id="{9E757D39-35BF-41B8-82B8-196E5B178500}"/>
                </a:ext>
              </a:extLst>
            </p:cNvPr>
            <p:cNvSpPr>
              <a:spLocks noChangeArrowheads="1"/>
            </p:cNvSpPr>
            <p:nvPr/>
          </p:nvSpPr>
          <p:spPr bwMode="auto">
            <a:xfrm>
              <a:off x="3548" y="1872"/>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Z=0</a:t>
              </a:r>
            </a:p>
          </p:txBody>
        </p:sp>
        <p:sp>
          <p:nvSpPr>
            <p:cNvPr id="52263" name="Rectangle 38">
              <a:extLst>
                <a:ext uri="{FF2B5EF4-FFF2-40B4-BE49-F238E27FC236}">
                  <a16:creationId xmlns:a16="http://schemas.microsoft.com/office/drawing/2014/main" id="{B6DA3D2F-F112-4B13-90ED-E367786BD135}"/>
                </a:ext>
              </a:extLst>
            </p:cNvPr>
            <p:cNvSpPr>
              <a:spLocks noChangeArrowheads="1"/>
            </p:cNvSpPr>
            <p:nvPr/>
          </p:nvSpPr>
          <p:spPr bwMode="auto">
            <a:xfrm>
              <a:off x="3548" y="2016"/>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C=1</a:t>
              </a:r>
            </a:p>
          </p:txBody>
        </p:sp>
        <p:sp>
          <p:nvSpPr>
            <p:cNvPr id="52264" name="Rectangle 39">
              <a:extLst>
                <a:ext uri="{FF2B5EF4-FFF2-40B4-BE49-F238E27FC236}">
                  <a16:creationId xmlns:a16="http://schemas.microsoft.com/office/drawing/2014/main" id="{E1DFCE18-057C-4BE8-B1C0-6D0FB4138572}"/>
                </a:ext>
              </a:extLst>
            </p:cNvPr>
            <p:cNvSpPr>
              <a:spLocks noChangeArrowheads="1"/>
            </p:cNvSpPr>
            <p:nvPr/>
          </p:nvSpPr>
          <p:spPr bwMode="auto">
            <a:xfrm>
              <a:off x="3548" y="2160"/>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C=0</a:t>
              </a:r>
            </a:p>
          </p:txBody>
        </p:sp>
        <p:sp>
          <p:nvSpPr>
            <p:cNvPr id="52265" name="Rectangle 40">
              <a:extLst>
                <a:ext uri="{FF2B5EF4-FFF2-40B4-BE49-F238E27FC236}">
                  <a16:creationId xmlns:a16="http://schemas.microsoft.com/office/drawing/2014/main" id="{786D9ECB-4758-4875-AEE0-0F3C6DE1EC09}"/>
                </a:ext>
              </a:extLst>
            </p:cNvPr>
            <p:cNvSpPr>
              <a:spLocks noChangeArrowheads="1"/>
            </p:cNvSpPr>
            <p:nvPr/>
          </p:nvSpPr>
          <p:spPr bwMode="auto">
            <a:xfrm>
              <a:off x="3548" y="1728"/>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Z=1</a:t>
              </a:r>
            </a:p>
          </p:txBody>
        </p:sp>
        <p:sp>
          <p:nvSpPr>
            <p:cNvPr id="52266" name="Rectangle 41">
              <a:extLst>
                <a:ext uri="{FF2B5EF4-FFF2-40B4-BE49-F238E27FC236}">
                  <a16:creationId xmlns:a16="http://schemas.microsoft.com/office/drawing/2014/main" id="{F4D49CFD-8F90-4F85-BBEE-6668F670A5BB}"/>
                </a:ext>
              </a:extLst>
            </p:cNvPr>
            <p:cNvSpPr>
              <a:spLocks noChangeArrowheads="1"/>
            </p:cNvSpPr>
            <p:nvPr/>
          </p:nvSpPr>
          <p:spPr bwMode="auto">
            <a:xfrm>
              <a:off x="3548" y="1584"/>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Flags tested</a:t>
              </a:r>
            </a:p>
          </p:txBody>
        </p:sp>
        <p:sp>
          <p:nvSpPr>
            <p:cNvPr id="52267" name="Rectangle 42">
              <a:extLst>
                <a:ext uri="{FF2B5EF4-FFF2-40B4-BE49-F238E27FC236}">
                  <a16:creationId xmlns:a16="http://schemas.microsoft.com/office/drawing/2014/main" id="{2833AC14-6F02-4FC0-994D-D01985572619}"/>
                </a:ext>
              </a:extLst>
            </p:cNvPr>
            <p:cNvSpPr>
              <a:spLocks noChangeArrowheads="1"/>
            </p:cNvSpPr>
            <p:nvPr/>
          </p:nvSpPr>
          <p:spPr bwMode="auto">
            <a:xfrm>
              <a:off x="3548" y="2304"/>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N=1</a:t>
              </a:r>
            </a:p>
          </p:txBody>
        </p:sp>
        <p:sp>
          <p:nvSpPr>
            <p:cNvPr id="52268" name="Rectangle 43">
              <a:extLst>
                <a:ext uri="{FF2B5EF4-FFF2-40B4-BE49-F238E27FC236}">
                  <a16:creationId xmlns:a16="http://schemas.microsoft.com/office/drawing/2014/main" id="{506E5F5C-E06C-479C-9F7D-676ABDA88D96}"/>
                </a:ext>
              </a:extLst>
            </p:cNvPr>
            <p:cNvSpPr>
              <a:spLocks noChangeArrowheads="1"/>
            </p:cNvSpPr>
            <p:nvPr/>
          </p:nvSpPr>
          <p:spPr bwMode="auto">
            <a:xfrm>
              <a:off x="3548" y="2448"/>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N=0</a:t>
              </a:r>
            </a:p>
          </p:txBody>
        </p:sp>
        <p:sp>
          <p:nvSpPr>
            <p:cNvPr id="52269" name="Rectangle 44">
              <a:extLst>
                <a:ext uri="{FF2B5EF4-FFF2-40B4-BE49-F238E27FC236}">
                  <a16:creationId xmlns:a16="http://schemas.microsoft.com/office/drawing/2014/main" id="{C2F25362-0815-40FB-9B7E-AA7EF9F9E20B}"/>
                </a:ext>
              </a:extLst>
            </p:cNvPr>
            <p:cNvSpPr>
              <a:spLocks noChangeArrowheads="1"/>
            </p:cNvSpPr>
            <p:nvPr/>
          </p:nvSpPr>
          <p:spPr bwMode="auto">
            <a:xfrm>
              <a:off x="3548" y="2592"/>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V=1</a:t>
              </a:r>
            </a:p>
          </p:txBody>
        </p:sp>
        <p:sp>
          <p:nvSpPr>
            <p:cNvPr id="52270" name="Rectangle 45">
              <a:extLst>
                <a:ext uri="{FF2B5EF4-FFF2-40B4-BE49-F238E27FC236}">
                  <a16:creationId xmlns:a16="http://schemas.microsoft.com/office/drawing/2014/main" id="{7B630ABC-43DD-4B53-8D7B-094707A87BDA}"/>
                </a:ext>
              </a:extLst>
            </p:cNvPr>
            <p:cNvSpPr>
              <a:spLocks noChangeArrowheads="1"/>
            </p:cNvSpPr>
            <p:nvPr/>
          </p:nvSpPr>
          <p:spPr bwMode="auto">
            <a:xfrm>
              <a:off x="3548" y="2736"/>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V=0</a:t>
              </a:r>
            </a:p>
          </p:txBody>
        </p:sp>
        <p:sp>
          <p:nvSpPr>
            <p:cNvPr id="52271" name="Rectangle 46">
              <a:extLst>
                <a:ext uri="{FF2B5EF4-FFF2-40B4-BE49-F238E27FC236}">
                  <a16:creationId xmlns:a16="http://schemas.microsoft.com/office/drawing/2014/main" id="{E2D5461D-542E-4A45-95E0-4E8E4AAFB93D}"/>
                </a:ext>
              </a:extLst>
            </p:cNvPr>
            <p:cNvSpPr>
              <a:spLocks noChangeArrowheads="1"/>
            </p:cNvSpPr>
            <p:nvPr/>
          </p:nvSpPr>
          <p:spPr bwMode="auto">
            <a:xfrm>
              <a:off x="3548" y="2880"/>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C=1 &amp; Z=0</a:t>
              </a:r>
            </a:p>
          </p:txBody>
        </p:sp>
        <p:sp>
          <p:nvSpPr>
            <p:cNvPr id="52272" name="Rectangle 47">
              <a:extLst>
                <a:ext uri="{FF2B5EF4-FFF2-40B4-BE49-F238E27FC236}">
                  <a16:creationId xmlns:a16="http://schemas.microsoft.com/office/drawing/2014/main" id="{BE0C0C6A-F8E3-49F5-BDB5-6484E0D8F708}"/>
                </a:ext>
              </a:extLst>
            </p:cNvPr>
            <p:cNvSpPr>
              <a:spLocks noChangeArrowheads="1"/>
            </p:cNvSpPr>
            <p:nvPr/>
          </p:nvSpPr>
          <p:spPr bwMode="auto">
            <a:xfrm>
              <a:off x="3548" y="3024"/>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C=0 or Z=1</a:t>
              </a:r>
            </a:p>
          </p:txBody>
        </p:sp>
        <p:sp>
          <p:nvSpPr>
            <p:cNvPr id="52273" name="Rectangle 48">
              <a:extLst>
                <a:ext uri="{FF2B5EF4-FFF2-40B4-BE49-F238E27FC236}">
                  <a16:creationId xmlns:a16="http://schemas.microsoft.com/office/drawing/2014/main" id="{60DFA501-5184-48EF-9593-19DF0301D740}"/>
                </a:ext>
              </a:extLst>
            </p:cNvPr>
            <p:cNvSpPr>
              <a:spLocks noChangeArrowheads="1"/>
            </p:cNvSpPr>
            <p:nvPr/>
          </p:nvSpPr>
          <p:spPr bwMode="auto">
            <a:xfrm>
              <a:off x="3548" y="3168"/>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N=V</a:t>
              </a:r>
            </a:p>
          </p:txBody>
        </p:sp>
        <p:sp>
          <p:nvSpPr>
            <p:cNvPr id="52274" name="Rectangle 49">
              <a:extLst>
                <a:ext uri="{FF2B5EF4-FFF2-40B4-BE49-F238E27FC236}">
                  <a16:creationId xmlns:a16="http://schemas.microsoft.com/office/drawing/2014/main" id="{D700731E-BC76-457B-A291-1CFE928FEFB3}"/>
                </a:ext>
              </a:extLst>
            </p:cNvPr>
            <p:cNvSpPr>
              <a:spLocks noChangeArrowheads="1"/>
            </p:cNvSpPr>
            <p:nvPr/>
          </p:nvSpPr>
          <p:spPr bwMode="auto">
            <a:xfrm>
              <a:off x="3548" y="3312"/>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N!=V</a:t>
              </a:r>
            </a:p>
          </p:txBody>
        </p:sp>
        <p:sp>
          <p:nvSpPr>
            <p:cNvPr id="52275" name="Rectangle 50">
              <a:extLst>
                <a:ext uri="{FF2B5EF4-FFF2-40B4-BE49-F238E27FC236}">
                  <a16:creationId xmlns:a16="http://schemas.microsoft.com/office/drawing/2014/main" id="{AD2223A2-14AF-444B-9F0F-9B53F116A23E}"/>
                </a:ext>
              </a:extLst>
            </p:cNvPr>
            <p:cNvSpPr>
              <a:spLocks noChangeArrowheads="1"/>
            </p:cNvSpPr>
            <p:nvPr/>
          </p:nvSpPr>
          <p:spPr bwMode="auto">
            <a:xfrm>
              <a:off x="3548" y="3456"/>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Z=0 &amp; N=V</a:t>
              </a:r>
            </a:p>
          </p:txBody>
        </p:sp>
        <p:sp>
          <p:nvSpPr>
            <p:cNvPr id="52276" name="Rectangle 51">
              <a:extLst>
                <a:ext uri="{FF2B5EF4-FFF2-40B4-BE49-F238E27FC236}">
                  <a16:creationId xmlns:a16="http://schemas.microsoft.com/office/drawing/2014/main" id="{C189BB59-B8CF-4D70-B194-6A8B8969C446}"/>
                </a:ext>
              </a:extLst>
            </p:cNvPr>
            <p:cNvSpPr>
              <a:spLocks noChangeArrowheads="1"/>
            </p:cNvSpPr>
            <p:nvPr/>
          </p:nvSpPr>
          <p:spPr bwMode="auto">
            <a:xfrm>
              <a:off x="3548" y="3600"/>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Z=1 or N=!V</a:t>
              </a:r>
            </a:p>
          </p:txBody>
        </p:sp>
        <p:sp>
          <p:nvSpPr>
            <p:cNvPr id="52277" name="Rectangle 52">
              <a:extLst>
                <a:ext uri="{FF2B5EF4-FFF2-40B4-BE49-F238E27FC236}">
                  <a16:creationId xmlns:a16="http://schemas.microsoft.com/office/drawing/2014/main" id="{943CE90C-5425-44AA-B206-0154201585FB}"/>
                </a:ext>
              </a:extLst>
            </p:cNvPr>
            <p:cNvSpPr>
              <a:spLocks noChangeArrowheads="1"/>
            </p:cNvSpPr>
            <p:nvPr/>
          </p:nvSpPr>
          <p:spPr bwMode="auto">
            <a:xfrm>
              <a:off x="3548" y="3744"/>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GB" altLang="en-US" sz="1050">
                <a:solidFill>
                  <a:schemeClr val="hlink"/>
                </a:solidFill>
                <a:latin typeface="Arial" panose="020B0604020202020204" pitchFamily="34" charset="0"/>
              </a:endParaRPr>
            </a:p>
          </p:txBody>
        </p:sp>
      </p:grpSp>
      <p:sp>
        <p:nvSpPr>
          <p:cNvPr id="52229" name="Rectangle 53">
            <a:extLst>
              <a:ext uri="{FF2B5EF4-FFF2-40B4-BE49-F238E27FC236}">
                <a16:creationId xmlns:a16="http://schemas.microsoft.com/office/drawing/2014/main" id="{C8A0FD89-E8A8-48FE-9684-452364F2D24F}"/>
              </a:ext>
            </a:extLst>
          </p:cNvPr>
          <p:cNvSpPr>
            <a:spLocks noGrp="1" noChangeArrowheads="1"/>
          </p:cNvSpPr>
          <p:nvPr>
            <p:ph type="body" idx="1"/>
          </p:nvPr>
        </p:nvSpPr>
        <p:spPr>
          <a:xfrm>
            <a:off x="179512" y="588565"/>
            <a:ext cx="7886700" cy="3263504"/>
          </a:xfrm>
        </p:spPr>
        <p:txBody>
          <a:bodyPr anchor="t"/>
          <a:lstStyle/>
          <a:p>
            <a:endParaRPr lang="en-US" altLang="en-US" dirty="0"/>
          </a:p>
          <a:p>
            <a:r>
              <a:rPr lang="en-US" altLang="en-US" dirty="0"/>
              <a:t>The possible condition codes are listed below:</a:t>
            </a:r>
          </a:p>
          <a:p>
            <a:pPr lvl="2"/>
            <a:r>
              <a:rPr lang="en-US" altLang="en-US" dirty="0"/>
              <a:t>Note AL is the default and does not need to be specified </a:t>
            </a:r>
            <a:endParaRPr lang="en-GB" altLang="en-US" dirty="0"/>
          </a:p>
        </p:txBody>
      </p:sp>
    </p:spTree>
    <p:extLst>
      <p:ext uri="{BB962C8B-B14F-4D97-AF65-F5344CB8AC3E}">
        <p14:creationId xmlns:p14="http://schemas.microsoft.com/office/powerpoint/2010/main" val="32371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7980ED5-865F-442F-840F-B10A2E10C7A1}"/>
              </a:ext>
            </a:extLst>
          </p:cNvPr>
          <p:cNvSpPr>
            <a:spLocks noGrp="1" noChangeArrowheads="1"/>
          </p:cNvSpPr>
          <p:nvPr>
            <p:ph type="title"/>
          </p:nvPr>
        </p:nvSpPr>
        <p:spPr/>
        <p:txBody>
          <a:bodyPr/>
          <a:lstStyle/>
          <a:p>
            <a:r>
              <a:rPr lang="en-US" altLang="en-US"/>
              <a:t>Examples of conditional execution</a:t>
            </a:r>
          </a:p>
        </p:txBody>
      </p:sp>
      <p:sp>
        <p:nvSpPr>
          <p:cNvPr id="54275" name="Rectangle 3">
            <a:extLst>
              <a:ext uri="{FF2B5EF4-FFF2-40B4-BE49-F238E27FC236}">
                <a16:creationId xmlns:a16="http://schemas.microsoft.com/office/drawing/2014/main" id="{710BA0CD-7E42-41F3-B9EF-4B4E5157958F}"/>
              </a:ext>
            </a:extLst>
          </p:cNvPr>
          <p:cNvSpPr>
            <a:spLocks noGrp="1" noChangeArrowheads="1"/>
          </p:cNvSpPr>
          <p:nvPr>
            <p:ph type="body" idx="1"/>
          </p:nvPr>
        </p:nvSpPr>
        <p:spPr/>
        <p:txBody>
          <a:bodyPr>
            <a:normAutofit fontScale="77500" lnSpcReduction="20000"/>
          </a:bodyPr>
          <a:lstStyle/>
          <a:p>
            <a:r>
              <a:rPr lang="en-US" altLang="en-US" dirty="0"/>
              <a:t>Use a sequence of several conditional instructions </a:t>
            </a:r>
          </a:p>
          <a:p>
            <a:pPr lvl="1">
              <a:buFont typeface="Wingdings" panose="05000000000000000000" pitchFamily="2" charset="2"/>
              <a:buNone/>
            </a:pPr>
            <a:r>
              <a:rPr lang="en-US" altLang="en-US" sz="1050" b="1" dirty="0">
                <a:latin typeface="Courier New" panose="02070309020205020404" pitchFamily="49" charset="0"/>
              </a:rPr>
              <a:t>	</a:t>
            </a:r>
            <a:r>
              <a:rPr lang="en-US" altLang="en-US" sz="1200" b="1" dirty="0">
                <a:latin typeface="Courier New" panose="02070309020205020404" pitchFamily="49" charset="0"/>
              </a:rPr>
              <a:t>if (a==0) </a:t>
            </a:r>
            <a:r>
              <a:rPr lang="en-US" altLang="en-US" sz="1200" b="1" dirty="0" err="1">
                <a:latin typeface="Courier New" panose="02070309020205020404" pitchFamily="49" charset="0"/>
              </a:rPr>
              <a:t>func</a:t>
            </a:r>
            <a:r>
              <a:rPr lang="en-US" altLang="en-US" sz="1200" b="1" dirty="0">
                <a:latin typeface="Courier New" panose="02070309020205020404" pitchFamily="49" charset="0"/>
              </a:rPr>
              <a:t>(1);</a:t>
            </a:r>
          </a:p>
          <a:p>
            <a:pPr lvl="2">
              <a:buFont typeface="Wingdings" panose="05000000000000000000" pitchFamily="2" charset="2"/>
              <a:buNone/>
            </a:pPr>
            <a:r>
              <a:rPr lang="en-US" altLang="en-US" b="1" dirty="0">
                <a:latin typeface="Courier New" panose="02070309020205020404" pitchFamily="49" charset="0"/>
              </a:rPr>
              <a:t>	CMP      r0,#0</a:t>
            </a:r>
            <a:br>
              <a:rPr lang="en-US" altLang="en-US" b="1" dirty="0">
                <a:latin typeface="Courier New" panose="02070309020205020404" pitchFamily="49" charset="0"/>
              </a:rPr>
            </a:br>
            <a:r>
              <a:rPr lang="en-US" altLang="en-US" b="1" dirty="0">
                <a:latin typeface="Courier New" panose="02070309020205020404" pitchFamily="49" charset="0"/>
              </a:rPr>
              <a:t>MOVEQ    r0,#1</a:t>
            </a:r>
            <a:br>
              <a:rPr lang="en-US" altLang="en-US" b="1" dirty="0">
                <a:latin typeface="Courier New" panose="02070309020205020404" pitchFamily="49" charset="0"/>
              </a:rPr>
            </a:br>
            <a:r>
              <a:rPr lang="en-US" altLang="en-US" b="1" dirty="0">
                <a:latin typeface="Courier New" panose="02070309020205020404" pitchFamily="49" charset="0"/>
              </a:rPr>
              <a:t>BLEQ     </a:t>
            </a:r>
            <a:r>
              <a:rPr lang="en-US" altLang="en-US" b="1" dirty="0" err="1">
                <a:latin typeface="Courier New" panose="02070309020205020404" pitchFamily="49" charset="0"/>
              </a:rPr>
              <a:t>func</a:t>
            </a:r>
            <a:br>
              <a:rPr lang="en-US" altLang="en-US" b="1" dirty="0">
                <a:latin typeface="Courier New" panose="02070309020205020404" pitchFamily="49" charset="0"/>
              </a:rPr>
            </a:br>
            <a:endParaRPr lang="en-US" altLang="en-US" sz="975" dirty="0">
              <a:latin typeface="Courier New" panose="02070309020205020404" pitchFamily="49" charset="0"/>
            </a:endParaRPr>
          </a:p>
          <a:p>
            <a:r>
              <a:rPr lang="en-US" altLang="en-US" dirty="0"/>
              <a:t>Set the flags, then use various condition codes</a:t>
            </a:r>
          </a:p>
          <a:p>
            <a:pPr lvl="1">
              <a:buFont typeface="Wingdings" panose="05000000000000000000" pitchFamily="2" charset="2"/>
              <a:buNone/>
            </a:pPr>
            <a:r>
              <a:rPr lang="en-US" altLang="en-US" sz="1050" b="1" dirty="0">
                <a:latin typeface="Courier New" panose="02070309020205020404" pitchFamily="49" charset="0"/>
              </a:rPr>
              <a:t>	</a:t>
            </a:r>
            <a:r>
              <a:rPr lang="en-US" altLang="en-US" sz="1200" b="1" dirty="0">
                <a:latin typeface="Courier New" panose="02070309020205020404" pitchFamily="49" charset="0"/>
              </a:rPr>
              <a:t>if (a==0) x=0;</a:t>
            </a:r>
            <a:br>
              <a:rPr lang="en-US" altLang="en-US" sz="1200" b="1" dirty="0">
                <a:latin typeface="Courier New" panose="02070309020205020404" pitchFamily="49" charset="0"/>
              </a:rPr>
            </a:br>
            <a:r>
              <a:rPr lang="en-US" altLang="en-US" sz="1200" b="1" dirty="0">
                <a:latin typeface="Courier New" panose="02070309020205020404" pitchFamily="49" charset="0"/>
              </a:rPr>
              <a:t>if (a&gt;0)  x=1;</a:t>
            </a:r>
          </a:p>
          <a:p>
            <a:pPr lvl="2">
              <a:buFont typeface="Wingdings" panose="05000000000000000000" pitchFamily="2" charset="2"/>
              <a:buNone/>
            </a:pPr>
            <a:r>
              <a:rPr lang="en-US" altLang="en-US" b="1" dirty="0">
                <a:latin typeface="Courier New" panose="02070309020205020404" pitchFamily="49" charset="0"/>
              </a:rPr>
              <a:t>	CMP      r0,#0</a:t>
            </a:r>
            <a:br>
              <a:rPr lang="en-US" altLang="en-US" b="1" dirty="0">
                <a:latin typeface="Courier New" panose="02070309020205020404" pitchFamily="49" charset="0"/>
              </a:rPr>
            </a:br>
            <a:r>
              <a:rPr lang="en-US" altLang="en-US" b="1" dirty="0">
                <a:latin typeface="Courier New" panose="02070309020205020404" pitchFamily="49" charset="0"/>
              </a:rPr>
              <a:t>MOVEQ    r1,#0</a:t>
            </a:r>
            <a:br>
              <a:rPr lang="en-US" altLang="en-US" b="1" dirty="0">
                <a:latin typeface="Courier New" panose="02070309020205020404" pitchFamily="49" charset="0"/>
              </a:rPr>
            </a:br>
            <a:r>
              <a:rPr lang="en-US" altLang="en-US" b="1" dirty="0">
                <a:latin typeface="Courier New" panose="02070309020205020404" pitchFamily="49" charset="0"/>
              </a:rPr>
              <a:t>MOVGT    r1,#1</a:t>
            </a:r>
            <a:br>
              <a:rPr lang="en-US" altLang="en-US" b="1" dirty="0">
                <a:latin typeface="Courier New" panose="02070309020205020404" pitchFamily="49" charset="0"/>
              </a:rPr>
            </a:br>
            <a:endParaRPr lang="en-US" altLang="en-US" b="1" dirty="0">
              <a:latin typeface="Courier New" panose="02070309020205020404" pitchFamily="49" charset="0"/>
            </a:endParaRPr>
          </a:p>
          <a:p>
            <a:r>
              <a:rPr lang="en-US" altLang="en-US" dirty="0"/>
              <a:t>Use conditional compare instructions</a:t>
            </a:r>
          </a:p>
          <a:p>
            <a:pPr lvl="1">
              <a:buFont typeface="Wingdings" panose="05000000000000000000" pitchFamily="2" charset="2"/>
              <a:buNone/>
            </a:pPr>
            <a:r>
              <a:rPr lang="en-US" altLang="en-US" sz="1050" b="1" dirty="0">
                <a:latin typeface="Courier New" panose="02070309020205020404" pitchFamily="49" charset="0"/>
              </a:rPr>
              <a:t>	</a:t>
            </a:r>
            <a:r>
              <a:rPr lang="en-US" altLang="en-US" sz="1200" b="1" dirty="0">
                <a:latin typeface="Courier New" panose="02070309020205020404" pitchFamily="49" charset="0"/>
              </a:rPr>
              <a:t>if (a==4 || a==10) x=0;</a:t>
            </a:r>
          </a:p>
          <a:p>
            <a:pPr lvl="2">
              <a:buFont typeface="Wingdings" panose="05000000000000000000" pitchFamily="2" charset="2"/>
              <a:buNone/>
            </a:pPr>
            <a:r>
              <a:rPr lang="en-US" altLang="en-US" b="1" dirty="0">
                <a:latin typeface="Courier New" panose="02070309020205020404" pitchFamily="49" charset="0"/>
              </a:rPr>
              <a:t>	CMP      r0,#4</a:t>
            </a:r>
            <a:br>
              <a:rPr lang="en-US" altLang="en-US" b="1" dirty="0">
                <a:latin typeface="Courier New" panose="02070309020205020404" pitchFamily="49" charset="0"/>
              </a:rPr>
            </a:br>
            <a:r>
              <a:rPr lang="en-US" altLang="en-US" b="1" dirty="0">
                <a:latin typeface="Courier New" panose="02070309020205020404" pitchFamily="49" charset="0"/>
              </a:rPr>
              <a:t>CMPNE    r0,#10</a:t>
            </a:r>
            <a:br>
              <a:rPr lang="en-US" altLang="en-US" b="1" dirty="0">
                <a:latin typeface="Courier New" panose="02070309020205020404" pitchFamily="49" charset="0"/>
              </a:rPr>
            </a:br>
            <a:r>
              <a:rPr lang="en-US" altLang="en-US" b="1" dirty="0">
                <a:latin typeface="Courier New" panose="02070309020205020404" pitchFamily="49" charset="0"/>
              </a:rPr>
              <a:t>MOVEQ    r1,#0</a:t>
            </a:r>
          </a:p>
        </p:txBody>
      </p:sp>
    </p:spTree>
    <p:extLst>
      <p:ext uri="{BB962C8B-B14F-4D97-AF65-F5344CB8AC3E}">
        <p14:creationId xmlns:p14="http://schemas.microsoft.com/office/powerpoint/2010/main" val="3299236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Parallelism</a:t>
            </a:r>
          </a:p>
        </p:txBody>
      </p:sp>
      <p:sp>
        <p:nvSpPr>
          <p:cNvPr id="3" name="Content Placeholder 2"/>
          <p:cNvSpPr>
            <a:spLocks noGrp="1"/>
          </p:cNvSpPr>
          <p:nvPr>
            <p:ph idx="1"/>
          </p:nvPr>
        </p:nvSpPr>
        <p:spPr/>
        <p:txBody>
          <a:bodyPr>
            <a:normAutofit fontScale="77500" lnSpcReduction="20000"/>
          </a:bodyPr>
          <a:lstStyle/>
          <a:p>
            <a:pPr algn="just"/>
            <a:r>
              <a:rPr lang="en-US" dirty="0"/>
              <a:t>One way to characterize the parallelism in a processor is by the number of instruction issues per machine cycle.</a:t>
            </a:r>
          </a:p>
          <a:p>
            <a:pPr algn="just"/>
            <a:r>
              <a:rPr lang="en-US" dirty="0"/>
              <a:t> If a processor issues k instructions per machine cycle, then it is called a </a:t>
            </a:r>
            <a:r>
              <a:rPr lang="en-US" b="1" dirty="0"/>
              <a:t>k-issue processor.</a:t>
            </a:r>
          </a:p>
          <a:p>
            <a:pPr algn="just"/>
            <a:r>
              <a:rPr lang="en-US" dirty="0"/>
              <a:t> In a modern processor, two or more instructions can be issued per machine cycle.</a:t>
            </a:r>
          </a:p>
          <a:p>
            <a:pPr algn="just"/>
            <a:r>
              <a:rPr lang="en-US" dirty="0"/>
              <a:t> A conventional processor takes one or more machine cycles to issue a single instruction. These types of processors are called </a:t>
            </a:r>
            <a:r>
              <a:rPr lang="en-US" b="1" dirty="0"/>
              <a:t>one-issue machines, with a single instruction pipeline in the processor.</a:t>
            </a:r>
          </a:p>
          <a:p>
            <a:pPr algn="just"/>
            <a:r>
              <a:rPr lang="en-US" dirty="0"/>
              <a:t> A multiprocessor system which built n k-issue processors should be able to handle a maximum of </a:t>
            </a:r>
            <a:r>
              <a:rPr lang="en-US" dirty="0" err="1"/>
              <a:t>nk</a:t>
            </a:r>
            <a:r>
              <a:rPr lang="en-US" dirty="0"/>
              <a:t> threads of instructions simultaneously</a:t>
            </a:r>
          </a:p>
        </p:txBody>
      </p:sp>
      <p:sp>
        <p:nvSpPr>
          <p:cNvPr id="4" name="Slide Number Placeholder 3">
            <a:extLst>
              <a:ext uri="{FF2B5EF4-FFF2-40B4-BE49-F238E27FC236}">
                <a16:creationId xmlns:a16="http://schemas.microsoft.com/office/drawing/2014/main" id="{5B82CA69-3585-4FA6-A1E3-3C23A4E5D0BD}"/>
              </a:ext>
            </a:extLst>
          </p:cNvPr>
          <p:cNvSpPr>
            <a:spLocks noGrp="1"/>
          </p:cNvSpPr>
          <p:nvPr>
            <p:ph type="sldNum" sz="quarter" idx="12"/>
          </p:nvPr>
        </p:nvSpPr>
        <p:spPr/>
        <p:txBody>
          <a:bodyPr/>
          <a:lstStyle/>
          <a:p>
            <a:fld id="{4CCB6F61-910C-409E-9BF6-0C47261A5E9B}"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B437803-A1E5-40D4-8E9E-C0E0678F387E}"/>
              </a:ext>
            </a:extLst>
          </p:cNvPr>
          <p:cNvSpPr>
            <a:spLocks noGrp="1" noChangeArrowheads="1"/>
          </p:cNvSpPr>
          <p:nvPr>
            <p:ph type="body" idx="1"/>
          </p:nvPr>
        </p:nvSpPr>
        <p:spPr/>
        <p:txBody>
          <a:bodyPr>
            <a:normAutofit fontScale="70000" lnSpcReduction="20000"/>
          </a:bodyPr>
          <a:lstStyle/>
          <a:p>
            <a:r>
              <a:rPr lang="en-US" altLang="en-US"/>
              <a:t>Branch :		</a:t>
            </a:r>
            <a:r>
              <a:rPr lang="en-US" altLang="en-US">
                <a:latin typeface="Courier New" panose="02070309020205020404" pitchFamily="49" charset="0"/>
              </a:rPr>
              <a:t>B{&lt;cond&gt;} label</a:t>
            </a:r>
          </a:p>
          <a:p>
            <a:r>
              <a:rPr lang="en-US" altLang="en-US"/>
              <a:t>Branch with Link :	</a:t>
            </a:r>
            <a:r>
              <a:rPr lang="en-US" altLang="en-US">
                <a:latin typeface="Courier New" panose="02070309020205020404" pitchFamily="49" charset="0"/>
              </a:rPr>
              <a:t>BL{&lt;cond&gt;} subroutine_label</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The processor core shifts the offset field left by 2 positions, sign-extends it and adds it to the PC</a:t>
            </a:r>
          </a:p>
          <a:p>
            <a:pPr lvl="1"/>
            <a:r>
              <a:rPr lang="en-US" altLang="en-US"/>
              <a:t>± 32 Mbyte range</a:t>
            </a:r>
          </a:p>
          <a:p>
            <a:pPr lvl="1"/>
            <a:r>
              <a:rPr lang="en-US" altLang="en-US"/>
              <a:t>How to perform longer branches?</a:t>
            </a:r>
          </a:p>
        </p:txBody>
      </p:sp>
      <p:sp>
        <p:nvSpPr>
          <p:cNvPr id="56323" name="Rectangle 3">
            <a:extLst>
              <a:ext uri="{FF2B5EF4-FFF2-40B4-BE49-F238E27FC236}">
                <a16:creationId xmlns:a16="http://schemas.microsoft.com/office/drawing/2014/main" id="{64973EF8-14A0-4E61-BD0B-A9C3CF482B3C}"/>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4" name="Rectangle 4">
            <a:extLst>
              <a:ext uri="{FF2B5EF4-FFF2-40B4-BE49-F238E27FC236}">
                <a16:creationId xmlns:a16="http://schemas.microsoft.com/office/drawing/2014/main" id="{601A9BB6-0491-4DDE-B140-1C266E5E896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5" name="Rectangle 5">
            <a:extLst>
              <a:ext uri="{FF2B5EF4-FFF2-40B4-BE49-F238E27FC236}">
                <a16:creationId xmlns:a16="http://schemas.microsoft.com/office/drawing/2014/main" id="{F42186E3-AE3B-4D4A-92FC-6CDF8744CF9A}"/>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6" name="Rectangle 6">
            <a:extLst>
              <a:ext uri="{FF2B5EF4-FFF2-40B4-BE49-F238E27FC236}">
                <a16:creationId xmlns:a16="http://schemas.microsoft.com/office/drawing/2014/main" id="{A41C8EC0-9B63-4EA6-9BD8-0833BCFDAF7E}"/>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7" name="Rectangle 7">
            <a:extLst>
              <a:ext uri="{FF2B5EF4-FFF2-40B4-BE49-F238E27FC236}">
                <a16:creationId xmlns:a16="http://schemas.microsoft.com/office/drawing/2014/main" id="{367E3A1B-D3BA-4FC7-8749-5613EFEDF093}"/>
              </a:ext>
            </a:extLst>
          </p:cNvPr>
          <p:cNvSpPr>
            <a:spLocks noChangeArrowheads="1"/>
          </p:cNvSpPr>
          <p:nvPr/>
        </p:nvSpPr>
        <p:spPr bwMode="auto">
          <a:xfrm>
            <a:off x="2081212" y="2959895"/>
            <a:ext cx="4968479" cy="26431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8" name="Line 8">
            <a:extLst>
              <a:ext uri="{FF2B5EF4-FFF2-40B4-BE49-F238E27FC236}">
                <a16:creationId xmlns:a16="http://schemas.microsoft.com/office/drawing/2014/main" id="{17687BCF-AB9B-454C-9806-2DBFD97247BB}"/>
              </a:ext>
            </a:extLst>
          </p:cNvPr>
          <p:cNvSpPr>
            <a:spLocks noChangeShapeType="1"/>
          </p:cNvSpPr>
          <p:nvPr/>
        </p:nvSpPr>
        <p:spPr bwMode="auto">
          <a:xfrm>
            <a:off x="3334941" y="2964657"/>
            <a:ext cx="0" cy="26431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29" name="Line 9">
            <a:extLst>
              <a:ext uri="{FF2B5EF4-FFF2-40B4-BE49-F238E27FC236}">
                <a16:creationId xmlns:a16="http://schemas.microsoft.com/office/drawing/2014/main" id="{5C5FDFA2-3A46-4DBA-8C85-A71C703F7710}"/>
              </a:ext>
            </a:extLst>
          </p:cNvPr>
          <p:cNvSpPr>
            <a:spLocks noChangeShapeType="1"/>
          </p:cNvSpPr>
          <p:nvPr/>
        </p:nvSpPr>
        <p:spPr bwMode="auto">
          <a:xfrm>
            <a:off x="3168254" y="2964657"/>
            <a:ext cx="0" cy="26431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0" name="Line 10">
            <a:extLst>
              <a:ext uri="{FF2B5EF4-FFF2-40B4-BE49-F238E27FC236}">
                <a16:creationId xmlns:a16="http://schemas.microsoft.com/office/drawing/2014/main" id="{682B0E0A-1F5F-4454-A20A-59128C2B93F3}"/>
              </a:ext>
            </a:extLst>
          </p:cNvPr>
          <p:cNvSpPr>
            <a:spLocks noChangeShapeType="1"/>
          </p:cNvSpPr>
          <p:nvPr/>
        </p:nvSpPr>
        <p:spPr bwMode="auto">
          <a:xfrm>
            <a:off x="3009900" y="2955131"/>
            <a:ext cx="0" cy="7739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1" name="Line 11">
            <a:extLst>
              <a:ext uri="{FF2B5EF4-FFF2-40B4-BE49-F238E27FC236}">
                <a16:creationId xmlns:a16="http://schemas.microsoft.com/office/drawing/2014/main" id="{C15EEA23-33F2-4DAB-A063-7F53C25EFAFB}"/>
              </a:ext>
            </a:extLst>
          </p:cNvPr>
          <p:cNvSpPr>
            <a:spLocks noChangeShapeType="1"/>
          </p:cNvSpPr>
          <p:nvPr/>
        </p:nvSpPr>
        <p:spPr bwMode="auto">
          <a:xfrm>
            <a:off x="3482579"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2" name="Line 12">
            <a:extLst>
              <a:ext uri="{FF2B5EF4-FFF2-40B4-BE49-F238E27FC236}">
                <a16:creationId xmlns:a16="http://schemas.microsoft.com/office/drawing/2014/main" id="{12BE00F5-B249-4D39-8AA8-9A09B7E6A8D5}"/>
              </a:ext>
            </a:extLst>
          </p:cNvPr>
          <p:cNvSpPr>
            <a:spLocks noChangeShapeType="1"/>
          </p:cNvSpPr>
          <p:nvPr/>
        </p:nvSpPr>
        <p:spPr bwMode="auto">
          <a:xfrm>
            <a:off x="364093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3" name="Line 13">
            <a:extLst>
              <a:ext uri="{FF2B5EF4-FFF2-40B4-BE49-F238E27FC236}">
                <a16:creationId xmlns:a16="http://schemas.microsoft.com/office/drawing/2014/main" id="{8D43354D-E262-4CC0-BF47-D76D3B4D8098}"/>
              </a:ext>
            </a:extLst>
          </p:cNvPr>
          <p:cNvSpPr>
            <a:spLocks noChangeShapeType="1"/>
          </p:cNvSpPr>
          <p:nvPr/>
        </p:nvSpPr>
        <p:spPr bwMode="auto">
          <a:xfrm>
            <a:off x="4132660"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4" name="Line 14">
            <a:extLst>
              <a:ext uri="{FF2B5EF4-FFF2-40B4-BE49-F238E27FC236}">
                <a16:creationId xmlns:a16="http://schemas.microsoft.com/office/drawing/2014/main" id="{48541C59-9B9F-4143-8E0B-1670FCCFC25A}"/>
              </a:ext>
            </a:extLst>
          </p:cNvPr>
          <p:cNvSpPr>
            <a:spLocks noChangeShapeType="1"/>
          </p:cNvSpPr>
          <p:nvPr/>
        </p:nvSpPr>
        <p:spPr bwMode="auto">
          <a:xfrm>
            <a:off x="4279106"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5" name="Line 15">
            <a:extLst>
              <a:ext uri="{FF2B5EF4-FFF2-40B4-BE49-F238E27FC236}">
                <a16:creationId xmlns:a16="http://schemas.microsoft.com/office/drawing/2014/main" id="{1685B0F3-086A-46B6-9633-02D20D5F087D}"/>
              </a:ext>
            </a:extLst>
          </p:cNvPr>
          <p:cNvSpPr>
            <a:spLocks noChangeShapeType="1"/>
          </p:cNvSpPr>
          <p:nvPr/>
        </p:nvSpPr>
        <p:spPr bwMode="auto">
          <a:xfrm>
            <a:off x="4427935"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6" name="Line 16">
            <a:extLst>
              <a:ext uri="{FF2B5EF4-FFF2-40B4-BE49-F238E27FC236}">
                <a16:creationId xmlns:a16="http://schemas.microsoft.com/office/drawing/2014/main" id="{C9C97B63-6298-47F9-A7A3-86E4E0855A3A}"/>
              </a:ext>
            </a:extLst>
          </p:cNvPr>
          <p:cNvSpPr>
            <a:spLocks noChangeShapeType="1"/>
          </p:cNvSpPr>
          <p:nvPr/>
        </p:nvSpPr>
        <p:spPr bwMode="auto">
          <a:xfrm>
            <a:off x="4761310"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7" name="Line 17">
            <a:extLst>
              <a:ext uri="{FF2B5EF4-FFF2-40B4-BE49-F238E27FC236}">
                <a16:creationId xmlns:a16="http://schemas.microsoft.com/office/drawing/2014/main" id="{0C85757E-E6AE-470E-A69F-903C2F591751}"/>
              </a:ext>
            </a:extLst>
          </p:cNvPr>
          <p:cNvSpPr>
            <a:spLocks noChangeShapeType="1"/>
          </p:cNvSpPr>
          <p:nvPr/>
        </p:nvSpPr>
        <p:spPr bwMode="auto">
          <a:xfrm>
            <a:off x="4919663"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8" name="Line 18">
            <a:extLst>
              <a:ext uri="{FF2B5EF4-FFF2-40B4-BE49-F238E27FC236}">
                <a16:creationId xmlns:a16="http://schemas.microsoft.com/office/drawing/2014/main" id="{D8E5A84A-A363-4C3B-89EB-89B50977174E}"/>
              </a:ext>
            </a:extLst>
          </p:cNvPr>
          <p:cNvSpPr>
            <a:spLocks noChangeShapeType="1"/>
          </p:cNvSpPr>
          <p:nvPr/>
        </p:nvSpPr>
        <p:spPr bwMode="auto">
          <a:xfrm>
            <a:off x="5076825"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9" name="Line 19">
            <a:extLst>
              <a:ext uri="{FF2B5EF4-FFF2-40B4-BE49-F238E27FC236}">
                <a16:creationId xmlns:a16="http://schemas.microsoft.com/office/drawing/2014/main" id="{37948D7E-2C06-4AE0-96F8-FDB6146483E3}"/>
              </a:ext>
            </a:extLst>
          </p:cNvPr>
          <p:cNvSpPr>
            <a:spLocks noChangeShapeType="1"/>
          </p:cNvSpPr>
          <p:nvPr/>
        </p:nvSpPr>
        <p:spPr bwMode="auto">
          <a:xfrm>
            <a:off x="539234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0" name="Line 20">
            <a:extLst>
              <a:ext uri="{FF2B5EF4-FFF2-40B4-BE49-F238E27FC236}">
                <a16:creationId xmlns:a16="http://schemas.microsoft.com/office/drawing/2014/main" id="{11EEB90F-295D-43F6-AA8F-2998704279B9}"/>
              </a:ext>
            </a:extLst>
          </p:cNvPr>
          <p:cNvSpPr>
            <a:spLocks noChangeShapeType="1"/>
          </p:cNvSpPr>
          <p:nvPr/>
        </p:nvSpPr>
        <p:spPr bwMode="auto">
          <a:xfrm>
            <a:off x="5548313"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1" name="Line 21">
            <a:extLst>
              <a:ext uri="{FF2B5EF4-FFF2-40B4-BE49-F238E27FC236}">
                <a16:creationId xmlns:a16="http://schemas.microsoft.com/office/drawing/2014/main" id="{D8A839BB-A47A-47CF-AA0E-E5B07C954550}"/>
              </a:ext>
            </a:extLst>
          </p:cNvPr>
          <p:cNvSpPr>
            <a:spLocks noChangeShapeType="1"/>
          </p:cNvSpPr>
          <p:nvPr/>
        </p:nvSpPr>
        <p:spPr bwMode="auto">
          <a:xfrm>
            <a:off x="5706666"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2" name="Line 22">
            <a:extLst>
              <a:ext uri="{FF2B5EF4-FFF2-40B4-BE49-F238E27FC236}">
                <a16:creationId xmlns:a16="http://schemas.microsoft.com/office/drawing/2014/main" id="{3272A1C3-53BD-4E18-B091-5E7A831ADF9F}"/>
              </a:ext>
            </a:extLst>
          </p:cNvPr>
          <p:cNvSpPr>
            <a:spLocks noChangeShapeType="1"/>
          </p:cNvSpPr>
          <p:nvPr/>
        </p:nvSpPr>
        <p:spPr bwMode="auto">
          <a:xfrm>
            <a:off x="6493669"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3" name="Line 23">
            <a:extLst>
              <a:ext uri="{FF2B5EF4-FFF2-40B4-BE49-F238E27FC236}">
                <a16:creationId xmlns:a16="http://schemas.microsoft.com/office/drawing/2014/main" id="{71150D47-0E37-470B-B938-7D012B90DDFC}"/>
              </a:ext>
            </a:extLst>
          </p:cNvPr>
          <p:cNvSpPr>
            <a:spLocks noChangeShapeType="1"/>
          </p:cNvSpPr>
          <p:nvPr/>
        </p:nvSpPr>
        <p:spPr bwMode="auto">
          <a:xfrm>
            <a:off x="663178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4" name="Line 24">
            <a:extLst>
              <a:ext uri="{FF2B5EF4-FFF2-40B4-BE49-F238E27FC236}">
                <a16:creationId xmlns:a16="http://schemas.microsoft.com/office/drawing/2014/main" id="{2C263F3B-9915-46D6-91CC-126C1EFEAA25}"/>
              </a:ext>
            </a:extLst>
          </p:cNvPr>
          <p:cNvSpPr>
            <a:spLocks noChangeShapeType="1"/>
          </p:cNvSpPr>
          <p:nvPr/>
        </p:nvSpPr>
        <p:spPr bwMode="auto">
          <a:xfrm>
            <a:off x="6778229" y="2975374"/>
            <a:ext cx="0" cy="678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5" name="Line 25">
            <a:extLst>
              <a:ext uri="{FF2B5EF4-FFF2-40B4-BE49-F238E27FC236}">
                <a16:creationId xmlns:a16="http://schemas.microsoft.com/office/drawing/2014/main" id="{65E6AA10-EBC7-44DE-84E5-4969EFE5D92C}"/>
              </a:ext>
            </a:extLst>
          </p:cNvPr>
          <p:cNvSpPr>
            <a:spLocks noChangeShapeType="1"/>
          </p:cNvSpPr>
          <p:nvPr/>
        </p:nvSpPr>
        <p:spPr bwMode="auto">
          <a:xfrm>
            <a:off x="691634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6" name="Rectangle 26">
            <a:extLst>
              <a:ext uri="{FF2B5EF4-FFF2-40B4-BE49-F238E27FC236}">
                <a16:creationId xmlns:a16="http://schemas.microsoft.com/office/drawing/2014/main" id="{649D3C2F-02AC-401D-AD51-0F44C5A4D268}"/>
              </a:ext>
            </a:extLst>
          </p:cNvPr>
          <p:cNvSpPr>
            <a:spLocks noChangeArrowheads="1"/>
          </p:cNvSpPr>
          <p:nvPr/>
        </p:nvSpPr>
        <p:spPr bwMode="auto">
          <a:xfrm>
            <a:off x="2539604"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28</a:t>
            </a:r>
          </a:p>
        </p:txBody>
      </p:sp>
      <p:sp>
        <p:nvSpPr>
          <p:cNvPr id="56347" name="Rectangle 27">
            <a:extLst>
              <a:ext uri="{FF2B5EF4-FFF2-40B4-BE49-F238E27FC236}">
                <a16:creationId xmlns:a16="http://schemas.microsoft.com/office/drawing/2014/main" id="{28F8094C-887E-4F88-9FBF-129F5AA7C8B2}"/>
              </a:ext>
            </a:extLst>
          </p:cNvPr>
          <p:cNvSpPr>
            <a:spLocks noChangeArrowheads="1"/>
          </p:cNvSpPr>
          <p:nvPr/>
        </p:nvSpPr>
        <p:spPr bwMode="auto">
          <a:xfrm>
            <a:off x="2057401"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31</a:t>
            </a:r>
          </a:p>
        </p:txBody>
      </p:sp>
      <p:sp>
        <p:nvSpPr>
          <p:cNvPr id="56348" name="Rectangle 28">
            <a:extLst>
              <a:ext uri="{FF2B5EF4-FFF2-40B4-BE49-F238E27FC236}">
                <a16:creationId xmlns:a16="http://schemas.microsoft.com/office/drawing/2014/main" id="{6B55DAD9-D393-4699-810C-3599F91F6804}"/>
              </a:ext>
            </a:extLst>
          </p:cNvPr>
          <p:cNvSpPr>
            <a:spLocks noChangeArrowheads="1"/>
          </p:cNvSpPr>
          <p:nvPr/>
        </p:nvSpPr>
        <p:spPr bwMode="auto">
          <a:xfrm>
            <a:off x="3169444"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24</a:t>
            </a:r>
          </a:p>
        </p:txBody>
      </p:sp>
      <p:sp>
        <p:nvSpPr>
          <p:cNvPr id="56349" name="Rectangle 29">
            <a:extLst>
              <a:ext uri="{FF2B5EF4-FFF2-40B4-BE49-F238E27FC236}">
                <a16:creationId xmlns:a16="http://schemas.microsoft.com/office/drawing/2014/main" id="{7F2CECF2-EC59-413A-80CB-837B60A60D6C}"/>
              </a:ext>
            </a:extLst>
          </p:cNvPr>
          <p:cNvSpPr>
            <a:spLocks noChangeArrowheads="1"/>
          </p:cNvSpPr>
          <p:nvPr/>
        </p:nvSpPr>
        <p:spPr bwMode="auto">
          <a:xfrm>
            <a:off x="6916341" y="2801542"/>
            <a:ext cx="153888"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0</a:t>
            </a:r>
          </a:p>
        </p:txBody>
      </p:sp>
      <p:sp>
        <p:nvSpPr>
          <p:cNvPr id="56350" name="Line 30">
            <a:extLst>
              <a:ext uri="{FF2B5EF4-FFF2-40B4-BE49-F238E27FC236}">
                <a16:creationId xmlns:a16="http://schemas.microsoft.com/office/drawing/2014/main" id="{DF2446A4-E45C-4F80-88F2-0603A004C0E2}"/>
              </a:ext>
            </a:extLst>
          </p:cNvPr>
          <p:cNvSpPr>
            <a:spLocks noChangeShapeType="1"/>
          </p:cNvSpPr>
          <p:nvPr/>
        </p:nvSpPr>
        <p:spPr bwMode="auto">
          <a:xfrm>
            <a:off x="2853929"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1" name="Line 31">
            <a:extLst>
              <a:ext uri="{FF2B5EF4-FFF2-40B4-BE49-F238E27FC236}">
                <a16:creationId xmlns:a16="http://schemas.microsoft.com/office/drawing/2014/main" id="{9B7ECBB9-EFAA-4F07-B697-316EDF72FCF2}"/>
              </a:ext>
            </a:extLst>
          </p:cNvPr>
          <p:cNvSpPr>
            <a:spLocks noChangeShapeType="1"/>
          </p:cNvSpPr>
          <p:nvPr/>
        </p:nvSpPr>
        <p:spPr bwMode="auto">
          <a:xfrm>
            <a:off x="2076450" y="2955131"/>
            <a:ext cx="0" cy="7739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2" name="Line 32">
            <a:extLst>
              <a:ext uri="{FF2B5EF4-FFF2-40B4-BE49-F238E27FC236}">
                <a16:creationId xmlns:a16="http://schemas.microsoft.com/office/drawing/2014/main" id="{7B29B976-BA9B-4FEE-BCD5-EF8079C896B2}"/>
              </a:ext>
            </a:extLst>
          </p:cNvPr>
          <p:cNvSpPr>
            <a:spLocks noChangeShapeType="1"/>
          </p:cNvSpPr>
          <p:nvPr/>
        </p:nvSpPr>
        <p:spPr bwMode="auto">
          <a:xfrm>
            <a:off x="2233613"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3" name="Line 33">
            <a:extLst>
              <a:ext uri="{FF2B5EF4-FFF2-40B4-BE49-F238E27FC236}">
                <a16:creationId xmlns:a16="http://schemas.microsoft.com/office/drawing/2014/main" id="{133FA22D-B009-4461-9F3A-A51457BD71D8}"/>
              </a:ext>
            </a:extLst>
          </p:cNvPr>
          <p:cNvSpPr>
            <a:spLocks noChangeShapeType="1"/>
          </p:cNvSpPr>
          <p:nvPr/>
        </p:nvSpPr>
        <p:spPr bwMode="auto">
          <a:xfrm>
            <a:off x="2390775"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4" name="Line 34">
            <a:extLst>
              <a:ext uri="{FF2B5EF4-FFF2-40B4-BE49-F238E27FC236}">
                <a16:creationId xmlns:a16="http://schemas.microsoft.com/office/drawing/2014/main" id="{E5C678DA-6572-4E48-AD7C-AFE6F67A8FC8}"/>
              </a:ext>
            </a:extLst>
          </p:cNvPr>
          <p:cNvSpPr>
            <a:spLocks noChangeShapeType="1"/>
          </p:cNvSpPr>
          <p:nvPr/>
        </p:nvSpPr>
        <p:spPr bwMode="auto">
          <a:xfrm>
            <a:off x="2547938"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5" name="Line 35">
            <a:extLst>
              <a:ext uri="{FF2B5EF4-FFF2-40B4-BE49-F238E27FC236}">
                <a16:creationId xmlns:a16="http://schemas.microsoft.com/office/drawing/2014/main" id="{C28B5843-508B-4DE7-992D-FE39367B78DC}"/>
              </a:ext>
            </a:extLst>
          </p:cNvPr>
          <p:cNvSpPr>
            <a:spLocks noChangeShapeType="1"/>
          </p:cNvSpPr>
          <p:nvPr/>
        </p:nvSpPr>
        <p:spPr bwMode="auto">
          <a:xfrm>
            <a:off x="2705100" y="2964657"/>
            <a:ext cx="0" cy="26431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6" name="Line 36">
            <a:extLst>
              <a:ext uri="{FF2B5EF4-FFF2-40B4-BE49-F238E27FC236}">
                <a16:creationId xmlns:a16="http://schemas.microsoft.com/office/drawing/2014/main" id="{72F38039-C2DE-460D-AC15-658F088FC249}"/>
              </a:ext>
            </a:extLst>
          </p:cNvPr>
          <p:cNvSpPr>
            <a:spLocks noChangeShapeType="1"/>
          </p:cNvSpPr>
          <p:nvPr/>
        </p:nvSpPr>
        <p:spPr bwMode="auto">
          <a:xfrm>
            <a:off x="5863829"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7" name="Line 37">
            <a:extLst>
              <a:ext uri="{FF2B5EF4-FFF2-40B4-BE49-F238E27FC236}">
                <a16:creationId xmlns:a16="http://schemas.microsoft.com/office/drawing/2014/main" id="{08D5E18B-1D5F-4F62-BD4E-AE2FDD967999}"/>
              </a:ext>
            </a:extLst>
          </p:cNvPr>
          <p:cNvSpPr>
            <a:spLocks noChangeShapeType="1"/>
          </p:cNvSpPr>
          <p:nvPr/>
        </p:nvSpPr>
        <p:spPr bwMode="auto">
          <a:xfrm>
            <a:off x="602099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8" name="Line 38">
            <a:extLst>
              <a:ext uri="{FF2B5EF4-FFF2-40B4-BE49-F238E27FC236}">
                <a16:creationId xmlns:a16="http://schemas.microsoft.com/office/drawing/2014/main" id="{37C6661A-784A-45CD-A8F0-09E77345C136}"/>
              </a:ext>
            </a:extLst>
          </p:cNvPr>
          <p:cNvSpPr>
            <a:spLocks noChangeShapeType="1"/>
          </p:cNvSpPr>
          <p:nvPr/>
        </p:nvSpPr>
        <p:spPr bwMode="auto">
          <a:xfrm>
            <a:off x="6179344"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9" name="Line 39">
            <a:extLst>
              <a:ext uri="{FF2B5EF4-FFF2-40B4-BE49-F238E27FC236}">
                <a16:creationId xmlns:a16="http://schemas.microsoft.com/office/drawing/2014/main" id="{ED3B81E1-78EB-4E92-B441-9C90377DD11C}"/>
              </a:ext>
            </a:extLst>
          </p:cNvPr>
          <p:cNvSpPr>
            <a:spLocks noChangeShapeType="1"/>
          </p:cNvSpPr>
          <p:nvPr/>
        </p:nvSpPr>
        <p:spPr bwMode="auto">
          <a:xfrm>
            <a:off x="6336506"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0" name="Line 40">
            <a:extLst>
              <a:ext uri="{FF2B5EF4-FFF2-40B4-BE49-F238E27FC236}">
                <a16:creationId xmlns:a16="http://schemas.microsoft.com/office/drawing/2014/main" id="{16F48ABB-01AD-42CC-9011-7E6CD6C27245}"/>
              </a:ext>
            </a:extLst>
          </p:cNvPr>
          <p:cNvSpPr>
            <a:spLocks noChangeShapeType="1"/>
          </p:cNvSpPr>
          <p:nvPr/>
        </p:nvSpPr>
        <p:spPr bwMode="auto">
          <a:xfrm>
            <a:off x="2076450" y="3301603"/>
            <a:ext cx="0" cy="9882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1" name="Line 41">
            <a:extLst>
              <a:ext uri="{FF2B5EF4-FFF2-40B4-BE49-F238E27FC236}">
                <a16:creationId xmlns:a16="http://schemas.microsoft.com/office/drawing/2014/main" id="{2F70EEFF-6935-40B3-9805-1E222573530C}"/>
              </a:ext>
            </a:extLst>
          </p:cNvPr>
          <p:cNvSpPr>
            <a:spLocks noChangeShapeType="1"/>
          </p:cNvSpPr>
          <p:nvPr/>
        </p:nvSpPr>
        <p:spPr bwMode="auto">
          <a:xfrm>
            <a:off x="2076450" y="3396854"/>
            <a:ext cx="6286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2" name="Line 42">
            <a:extLst>
              <a:ext uri="{FF2B5EF4-FFF2-40B4-BE49-F238E27FC236}">
                <a16:creationId xmlns:a16="http://schemas.microsoft.com/office/drawing/2014/main" id="{2F110E2C-D6E2-480D-B696-59E6C52E80BB}"/>
              </a:ext>
            </a:extLst>
          </p:cNvPr>
          <p:cNvSpPr>
            <a:spLocks noChangeShapeType="1"/>
          </p:cNvSpPr>
          <p:nvPr/>
        </p:nvSpPr>
        <p:spPr bwMode="auto">
          <a:xfrm flipV="1">
            <a:off x="2705100" y="3305176"/>
            <a:ext cx="0" cy="9882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3" name="Line 43">
            <a:extLst>
              <a:ext uri="{FF2B5EF4-FFF2-40B4-BE49-F238E27FC236}">
                <a16:creationId xmlns:a16="http://schemas.microsoft.com/office/drawing/2014/main" id="{EBC1E12A-D899-4FAF-9B22-25A8A943D10D}"/>
              </a:ext>
            </a:extLst>
          </p:cNvPr>
          <p:cNvSpPr>
            <a:spLocks noChangeShapeType="1"/>
          </p:cNvSpPr>
          <p:nvPr/>
        </p:nvSpPr>
        <p:spPr bwMode="auto">
          <a:xfrm>
            <a:off x="2356247" y="3396854"/>
            <a:ext cx="0" cy="36075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4" name="Rectangle 44">
            <a:extLst>
              <a:ext uri="{FF2B5EF4-FFF2-40B4-BE49-F238E27FC236}">
                <a16:creationId xmlns:a16="http://schemas.microsoft.com/office/drawing/2014/main" id="{7B527CB9-ED69-427E-B7C9-76EAB3675AB3}"/>
              </a:ext>
            </a:extLst>
          </p:cNvPr>
          <p:cNvSpPr>
            <a:spLocks noChangeArrowheads="1"/>
          </p:cNvSpPr>
          <p:nvPr/>
        </p:nvSpPr>
        <p:spPr bwMode="auto">
          <a:xfrm>
            <a:off x="2145506" y="3034905"/>
            <a:ext cx="4901804" cy="1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006" tIns="20241" rIns="50006" bIns="20241">
            <a:spAutoFit/>
          </a:bodyPr>
          <a:lstStyle>
            <a:lvl1pPr marL="357188" indent="-357188"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104000"/>
              </a:lnSpc>
              <a:spcBef>
                <a:spcPct val="52000"/>
              </a:spcBef>
            </a:pPr>
            <a:r>
              <a:rPr lang="en-US" altLang="en-US" sz="900">
                <a:latin typeface="Arial" panose="020B0604020202020204" pitchFamily="34" charset="0"/>
              </a:rPr>
              <a:t> Cond       1   0   1   L                                                      Offset              	</a:t>
            </a:r>
          </a:p>
        </p:txBody>
      </p:sp>
      <p:sp>
        <p:nvSpPr>
          <p:cNvPr id="56365" name="Rectangle 45">
            <a:extLst>
              <a:ext uri="{FF2B5EF4-FFF2-40B4-BE49-F238E27FC236}">
                <a16:creationId xmlns:a16="http://schemas.microsoft.com/office/drawing/2014/main" id="{1B0E4AE1-DEE3-4839-B1EC-9EB320B00FFF}"/>
              </a:ext>
            </a:extLst>
          </p:cNvPr>
          <p:cNvSpPr>
            <a:spLocks noChangeArrowheads="1"/>
          </p:cNvSpPr>
          <p:nvPr/>
        </p:nvSpPr>
        <p:spPr bwMode="auto">
          <a:xfrm>
            <a:off x="3719513" y="3655219"/>
            <a:ext cx="1384995" cy="2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88000"/>
              </a:lnSpc>
            </a:pPr>
            <a:r>
              <a:rPr lang="en-US" altLang="en-US" sz="1425">
                <a:latin typeface="Arial" panose="020B0604020202020204" pitchFamily="34" charset="0"/>
              </a:rPr>
              <a:t>Condition field</a:t>
            </a:r>
          </a:p>
        </p:txBody>
      </p:sp>
      <p:sp>
        <p:nvSpPr>
          <p:cNvPr id="56366" name="Line 46">
            <a:extLst>
              <a:ext uri="{FF2B5EF4-FFF2-40B4-BE49-F238E27FC236}">
                <a16:creationId xmlns:a16="http://schemas.microsoft.com/office/drawing/2014/main" id="{BE7947E8-CA39-457C-B078-B18B814DC930}"/>
              </a:ext>
            </a:extLst>
          </p:cNvPr>
          <p:cNvSpPr>
            <a:spLocks noChangeShapeType="1"/>
          </p:cNvSpPr>
          <p:nvPr/>
        </p:nvSpPr>
        <p:spPr bwMode="auto">
          <a:xfrm>
            <a:off x="4594622"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7" name="Line 47">
            <a:extLst>
              <a:ext uri="{FF2B5EF4-FFF2-40B4-BE49-F238E27FC236}">
                <a16:creationId xmlns:a16="http://schemas.microsoft.com/office/drawing/2014/main" id="{20D42DE2-C6A8-46ED-A68D-DA6C3B098A8F}"/>
              </a:ext>
            </a:extLst>
          </p:cNvPr>
          <p:cNvSpPr>
            <a:spLocks noChangeShapeType="1"/>
          </p:cNvSpPr>
          <p:nvPr/>
        </p:nvSpPr>
        <p:spPr bwMode="auto">
          <a:xfrm>
            <a:off x="3817144"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8" name="Line 48">
            <a:extLst>
              <a:ext uri="{FF2B5EF4-FFF2-40B4-BE49-F238E27FC236}">
                <a16:creationId xmlns:a16="http://schemas.microsoft.com/office/drawing/2014/main" id="{7650757E-775B-48D5-BFD2-6EF23421D5C3}"/>
              </a:ext>
            </a:extLst>
          </p:cNvPr>
          <p:cNvSpPr>
            <a:spLocks noChangeShapeType="1"/>
          </p:cNvSpPr>
          <p:nvPr/>
        </p:nvSpPr>
        <p:spPr bwMode="auto">
          <a:xfrm>
            <a:off x="3974306" y="2957514"/>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9" name="Line 49">
            <a:extLst>
              <a:ext uri="{FF2B5EF4-FFF2-40B4-BE49-F238E27FC236}">
                <a16:creationId xmlns:a16="http://schemas.microsoft.com/office/drawing/2014/main" id="{3E0F8254-2910-4452-B1C8-10048DB7A487}"/>
              </a:ext>
            </a:extLst>
          </p:cNvPr>
          <p:cNvSpPr>
            <a:spLocks noChangeShapeType="1"/>
          </p:cNvSpPr>
          <p:nvPr/>
        </p:nvSpPr>
        <p:spPr bwMode="auto">
          <a:xfrm>
            <a:off x="5233988"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70" name="Line 50">
            <a:extLst>
              <a:ext uri="{FF2B5EF4-FFF2-40B4-BE49-F238E27FC236}">
                <a16:creationId xmlns:a16="http://schemas.microsoft.com/office/drawing/2014/main" id="{29BD9652-5BF3-4943-8E48-A3D6111867E5}"/>
              </a:ext>
            </a:extLst>
          </p:cNvPr>
          <p:cNvSpPr>
            <a:spLocks noChangeShapeType="1"/>
          </p:cNvSpPr>
          <p:nvPr/>
        </p:nvSpPr>
        <p:spPr bwMode="auto">
          <a:xfrm>
            <a:off x="3243263" y="3314700"/>
            <a:ext cx="0" cy="104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71" name="Line 51">
            <a:extLst>
              <a:ext uri="{FF2B5EF4-FFF2-40B4-BE49-F238E27FC236}">
                <a16:creationId xmlns:a16="http://schemas.microsoft.com/office/drawing/2014/main" id="{29330CC2-928B-4105-969E-D9A9B64493AB}"/>
              </a:ext>
            </a:extLst>
          </p:cNvPr>
          <p:cNvSpPr>
            <a:spLocks noChangeShapeType="1"/>
          </p:cNvSpPr>
          <p:nvPr/>
        </p:nvSpPr>
        <p:spPr bwMode="auto">
          <a:xfrm>
            <a:off x="3240883" y="3413522"/>
            <a:ext cx="40362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72" name="Rectangle 52">
            <a:extLst>
              <a:ext uri="{FF2B5EF4-FFF2-40B4-BE49-F238E27FC236}">
                <a16:creationId xmlns:a16="http://schemas.microsoft.com/office/drawing/2014/main" id="{C6C54C96-2175-470D-9670-BE1905B16662}"/>
              </a:ext>
            </a:extLst>
          </p:cNvPr>
          <p:cNvSpPr>
            <a:spLocks noChangeArrowheads="1"/>
          </p:cNvSpPr>
          <p:nvPr/>
        </p:nvSpPr>
        <p:spPr bwMode="auto">
          <a:xfrm>
            <a:off x="3711179" y="3290888"/>
            <a:ext cx="2316660" cy="39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89000"/>
              </a:lnSpc>
            </a:pPr>
            <a:r>
              <a:rPr lang="en-US" altLang="en-US" sz="1425">
                <a:latin typeface="Arial" panose="020B0604020202020204" pitchFamily="34" charset="0"/>
              </a:rPr>
              <a:t>Link bit	</a:t>
            </a:r>
            <a:r>
              <a:rPr lang="en-US" altLang="en-US" sz="1125" b="0">
                <a:latin typeface="Arial" panose="020B0604020202020204" pitchFamily="34" charset="0"/>
              </a:rPr>
              <a:t>0 = Branch</a:t>
            </a:r>
          </a:p>
          <a:p>
            <a:pPr>
              <a:lnSpc>
                <a:spcPct val="89000"/>
              </a:lnSpc>
            </a:pPr>
            <a:r>
              <a:rPr lang="en-US" altLang="en-US" sz="1125" b="0">
                <a:latin typeface="Arial" panose="020B0604020202020204" pitchFamily="34" charset="0"/>
              </a:rPr>
              <a:t>	1 = Branch with link</a:t>
            </a:r>
          </a:p>
        </p:txBody>
      </p:sp>
      <p:sp>
        <p:nvSpPr>
          <p:cNvPr id="56373" name="Line 53">
            <a:extLst>
              <a:ext uri="{FF2B5EF4-FFF2-40B4-BE49-F238E27FC236}">
                <a16:creationId xmlns:a16="http://schemas.microsoft.com/office/drawing/2014/main" id="{A9AFB2AE-4683-46EA-876B-F19780E928F5}"/>
              </a:ext>
            </a:extLst>
          </p:cNvPr>
          <p:cNvSpPr>
            <a:spLocks noChangeShapeType="1"/>
          </p:cNvSpPr>
          <p:nvPr/>
        </p:nvSpPr>
        <p:spPr bwMode="auto">
          <a:xfrm flipV="1">
            <a:off x="2352675" y="3757613"/>
            <a:ext cx="1287066" cy="119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74" name="Rectangle 54">
            <a:extLst>
              <a:ext uri="{FF2B5EF4-FFF2-40B4-BE49-F238E27FC236}">
                <a16:creationId xmlns:a16="http://schemas.microsoft.com/office/drawing/2014/main" id="{EDD1D177-4541-4566-B47B-37F759A3ADAD}"/>
              </a:ext>
            </a:extLst>
          </p:cNvPr>
          <p:cNvSpPr>
            <a:spLocks noChangeArrowheads="1"/>
          </p:cNvSpPr>
          <p:nvPr/>
        </p:nvSpPr>
        <p:spPr bwMode="auto">
          <a:xfrm>
            <a:off x="3307557"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23</a:t>
            </a:r>
          </a:p>
        </p:txBody>
      </p:sp>
      <p:sp>
        <p:nvSpPr>
          <p:cNvPr id="56375" name="Rectangle 55">
            <a:extLst>
              <a:ext uri="{FF2B5EF4-FFF2-40B4-BE49-F238E27FC236}">
                <a16:creationId xmlns:a16="http://schemas.microsoft.com/office/drawing/2014/main" id="{0E401324-7DC9-4E20-9924-5E8E3AB467AF}"/>
              </a:ext>
            </a:extLst>
          </p:cNvPr>
          <p:cNvSpPr>
            <a:spLocks noChangeArrowheads="1"/>
          </p:cNvSpPr>
          <p:nvPr/>
        </p:nvSpPr>
        <p:spPr bwMode="auto">
          <a:xfrm>
            <a:off x="3001567"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25</a:t>
            </a:r>
          </a:p>
        </p:txBody>
      </p:sp>
      <p:sp>
        <p:nvSpPr>
          <p:cNvPr id="56376" name="Rectangle 56">
            <a:extLst>
              <a:ext uri="{FF2B5EF4-FFF2-40B4-BE49-F238E27FC236}">
                <a16:creationId xmlns:a16="http://schemas.microsoft.com/office/drawing/2014/main" id="{57B77D70-EBE1-455A-87F4-84442328A0F6}"/>
              </a:ext>
            </a:extLst>
          </p:cNvPr>
          <p:cNvSpPr>
            <a:spLocks noChangeArrowheads="1"/>
          </p:cNvSpPr>
          <p:nvPr/>
        </p:nvSpPr>
        <p:spPr bwMode="auto">
          <a:xfrm>
            <a:off x="2687242"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27</a:t>
            </a:r>
          </a:p>
        </p:txBody>
      </p:sp>
      <p:sp>
        <p:nvSpPr>
          <p:cNvPr id="56377" name="Rectangle 57">
            <a:extLst>
              <a:ext uri="{FF2B5EF4-FFF2-40B4-BE49-F238E27FC236}">
                <a16:creationId xmlns:a16="http://schemas.microsoft.com/office/drawing/2014/main" id="{D2DE84EC-B3CE-428E-8D02-27BC244E7387}"/>
              </a:ext>
            </a:extLst>
          </p:cNvPr>
          <p:cNvSpPr>
            <a:spLocks noGrp="1" noChangeArrowheads="1"/>
          </p:cNvSpPr>
          <p:nvPr>
            <p:ph type="title"/>
          </p:nvPr>
        </p:nvSpPr>
        <p:spPr/>
        <p:txBody>
          <a:bodyPr/>
          <a:lstStyle/>
          <a:p>
            <a:r>
              <a:rPr lang="en-US" altLang="en-US"/>
              <a:t>Branch instructions</a:t>
            </a:r>
          </a:p>
        </p:txBody>
      </p:sp>
    </p:spTree>
    <p:extLst>
      <p:ext uri="{BB962C8B-B14F-4D97-AF65-F5344CB8AC3E}">
        <p14:creationId xmlns:p14="http://schemas.microsoft.com/office/powerpoint/2010/main" val="25010411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28BC9F3-1722-4E51-BE44-220700693322}"/>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8371" name="Rectangle 3">
            <a:extLst>
              <a:ext uri="{FF2B5EF4-FFF2-40B4-BE49-F238E27FC236}">
                <a16:creationId xmlns:a16="http://schemas.microsoft.com/office/drawing/2014/main" id="{0FCF08B4-99E3-48CE-84E2-9C09721B0E03}"/>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8372" name="Rectangle 4">
            <a:extLst>
              <a:ext uri="{FF2B5EF4-FFF2-40B4-BE49-F238E27FC236}">
                <a16:creationId xmlns:a16="http://schemas.microsoft.com/office/drawing/2014/main" id="{3FBC44C5-C35C-48D5-974F-E0A711FC4180}"/>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8373" name="Rectangle 5">
            <a:extLst>
              <a:ext uri="{FF2B5EF4-FFF2-40B4-BE49-F238E27FC236}">
                <a16:creationId xmlns:a16="http://schemas.microsoft.com/office/drawing/2014/main" id="{3AF8F0AD-A84D-4016-AD07-C82F864E9835}"/>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8374" name="Rectangle 6">
            <a:extLst>
              <a:ext uri="{FF2B5EF4-FFF2-40B4-BE49-F238E27FC236}">
                <a16:creationId xmlns:a16="http://schemas.microsoft.com/office/drawing/2014/main" id="{643F549E-6ADB-4AD0-AFA7-5BB66DE41BC9}"/>
              </a:ext>
            </a:extLst>
          </p:cNvPr>
          <p:cNvSpPr>
            <a:spLocks noGrp="1" noChangeArrowheads="1"/>
          </p:cNvSpPr>
          <p:nvPr>
            <p:ph type="title"/>
          </p:nvPr>
        </p:nvSpPr>
        <p:spPr/>
        <p:txBody>
          <a:bodyPr/>
          <a:lstStyle/>
          <a:p>
            <a:r>
              <a:rPr lang="en-US" altLang="en-US"/>
              <a:t>Data processing Instructions</a:t>
            </a:r>
          </a:p>
        </p:txBody>
      </p:sp>
      <p:sp>
        <p:nvSpPr>
          <p:cNvPr id="58375" name="Rectangle 7">
            <a:extLst>
              <a:ext uri="{FF2B5EF4-FFF2-40B4-BE49-F238E27FC236}">
                <a16:creationId xmlns:a16="http://schemas.microsoft.com/office/drawing/2014/main" id="{597AFD27-F6A2-481D-801F-0A48D9FA90C7}"/>
              </a:ext>
            </a:extLst>
          </p:cNvPr>
          <p:cNvSpPr>
            <a:spLocks noGrp="1" noChangeArrowheads="1"/>
          </p:cNvSpPr>
          <p:nvPr>
            <p:ph type="body" idx="1"/>
          </p:nvPr>
        </p:nvSpPr>
        <p:spPr/>
        <p:txBody>
          <a:bodyPr>
            <a:normAutofit fontScale="70000" lnSpcReduction="20000"/>
          </a:bodyPr>
          <a:lstStyle/>
          <a:p>
            <a:pPr>
              <a:lnSpc>
                <a:spcPct val="90000"/>
              </a:lnSpc>
            </a:pPr>
            <a:r>
              <a:rPr lang="en-US" altLang="en-US"/>
              <a:t>Consist of :</a:t>
            </a:r>
          </a:p>
          <a:p>
            <a:pPr lvl="1">
              <a:lnSpc>
                <a:spcPct val="90000"/>
              </a:lnSpc>
            </a:pPr>
            <a:r>
              <a:rPr lang="en-US" altLang="en-US"/>
              <a:t>Arithmetic:		</a:t>
            </a:r>
            <a:r>
              <a:rPr lang="en-US" altLang="en-US" sz="1350" b="1">
                <a:latin typeface="Courier New" panose="02070309020205020404" pitchFamily="49" charset="0"/>
              </a:rPr>
              <a:t>ADD	ADC	SUB	SBC	RSB	RSC</a:t>
            </a:r>
            <a:endParaRPr lang="en-US" altLang="en-US"/>
          </a:p>
          <a:p>
            <a:pPr lvl="1">
              <a:lnSpc>
                <a:spcPct val="90000"/>
              </a:lnSpc>
            </a:pPr>
            <a:r>
              <a:rPr lang="en-US" altLang="en-US"/>
              <a:t>Logical:		</a:t>
            </a:r>
            <a:r>
              <a:rPr lang="en-US" altLang="en-US" sz="1350" b="1">
                <a:latin typeface="Courier New" panose="02070309020205020404" pitchFamily="49" charset="0"/>
              </a:rPr>
              <a:t>AND	ORR	EOR	BIC</a:t>
            </a:r>
            <a:endParaRPr lang="en-US" altLang="en-US"/>
          </a:p>
          <a:p>
            <a:pPr lvl="1">
              <a:lnSpc>
                <a:spcPct val="90000"/>
              </a:lnSpc>
            </a:pPr>
            <a:r>
              <a:rPr lang="en-US" altLang="en-US"/>
              <a:t>Comparisons:	</a:t>
            </a:r>
            <a:r>
              <a:rPr lang="en-US" altLang="en-US" sz="1350" b="1">
                <a:latin typeface="Courier New" panose="02070309020205020404" pitchFamily="49" charset="0"/>
              </a:rPr>
              <a:t>CMP	CMN	TST	TEQ</a:t>
            </a:r>
            <a:endParaRPr lang="en-US" altLang="en-US"/>
          </a:p>
          <a:p>
            <a:pPr lvl="1">
              <a:lnSpc>
                <a:spcPct val="90000"/>
              </a:lnSpc>
            </a:pPr>
            <a:r>
              <a:rPr lang="en-US" altLang="en-US"/>
              <a:t>Data movement:	</a:t>
            </a:r>
            <a:r>
              <a:rPr lang="en-US" altLang="en-US" sz="1350" b="1">
                <a:latin typeface="Courier New" panose="02070309020205020404" pitchFamily="49" charset="0"/>
              </a:rPr>
              <a:t>MOV	MVN</a:t>
            </a:r>
            <a:endParaRPr lang="en-US" altLang="en-US"/>
          </a:p>
          <a:p>
            <a:pPr lvl="1">
              <a:lnSpc>
                <a:spcPct val="90000"/>
              </a:lnSpc>
            </a:pPr>
            <a:endParaRPr lang="en-US" altLang="en-US"/>
          </a:p>
          <a:p>
            <a:pPr>
              <a:lnSpc>
                <a:spcPct val="90000"/>
              </a:lnSpc>
            </a:pPr>
            <a:r>
              <a:rPr lang="en-US" altLang="en-US"/>
              <a:t>These instructions only work on registers,  NOT  memory.</a:t>
            </a:r>
            <a:br>
              <a:rPr lang="en-US" altLang="en-US"/>
            </a:br>
            <a:endParaRPr lang="en-US" altLang="en-US"/>
          </a:p>
          <a:p>
            <a:pPr>
              <a:lnSpc>
                <a:spcPct val="90000"/>
              </a:lnSpc>
            </a:pPr>
            <a:r>
              <a:rPr lang="en-US" altLang="en-US"/>
              <a:t>Syntax:</a:t>
            </a:r>
          </a:p>
          <a:p>
            <a:pPr>
              <a:lnSpc>
                <a:spcPct val="90000"/>
              </a:lnSpc>
            </a:pPr>
            <a:endParaRPr lang="en-US" altLang="en-US"/>
          </a:p>
          <a:p>
            <a:pPr lvl="1">
              <a:lnSpc>
                <a:spcPct val="90000"/>
              </a:lnSpc>
              <a:buFont typeface="Wingdings" panose="05000000000000000000" pitchFamily="2" charset="2"/>
              <a:buNone/>
            </a:pPr>
            <a:r>
              <a:rPr lang="en-US" altLang="en-US" sz="1350" b="1">
                <a:latin typeface="Courier New" panose="02070309020205020404" pitchFamily="49" charset="0"/>
              </a:rPr>
              <a:t>	&lt;Operation&gt;{&lt;cond&gt;}{S} Rd, Rn, Operand2</a:t>
            </a:r>
          </a:p>
          <a:p>
            <a:pPr lvl="1">
              <a:lnSpc>
                <a:spcPct val="90000"/>
              </a:lnSpc>
              <a:buFont typeface="Wingdings" panose="05000000000000000000" pitchFamily="2" charset="2"/>
              <a:buNone/>
            </a:pPr>
            <a:endParaRPr lang="en-US" altLang="en-US" sz="1350" b="1">
              <a:latin typeface="Courier New" panose="02070309020205020404" pitchFamily="49" charset="0"/>
            </a:endParaRPr>
          </a:p>
          <a:p>
            <a:pPr lvl="2">
              <a:lnSpc>
                <a:spcPct val="90000"/>
              </a:lnSpc>
            </a:pPr>
            <a:r>
              <a:rPr lang="en-US" altLang="en-US"/>
              <a:t>Comparisons set flags only - they do not specify Rd</a:t>
            </a:r>
          </a:p>
          <a:p>
            <a:pPr lvl="2">
              <a:lnSpc>
                <a:spcPct val="90000"/>
              </a:lnSpc>
            </a:pPr>
            <a:r>
              <a:rPr lang="en-US" altLang="en-US"/>
              <a:t>Data movement does not specify Rn</a:t>
            </a:r>
          </a:p>
          <a:p>
            <a:pPr lvl="2">
              <a:lnSpc>
                <a:spcPct val="90000"/>
              </a:lnSpc>
            </a:pPr>
            <a:endParaRPr lang="en-US" altLang="en-US"/>
          </a:p>
          <a:p>
            <a:pPr>
              <a:lnSpc>
                <a:spcPct val="90000"/>
              </a:lnSpc>
            </a:pPr>
            <a:r>
              <a:rPr lang="en-US" altLang="en-US"/>
              <a:t>Second operand is sent to the ALU via barrel shifter.</a:t>
            </a:r>
          </a:p>
        </p:txBody>
      </p:sp>
    </p:spTree>
    <p:extLst>
      <p:ext uri="{BB962C8B-B14F-4D97-AF65-F5344CB8AC3E}">
        <p14:creationId xmlns:p14="http://schemas.microsoft.com/office/powerpoint/2010/main" val="56758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5426815-E1C4-4126-9E27-FE47AEFFB101}"/>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0419" name="Rectangle 3">
            <a:extLst>
              <a:ext uri="{FF2B5EF4-FFF2-40B4-BE49-F238E27FC236}">
                <a16:creationId xmlns:a16="http://schemas.microsoft.com/office/drawing/2014/main" id="{53E41972-A446-4F17-A84D-ED2C2F01F4AA}"/>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0420" name="Rectangle 4">
            <a:extLst>
              <a:ext uri="{FF2B5EF4-FFF2-40B4-BE49-F238E27FC236}">
                <a16:creationId xmlns:a16="http://schemas.microsoft.com/office/drawing/2014/main" id="{851B2FED-87D9-4841-A76D-8052DF03A87F}"/>
              </a:ext>
            </a:extLst>
          </p:cNvPr>
          <p:cNvSpPr>
            <a:spLocks noGrp="1" noChangeArrowheads="1"/>
          </p:cNvSpPr>
          <p:nvPr>
            <p:ph type="title"/>
          </p:nvPr>
        </p:nvSpPr>
        <p:spPr>
          <a:xfrm>
            <a:off x="628650" y="692696"/>
            <a:ext cx="7886700" cy="391718"/>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pPr defTabSz="703660"/>
            <a:r>
              <a:rPr lang="en-US" altLang="en-US" dirty="0"/>
              <a:t>The Barrel Shifter</a:t>
            </a:r>
          </a:p>
        </p:txBody>
      </p:sp>
      <p:sp>
        <p:nvSpPr>
          <p:cNvPr id="60421" name="Rectangle 5">
            <a:extLst>
              <a:ext uri="{FF2B5EF4-FFF2-40B4-BE49-F238E27FC236}">
                <a16:creationId xmlns:a16="http://schemas.microsoft.com/office/drawing/2014/main" id="{1DEAAC8E-2383-40EB-AF07-80281DB76304}"/>
              </a:ext>
            </a:extLst>
          </p:cNvPr>
          <p:cNvSpPr>
            <a:spLocks noChangeArrowheads="1"/>
          </p:cNvSpPr>
          <p:nvPr/>
        </p:nvSpPr>
        <p:spPr bwMode="auto">
          <a:xfrm>
            <a:off x="2549130" y="2158605"/>
            <a:ext cx="1026319" cy="2738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34529" tIns="17859" rIns="34529" bIns="17859" anchor="ctr"/>
          <a:lstStyle>
            <a:lvl1pPr defTabSz="228600">
              <a:defRPr sz="1400" b="1">
                <a:solidFill>
                  <a:schemeClr val="tx1"/>
                </a:solidFill>
                <a:latin typeface="Courier New" panose="02070309020205020404" pitchFamily="49" charset="0"/>
                <a:ea typeface="MS PGothic" panose="020B0600070205080204" pitchFamily="34" charset="-128"/>
              </a:defRPr>
            </a:lvl1pPr>
            <a:lvl2pPr marL="37931725" indent="-37474525" defTabSz="2286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22" name="Rectangle 6">
            <a:extLst>
              <a:ext uri="{FF2B5EF4-FFF2-40B4-BE49-F238E27FC236}">
                <a16:creationId xmlns:a16="http://schemas.microsoft.com/office/drawing/2014/main" id="{91632171-0897-4C37-9E53-E47B1DB533C7}"/>
              </a:ext>
            </a:extLst>
          </p:cNvPr>
          <p:cNvSpPr>
            <a:spLocks noChangeArrowheads="1"/>
          </p:cNvSpPr>
          <p:nvPr/>
        </p:nvSpPr>
        <p:spPr bwMode="auto">
          <a:xfrm>
            <a:off x="1829992" y="2164557"/>
            <a:ext cx="263128" cy="2738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34529" tIns="17859" rIns="34529" bIns="17859" anchor="ctr"/>
          <a:lstStyle>
            <a:lvl1pPr defTabSz="228600">
              <a:defRPr sz="1400" b="1">
                <a:solidFill>
                  <a:schemeClr val="tx1"/>
                </a:solidFill>
                <a:latin typeface="Courier New" panose="02070309020205020404" pitchFamily="49" charset="0"/>
                <a:ea typeface="MS PGothic" panose="020B0600070205080204" pitchFamily="34" charset="-128"/>
              </a:defRPr>
            </a:lvl1pPr>
            <a:lvl2pPr marL="37931725" indent="-37474525" defTabSz="2286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
        <p:nvSpPr>
          <p:cNvPr id="60423" name="Line 7">
            <a:extLst>
              <a:ext uri="{FF2B5EF4-FFF2-40B4-BE49-F238E27FC236}">
                <a16:creationId xmlns:a16="http://schemas.microsoft.com/office/drawing/2014/main" id="{9A4E45B7-DC17-4572-9D55-67717F451D5A}"/>
              </a:ext>
            </a:extLst>
          </p:cNvPr>
          <p:cNvSpPr>
            <a:spLocks noChangeShapeType="1"/>
          </p:cNvSpPr>
          <p:nvPr/>
        </p:nvSpPr>
        <p:spPr bwMode="auto">
          <a:xfrm flipH="1">
            <a:off x="2107407" y="2282429"/>
            <a:ext cx="43696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24" name="Line 8">
            <a:extLst>
              <a:ext uri="{FF2B5EF4-FFF2-40B4-BE49-F238E27FC236}">
                <a16:creationId xmlns:a16="http://schemas.microsoft.com/office/drawing/2014/main" id="{19DEBF50-907B-4D8A-B243-50D84A7E941F}"/>
              </a:ext>
            </a:extLst>
          </p:cNvPr>
          <p:cNvSpPr>
            <a:spLocks noChangeShapeType="1"/>
          </p:cNvSpPr>
          <p:nvPr/>
        </p:nvSpPr>
        <p:spPr bwMode="auto">
          <a:xfrm flipH="1">
            <a:off x="3580211" y="2282429"/>
            <a:ext cx="272653"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25" name="Rectangle 9">
            <a:extLst>
              <a:ext uri="{FF2B5EF4-FFF2-40B4-BE49-F238E27FC236}">
                <a16:creationId xmlns:a16="http://schemas.microsoft.com/office/drawing/2014/main" id="{E9D9C7CE-8A2F-42BC-A7DA-6335C118002D}"/>
              </a:ext>
            </a:extLst>
          </p:cNvPr>
          <p:cNvSpPr>
            <a:spLocks noChangeArrowheads="1"/>
          </p:cNvSpPr>
          <p:nvPr/>
        </p:nvSpPr>
        <p:spPr bwMode="auto">
          <a:xfrm>
            <a:off x="3895726" y="2226469"/>
            <a:ext cx="138662" cy="17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4529" tIns="17859" rIns="34529" bIns="17859">
            <a:spAutoFit/>
          </a:bodyPr>
          <a:lstStyle>
            <a:lvl1pPr defTabSz="228600">
              <a:defRPr sz="1400" b="1">
                <a:solidFill>
                  <a:schemeClr val="tx1"/>
                </a:solidFill>
                <a:latin typeface="Courier New" panose="02070309020205020404" pitchFamily="49" charset="0"/>
                <a:ea typeface="MS PGothic" panose="020B0600070205080204" pitchFamily="34" charset="-128"/>
              </a:defRPr>
            </a:lvl1pPr>
            <a:lvl2pPr marL="37931725" indent="-37474525" defTabSz="2286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pPr>
            <a:r>
              <a:rPr lang="en-US" altLang="en-US" sz="975" b="0">
                <a:latin typeface="Arial" panose="020B0604020202020204" pitchFamily="34" charset="0"/>
              </a:rPr>
              <a:t>0</a:t>
            </a:r>
          </a:p>
        </p:txBody>
      </p:sp>
      <p:sp>
        <p:nvSpPr>
          <p:cNvPr id="60426" name="Rectangle 10">
            <a:extLst>
              <a:ext uri="{FF2B5EF4-FFF2-40B4-BE49-F238E27FC236}">
                <a16:creationId xmlns:a16="http://schemas.microsoft.com/office/drawing/2014/main" id="{F9FF7958-7338-49D1-9DD1-42758D1B485E}"/>
              </a:ext>
            </a:extLst>
          </p:cNvPr>
          <p:cNvSpPr>
            <a:spLocks noChangeArrowheads="1"/>
          </p:cNvSpPr>
          <p:nvPr/>
        </p:nvSpPr>
        <p:spPr bwMode="auto">
          <a:xfrm>
            <a:off x="5307806" y="2155031"/>
            <a:ext cx="967979" cy="27265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6434" tIns="22622" rIns="46434" bIns="22622" anchor="ctr"/>
          <a:lstStyle>
            <a:lvl1pPr defTabSz="400050">
              <a:defRPr sz="1400" b="1">
                <a:solidFill>
                  <a:schemeClr val="tx1"/>
                </a:solidFill>
                <a:latin typeface="Courier New" panose="02070309020205020404" pitchFamily="49" charset="0"/>
                <a:ea typeface="MS PGothic" panose="020B0600070205080204" pitchFamily="34" charset="-128"/>
              </a:defRPr>
            </a:lvl1pPr>
            <a:lvl2pPr marL="37931725" indent="-37474525" defTabSz="40005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27" name="Rectangle 11">
            <a:extLst>
              <a:ext uri="{FF2B5EF4-FFF2-40B4-BE49-F238E27FC236}">
                <a16:creationId xmlns:a16="http://schemas.microsoft.com/office/drawing/2014/main" id="{DC13B038-2F6A-489F-8EFC-3296C4CFD11D}"/>
              </a:ext>
            </a:extLst>
          </p:cNvPr>
          <p:cNvSpPr>
            <a:spLocks noChangeArrowheads="1"/>
          </p:cNvSpPr>
          <p:nvPr/>
        </p:nvSpPr>
        <p:spPr bwMode="auto">
          <a:xfrm>
            <a:off x="6697267" y="2171700"/>
            <a:ext cx="248840" cy="271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6434" tIns="22622" rIns="46434" bIns="22622" anchor="ctr"/>
          <a:lstStyle>
            <a:lvl1pPr defTabSz="400050">
              <a:defRPr sz="1400" b="1">
                <a:solidFill>
                  <a:schemeClr val="tx1"/>
                </a:solidFill>
                <a:latin typeface="Courier New" panose="02070309020205020404" pitchFamily="49" charset="0"/>
                <a:ea typeface="MS PGothic" panose="020B0600070205080204" pitchFamily="34" charset="-128"/>
              </a:defRPr>
            </a:lvl1pPr>
            <a:lvl2pPr marL="37931725" indent="-37474525" defTabSz="40005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
        <p:nvSpPr>
          <p:cNvPr id="60428" name="Line 12">
            <a:extLst>
              <a:ext uri="{FF2B5EF4-FFF2-40B4-BE49-F238E27FC236}">
                <a16:creationId xmlns:a16="http://schemas.microsoft.com/office/drawing/2014/main" id="{697C8366-D0E6-460D-B3C7-730DFEF693F2}"/>
              </a:ext>
            </a:extLst>
          </p:cNvPr>
          <p:cNvSpPr>
            <a:spLocks noChangeShapeType="1"/>
          </p:cNvSpPr>
          <p:nvPr/>
        </p:nvSpPr>
        <p:spPr bwMode="auto">
          <a:xfrm>
            <a:off x="6280549" y="2316956"/>
            <a:ext cx="411956"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29" name="Line 13">
            <a:extLst>
              <a:ext uri="{FF2B5EF4-FFF2-40B4-BE49-F238E27FC236}">
                <a16:creationId xmlns:a16="http://schemas.microsoft.com/office/drawing/2014/main" id="{1550CC45-71DA-4DBC-B858-7D1F6377183F}"/>
              </a:ext>
            </a:extLst>
          </p:cNvPr>
          <p:cNvSpPr>
            <a:spLocks noChangeShapeType="1"/>
          </p:cNvSpPr>
          <p:nvPr/>
        </p:nvSpPr>
        <p:spPr bwMode="auto">
          <a:xfrm flipH="1">
            <a:off x="5044680" y="2015729"/>
            <a:ext cx="29646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30" name="Line 14">
            <a:extLst>
              <a:ext uri="{FF2B5EF4-FFF2-40B4-BE49-F238E27FC236}">
                <a16:creationId xmlns:a16="http://schemas.microsoft.com/office/drawing/2014/main" id="{2DD4C383-88CD-4832-99A8-5E453A5B4791}"/>
              </a:ext>
            </a:extLst>
          </p:cNvPr>
          <p:cNvSpPr>
            <a:spLocks noChangeShapeType="1"/>
          </p:cNvSpPr>
          <p:nvPr/>
        </p:nvSpPr>
        <p:spPr bwMode="auto">
          <a:xfrm>
            <a:off x="5044679" y="2008585"/>
            <a:ext cx="0" cy="29884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31" name="Line 15">
            <a:extLst>
              <a:ext uri="{FF2B5EF4-FFF2-40B4-BE49-F238E27FC236}">
                <a16:creationId xmlns:a16="http://schemas.microsoft.com/office/drawing/2014/main" id="{92D26067-8D48-4BD6-9399-56297C66F192}"/>
              </a:ext>
            </a:extLst>
          </p:cNvPr>
          <p:cNvSpPr>
            <a:spLocks noChangeShapeType="1"/>
          </p:cNvSpPr>
          <p:nvPr/>
        </p:nvSpPr>
        <p:spPr bwMode="auto">
          <a:xfrm>
            <a:off x="5044680" y="2307431"/>
            <a:ext cx="25836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32" name="Line 16">
            <a:extLst>
              <a:ext uri="{FF2B5EF4-FFF2-40B4-BE49-F238E27FC236}">
                <a16:creationId xmlns:a16="http://schemas.microsoft.com/office/drawing/2014/main" id="{5624C103-EA3C-49A3-9E45-20367617FCD5}"/>
              </a:ext>
            </a:extLst>
          </p:cNvPr>
          <p:cNvSpPr>
            <a:spLocks noChangeShapeType="1"/>
          </p:cNvSpPr>
          <p:nvPr/>
        </p:nvSpPr>
        <p:spPr bwMode="auto">
          <a:xfrm flipV="1">
            <a:off x="5341144" y="2015728"/>
            <a:ext cx="0" cy="1381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33" name="Line 17">
            <a:extLst>
              <a:ext uri="{FF2B5EF4-FFF2-40B4-BE49-F238E27FC236}">
                <a16:creationId xmlns:a16="http://schemas.microsoft.com/office/drawing/2014/main" id="{AB594DDA-9EFB-4FD1-BFBC-4E4FB10DDEA7}"/>
              </a:ext>
            </a:extLst>
          </p:cNvPr>
          <p:cNvSpPr>
            <a:spLocks noChangeShapeType="1"/>
          </p:cNvSpPr>
          <p:nvPr/>
        </p:nvSpPr>
        <p:spPr bwMode="auto">
          <a:xfrm>
            <a:off x="5364956" y="2150269"/>
            <a:ext cx="0" cy="28217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34" name="Rectangle 18">
            <a:extLst>
              <a:ext uri="{FF2B5EF4-FFF2-40B4-BE49-F238E27FC236}">
                <a16:creationId xmlns:a16="http://schemas.microsoft.com/office/drawing/2014/main" id="{6E541ACF-2219-4006-B6DA-44869A1D98E3}"/>
              </a:ext>
            </a:extLst>
          </p:cNvPr>
          <p:cNvSpPr>
            <a:spLocks noChangeArrowheads="1"/>
          </p:cNvSpPr>
          <p:nvPr/>
        </p:nvSpPr>
        <p:spPr bwMode="auto">
          <a:xfrm>
            <a:off x="1832372" y="1682355"/>
            <a:ext cx="2333625"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LSL : Logical Left Shift</a:t>
            </a:r>
          </a:p>
        </p:txBody>
      </p:sp>
      <p:sp>
        <p:nvSpPr>
          <p:cNvPr id="60435" name="Rectangle 19">
            <a:extLst>
              <a:ext uri="{FF2B5EF4-FFF2-40B4-BE49-F238E27FC236}">
                <a16:creationId xmlns:a16="http://schemas.microsoft.com/office/drawing/2014/main" id="{0CCE7BFB-837C-4E5C-8680-BDE14E2C616F}"/>
              </a:ext>
            </a:extLst>
          </p:cNvPr>
          <p:cNvSpPr>
            <a:spLocks noChangeArrowheads="1"/>
          </p:cNvSpPr>
          <p:nvPr/>
        </p:nvSpPr>
        <p:spPr bwMode="auto">
          <a:xfrm>
            <a:off x="4857751" y="1714501"/>
            <a:ext cx="2499122"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ASR: Arithmetic Right Shift</a:t>
            </a:r>
          </a:p>
        </p:txBody>
      </p:sp>
      <p:sp>
        <p:nvSpPr>
          <p:cNvPr id="60436" name="Rectangle 20">
            <a:extLst>
              <a:ext uri="{FF2B5EF4-FFF2-40B4-BE49-F238E27FC236}">
                <a16:creationId xmlns:a16="http://schemas.microsoft.com/office/drawing/2014/main" id="{25F760C3-52F5-4DFD-BF76-8572397F5CAF}"/>
              </a:ext>
            </a:extLst>
          </p:cNvPr>
          <p:cNvSpPr>
            <a:spLocks noChangeArrowheads="1"/>
          </p:cNvSpPr>
          <p:nvPr/>
        </p:nvSpPr>
        <p:spPr bwMode="auto">
          <a:xfrm>
            <a:off x="2189560" y="2471738"/>
            <a:ext cx="1880322"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pPr>
            <a:r>
              <a:rPr lang="en-US" altLang="en-US" sz="1050" b="0">
                <a:latin typeface="Arial" panose="020B0604020202020204" pitchFamily="34" charset="0"/>
              </a:rPr>
              <a:t>Multiplication by a power of 2</a:t>
            </a:r>
          </a:p>
        </p:txBody>
      </p:sp>
      <p:sp>
        <p:nvSpPr>
          <p:cNvPr id="60437" name="Rectangle 21">
            <a:extLst>
              <a:ext uri="{FF2B5EF4-FFF2-40B4-BE49-F238E27FC236}">
                <a16:creationId xmlns:a16="http://schemas.microsoft.com/office/drawing/2014/main" id="{5800C497-57E1-489B-A96D-371403306C0D}"/>
              </a:ext>
            </a:extLst>
          </p:cNvPr>
          <p:cNvSpPr>
            <a:spLocks noChangeArrowheads="1"/>
          </p:cNvSpPr>
          <p:nvPr/>
        </p:nvSpPr>
        <p:spPr bwMode="auto">
          <a:xfrm>
            <a:off x="5214518" y="2471738"/>
            <a:ext cx="1646284" cy="36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050" b="0">
                <a:latin typeface="Arial" panose="020B0604020202020204" pitchFamily="34" charset="0"/>
              </a:rPr>
              <a:t>Division by a power of 2, </a:t>
            </a:r>
            <a:br>
              <a:rPr lang="en-US" altLang="en-US" sz="1050" b="0">
                <a:latin typeface="Arial" panose="020B0604020202020204" pitchFamily="34" charset="0"/>
              </a:rPr>
            </a:br>
            <a:r>
              <a:rPr lang="en-US" altLang="en-US" sz="1050" b="0">
                <a:latin typeface="Arial" panose="020B0604020202020204" pitchFamily="34" charset="0"/>
              </a:rPr>
              <a:t>preserving the sign bit</a:t>
            </a:r>
          </a:p>
        </p:txBody>
      </p:sp>
      <p:sp>
        <p:nvSpPr>
          <p:cNvPr id="60438" name="Rectangle 22">
            <a:extLst>
              <a:ext uri="{FF2B5EF4-FFF2-40B4-BE49-F238E27FC236}">
                <a16:creationId xmlns:a16="http://schemas.microsoft.com/office/drawing/2014/main" id="{E0DB390F-C9E4-44A5-B080-A9594FAF2B5D}"/>
              </a:ext>
            </a:extLst>
          </p:cNvPr>
          <p:cNvSpPr>
            <a:spLocks noChangeArrowheads="1"/>
          </p:cNvSpPr>
          <p:nvPr/>
        </p:nvSpPr>
        <p:spPr bwMode="auto">
          <a:xfrm>
            <a:off x="2400300" y="3467100"/>
            <a:ext cx="1028700"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39" name="Rectangle 23">
            <a:extLst>
              <a:ext uri="{FF2B5EF4-FFF2-40B4-BE49-F238E27FC236}">
                <a16:creationId xmlns:a16="http://schemas.microsoft.com/office/drawing/2014/main" id="{4D7FE796-6D9D-41A3-8BA9-17B37941C68B}"/>
              </a:ext>
            </a:extLst>
          </p:cNvPr>
          <p:cNvSpPr>
            <a:spLocks noChangeArrowheads="1"/>
          </p:cNvSpPr>
          <p:nvPr/>
        </p:nvSpPr>
        <p:spPr bwMode="auto">
          <a:xfrm>
            <a:off x="3877867" y="3474244"/>
            <a:ext cx="263128"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
        <p:nvSpPr>
          <p:cNvPr id="60440" name="Line 24">
            <a:extLst>
              <a:ext uri="{FF2B5EF4-FFF2-40B4-BE49-F238E27FC236}">
                <a16:creationId xmlns:a16="http://schemas.microsoft.com/office/drawing/2014/main" id="{D4AB8953-E5F9-4A68-9105-D045BE1914A9}"/>
              </a:ext>
            </a:extLst>
          </p:cNvPr>
          <p:cNvSpPr>
            <a:spLocks noChangeShapeType="1"/>
          </p:cNvSpPr>
          <p:nvPr/>
        </p:nvSpPr>
        <p:spPr bwMode="auto">
          <a:xfrm>
            <a:off x="3433763" y="3608785"/>
            <a:ext cx="439341"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41" name="Line 25">
            <a:extLst>
              <a:ext uri="{FF2B5EF4-FFF2-40B4-BE49-F238E27FC236}">
                <a16:creationId xmlns:a16="http://schemas.microsoft.com/office/drawing/2014/main" id="{04A57405-61E0-4B59-94E9-CEF7CA8FA377}"/>
              </a:ext>
            </a:extLst>
          </p:cNvPr>
          <p:cNvSpPr>
            <a:spLocks noChangeShapeType="1"/>
          </p:cNvSpPr>
          <p:nvPr/>
        </p:nvSpPr>
        <p:spPr bwMode="auto">
          <a:xfrm>
            <a:off x="2124075" y="3608785"/>
            <a:ext cx="271463"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42" name="Rectangle 26">
            <a:extLst>
              <a:ext uri="{FF2B5EF4-FFF2-40B4-BE49-F238E27FC236}">
                <a16:creationId xmlns:a16="http://schemas.microsoft.com/office/drawing/2014/main" id="{52FEB575-3467-4259-B2E6-EBB8B57D6E7B}"/>
              </a:ext>
            </a:extLst>
          </p:cNvPr>
          <p:cNvSpPr>
            <a:spLocks noChangeArrowheads="1"/>
          </p:cNvSpPr>
          <p:nvPr/>
        </p:nvSpPr>
        <p:spPr bwMode="auto">
          <a:xfrm>
            <a:off x="1870472" y="3536157"/>
            <a:ext cx="246459" cy="17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338" tIns="13097" rIns="33338" bIns="13097">
            <a:spAutoFit/>
          </a:bodyPr>
          <a:lstStyle>
            <a:lvl1pPr marL="239713" indent="-239713"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102000"/>
              </a:lnSpc>
              <a:spcBef>
                <a:spcPct val="51000"/>
              </a:spcBef>
            </a:pPr>
            <a:r>
              <a:rPr lang="en-US" altLang="en-US" sz="975" b="0">
                <a:latin typeface="Arial" panose="020B0604020202020204" pitchFamily="34" charset="0"/>
              </a:rPr>
              <a:t>...0</a:t>
            </a:r>
          </a:p>
        </p:txBody>
      </p:sp>
      <p:sp>
        <p:nvSpPr>
          <p:cNvPr id="60443" name="Rectangle 27">
            <a:extLst>
              <a:ext uri="{FF2B5EF4-FFF2-40B4-BE49-F238E27FC236}">
                <a16:creationId xmlns:a16="http://schemas.microsoft.com/office/drawing/2014/main" id="{D62296A7-4750-485D-B34F-64491A484F01}"/>
              </a:ext>
            </a:extLst>
          </p:cNvPr>
          <p:cNvSpPr>
            <a:spLocks noChangeArrowheads="1"/>
          </p:cNvSpPr>
          <p:nvPr/>
        </p:nvSpPr>
        <p:spPr bwMode="auto">
          <a:xfrm>
            <a:off x="5304235" y="3467100"/>
            <a:ext cx="1028700"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44" name="Rectangle 28">
            <a:extLst>
              <a:ext uri="{FF2B5EF4-FFF2-40B4-BE49-F238E27FC236}">
                <a16:creationId xmlns:a16="http://schemas.microsoft.com/office/drawing/2014/main" id="{D0D2EF31-471D-4AC2-9D78-EE887B8BCE9F}"/>
              </a:ext>
            </a:extLst>
          </p:cNvPr>
          <p:cNvSpPr>
            <a:spLocks noChangeArrowheads="1"/>
          </p:cNvSpPr>
          <p:nvPr/>
        </p:nvSpPr>
        <p:spPr bwMode="auto">
          <a:xfrm>
            <a:off x="6780611" y="3474244"/>
            <a:ext cx="264319"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
        <p:nvSpPr>
          <p:cNvPr id="60445" name="Line 29">
            <a:extLst>
              <a:ext uri="{FF2B5EF4-FFF2-40B4-BE49-F238E27FC236}">
                <a16:creationId xmlns:a16="http://schemas.microsoft.com/office/drawing/2014/main" id="{4E180A9F-EB8C-4B85-A680-1B3C53CAA62B}"/>
              </a:ext>
            </a:extLst>
          </p:cNvPr>
          <p:cNvSpPr>
            <a:spLocks noChangeShapeType="1"/>
          </p:cNvSpPr>
          <p:nvPr/>
        </p:nvSpPr>
        <p:spPr bwMode="auto">
          <a:xfrm>
            <a:off x="6337697" y="3608785"/>
            <a:ext cx="43815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46" name="Line 30">
            <a:extLst>
              <a:ext uri="{FF2B5EF4-FFF2-40B4-BE49-F238E27FC236}">
                <a16:creationId xmlns:a16="http://schemas.microsoft.com/office/drawing/2014/main" id="{3B45D886-C188-470E-82F3-E8CADAA3FE15}"/>
              </a:ext>
            </a:extLst>
          </p:cNvPr>
          <p:cNvSpPr>
            <a:spLocks noChangeShapeType="1"/>
          </p:cNvSpPr>
          <p:nvPr/>
        </p:nvSpPr>
        <p:spPr bwMode="auto">
          <a:xfrm>
            <a:off x="4978005" y="3594497"/>
            <a:ext cx="29646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47" name="Line 31">
            <a:extLst>
              <a:ext uri="{FF2B5EF4-FFF2-40B4-BE49-F238E27FC236}">
                <a16:creationId xmlns:a16="http://schemas.microsoft.com/office/drawing/2014/main" id="{1D06A035-BD93-4F77-877F-33573663B319}"/>
              </a:ext>
            </a:extLst>
          </p:cNvPr>
          <p:cNvSpPr>
            <a:spLocks noChangeShapeType="1"/>
          </p:cNvSpPr>
          <p:nvPr/>
        </p:nvSpPr>
        <p:spPr bwMode="auto">
          <a:xfrm flipV="1">
            <a:off x="6473429" y="3324225"/>
            <a:ext cx="0" cy="2809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48" name="Line 32">
            <a:extLst>
              <a:ext uri="{FF2B5EF4-FFF2-40B4-BE49-F238E27FC236}">
                <a16:creationId xmlns:a16="http://schemas.microsoft.com/office/drawing/2014/main" id="{078E9BB4-EA1E-49E1-BC79-AE73A2CBFCBC}"/>
              </a:ext>
            </a:extLst>
          </p:cNvPr>
          <p:cNvSpPr>
            <a:spLocks noChangeShapeType="1"/>
          </p:cNvSpPr>
          <p:nvPr/>
        </p:nvSpPr>
        <p:spPr bwMode="auto">
          <a:xfrm flipH="1">
            <a:off x="4981575" y="3324225"/>
            <a:ext cx="149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49" name="Line 33">
            <a:extLst>
              <a:ext uri="{FF2B5EF4-FFF2-40B4-BE49-F238E27FC236}">
                <a16:creationId xmlns:a16="http://schemas.microsoft.com/office/drawing/2014/main" id="{ADBBB4B4-F895-4312-A195-FEFB9D90B707}"/>
              </a:ext>
            </a:extLst>
          </p:cNvPr>
          <p:cNvSpPr>
            <a:spLocks noChangeShapeType="1"/>
          </p:cNvSpPr>
          <p:nvPr/>
        </p:nvSpPr>
        <p:spPr bwMode="auto">
          <a:xfrm>
            <a:off x="4981575" y="3320653"/>
            <a:ext cx="0" cy="270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50" name="Rectangle 34">
            <a:extLst>
              <a:ext uri="{FF2B5EF4-FFF2-40B4-BE49-F238E27FC236}">
                <a16:creationId xmlns:a16="http://schemas.microsoft.com/office/drawing/2014/main" id="{84EF8758-016E-4F76-B129-0D4B792E53CF}"/>
              </a:ext>
            </a:extLst>
          </p:cNvPr>
          <p:cNvSpPr>
            <a:spLocks noChangeArrowheads="1"/>
          </p:cNvSpPr>
          <p:nvPr/>
        </p:nvSpPr>
        <p:spPr bwMode="auto">
          <a:xfrm>
            <a:off x="1953816" y="2958705"/>
            <a:ext cx="2333625"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LSR : Logical Shift Right</a:t>
            </a:r>
          </a:p>
        </p:txBody>
      </p:sp>
      <p:sp>
        <p:nvSpPr>
          <p:cNvPr id="60451" name="Rectangle 35">
            <a:extLst>
              <a:ext uri="{FF2B5EF4-FFF2-40B4-BE49-F238E27FC236}">
                <a16:creationId xmlns:a16="http://schemas.microsoft.com/office/drawing/2014/main" id="{FDB8A308-5979-48D6-96A3-D0145199F345}"/>
              </a:ext>
            </a:extLst>
          </p:cNvPr>
          <p:cNvSpPr>
            <a:spLocks noChangeArrowheads="1"/>
          </p:cNvSpPr>
          <p:nvPr/>
        </p:nvSpPr>
        <p:spPr bwMode="auto">
          <a:xfrm>
            <a:off x="4913711" y="2958705"/>
            <a:ext cx="2334815"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ROR: Rotate Right</a:t>
            </a:r>
          </a:p>
        </p:txBody>
      </p:sp>
      <p:sp>
        <p:nvSpPr>
          <p:cNvPr id="60452" name="Rectangle 36">
            <a:extLst>
              <a:ext uri="{FF2B5EF4-FFF2-40B4-BE49-F238E27FC236}">
                <a16:creationId xmlns:a16="http://schemas.microsoft.com/office/drawing/2014/main" id="{6A63AE8C-A03D-4B8D-9D86-711C4F783308}"/>
              </a:ext>
            </a:extLst>
          </p:cNvPr>
          <p:cNvSpPr>
            <a:spLocks noChangeArrowheads="1"/>
          </p:cNvSpPr>
          <p:nvPr/>
        </p:nvSpPr>
        <p:spPr bwMode="auto">
          <a:xfrm>
            <a:off x="2359820" y="3898107"/>
            <a:ext cx="1572545"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pPr>
            <a:r>
              <a:rPr lang="en-US" altLang="en-US" sz="1050" b="0">
                <a:latin typeface="Arial" panose="020B0604020202020204" pitchFamily="34" charset="0"/>
              </a:rPr>
              <a:t>Division by a power of 2</a:t>
            </a:r>
          </a:p>
        </p:txBody>
      </p:sp>
      <p:sp>
        <p:nvSpPr>
          <p:cNvPr id="60453" name="Rectangle 37">
            <a:extLst>
              <a:ext uri="{FF2B5EF4-FFF2-40B4-BE49-F238E27FC236}">
                <a16:creationId xmlns:a16="http://schemas.microsoft.com/office/drawing/2014/main" id="{EDE3EFC9-20EA-4355-AE78-609F7294A868}"/>
              </a:ext>
            </a:extLst>
          </p:cNvPr>
          <p:cNvSpPr>
            <a:spLocks noChangeArrowheads="1"/>
          </p:cNvSpPr>
          <p:nvPr/>
        </p:nvSpPr>
        <p:spPr bwMode="auto">
          <a:xfrm>
            <a:off x="5319217" y="3898106"/>
            <a:ext cx="1744067" cy="36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050" b="0">
                <a:latin typeface="Arial" panose="020B0604020202020204" pitchFamily="34" charset="0"/>
              </a:rPr>
              <a:t>Bit rotate with wrap around</a:t>
            </a:r>
            <a:br>
              <a:rPr lang="en-US" altLang="en-US" sz="1050" b="0">
                <a:latin typeface="Arial" panose="020B0604020202020204" pitchFamily="34" charset="0"/>
              </a:rPr>
            </a:br>
            <a:r>
              <a:rPr lang="en-US" altLang="en-US" sz="1050" b="0">
                <a:latin typeface="Arial" panose="020B0604020202020204" pitchFamily="34" charset="0"/>
              </a:rPr>
              <a:t>from LSB to MSB</a:t>
            </a:r>
          </a:p>
        </p:txBody>
      </p:sp>
      <p:sp>
        <p:nvSpPr>
          <p:cNvPr id="60454" name="Rectangle 38">
            <a:extLst>
              <a:ext uri="{FF2B5EF4-FFF2-40B4-BE49-F238E27FC236}">
                <a16:creationId xmlns:a16="http://schemas.microsoft.com/office/drawing/2014/main" id="{C5F43B53-0C95-4537-81A7-7AA3AB19525E}"/>
              </a:ext>
            </a:extLst>
          </p:cNvPr>
          <p:cNvSpPr>
            <a:spLocks noChangeArrowheads="1"/>
          </p:cNvSpPr>
          <p:nvPr/>
        </p:nvSpPr>
        <p:spPr bwMode="auto">
          <a:xfrm>
            <a:off x="3787379" y="4811316"/>
            <a:ext cx="1028700"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55" name="Line 39">
            <a:extLst>
              <a:ext uri="{FF2B5EF4-FFF2-40B4-BE49-F238E27FC236}">
                <a16:creationId xmlns:a16="http://schemas.microsoft.com/office/drawing/2014/main" id="{CB7B4899-EE7D-4B82-A02A-B3CE4159592B}"/>
              </a:ext>
            </a:extLst>
          </p:cNvPr>
          <p:cNvSpPr>
            <a:spLocks noChangeShapeType="1"/>
          </p:cNvSpPr>
          <p:nvPr/>
        </p:nvSpPr>
        <p:spPr bwMode="auto">
          <a:xfrm>
            <a:off x="4820841" y="4953000"/>
            <a:ext cx="43815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56" name="Line 40">
            <a:extLst>
              <a:ext uri="{FF2B5EF4-FFF2-40B4-BE49-F238E27FC236}">
                <a16:creationId xmlns:a16="http://schemas.microsoft.com/office/drawing/2014/main" id="{42F32552-A68A-4A41-AB62-476DB93B99C4}"/>
              </a:ext>
            </a:extLst>
          </p:cNvPr>
          <p:cNvSpPr>
            <a:spLocks noChangeShapeType="1"/>
          </p:cNvSpPr>
          <p:nvPr/>
        </p:nvSpPr>
        <p:spPr bwMode="auto">
          <a:xfrm>
            <a:off x="3461149" y="4938713"/>
            <a:ext cx="29646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57" name="Line 41">
            <a:extLst>
              <a:ext uri="{FF2B5EF4-FFF2-40B4-BE49-F238E27FC236}">
                <a16:creationId xmlns:a16="http://schemas.microsoft.com/office/drawing/2014/main" id="{DD8E1285-076B-4AB3-80AB-8E0B77193A2C}"/>
              </a:ext>
            </a:extLst>
          </p:cNvPr>
          <p:cNvSpPr>
            <a:spLocks noChangeShapeType="1"/>
          </p:cNvSpPr>
          <p:nvPr/>
        </p:nvSpPr>
        <p:spPr bwMode="auto">
          <a:xfrm flipV="1">
            <a:off x="5398294" y="4658916"/>
            <a:ext cx="0" cy="171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58" name="Line 42">
            <a:extLst>
              <a:ext uri="{FF2B5EF4-FFF2-40B4-BE49-F238E27FC236}">
                <a16:creationId xmlns:a16="http://schemas.microsoft.com/office/drawing/2014/main" id="{B39D1D45-397D-4873-B0BD-14156BEAC263}"/>
              </a:ext>
            </a:extLst>
          </p:cNvPr>
          <p:cNvSpPr>
            <a:spLocks noChangeShapeType="1"/>
          </p:cNvSpPr>
          <p:nvPr/>
        </p:nvSpPr>
        <p:spPr bwMode="auto">
          <a:xfrm flipH="1">
            <a:off x="3455194" y="4658916"/>
            <a:ext cx="1943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59" name="Line 43">
            <a:extLst>
              <a:ext uri="{FF2B5EF4-FFF2-40B4-BE49-F238E27FC236}">
                <a16:creationId xmlns:a16="http://schemas.microsoft.com/office/drawing/2014/main" id="{EF2D941A-ED97-4EE3-B177-890D555AA185}"/>
              </a:ext>
            </a:extLst>
          </p:cNvPr>
          <p:cNvSpPr>
            <a:spLocks noChangeShapeType="1"/>
          </p:cNvSpPr>
          <p:nvPr/>
        </p:nvSpPr>
        <p:spPr bwMode="auto">
          <a:xfrm>
            <a:off x="3464719" y="4664870"/>
            <a:ext cx="0" cy="270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60" name="Rectangle 44">
            <a:extLst>
              <a:ext uri="{FF2B5EF4-FFF2-40B4-BE49-F238E27FC236}">
                <a16:creationId xmlns:a16="http://schemas.microsoft.com/office/drawing/2014/main" id="{25CF979B-AC86-4572-9877-142A59C3DA2F}"/>
              </a:ext>
            </a:extLst>
          </p:cNvPr>
          <p:cNvSpPr>
            <a:spLocks noChangeArrowheads="1"/>
          </p:cNvSpPr>
          <p:nvPr/>
        </p:nvSpPr>
        <p:spPr bwMode="auto">
          <a:xfrm>
            <a:off x="3283745" y="4373167"/>
            <a:ext cx="2513410"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RRX: Rotate Right Extended</a:t>
            </a:r>
          </a:p>
        </p:txBody>
      </p:sp>
      <p:sp>
        <p:nvSpPr>
          <p:cNvPr id="60461" name="Rectangle 45">
            <a:extLst>
              <a:ext uri="{FF2B5EF4-FFF2-40B4-BE49-F238E27FC236}">
                <a16:creationId xmlns:a16="http://schemas.microsoft.com/office/drawing/2014/main" id="{452EC45C-1AC5-45AC-A6C5-D69DFB80FA97}"/>
              </a:ext>
            </a:extLst>
          </p:cNvPr>
          <p:cNvSpPr>
            <a:spLocks noChangeArrowheads="1"/>
          </p:cNvSpPr>
          <p:nvPr/>
        </p:nvSpPr>
        <p:spPr bwMode="auto">
          <a:xfrm>
            <a:off x="3431932" y="5242322"/>
            <a:ext cx="2143215" cy="36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050" b="0">
                <a:latin typeface="Arial" panose="020B0604020202020204" pitchFamily="34" charset="0"/>
              </a:rPr>
              <a:t>Single bit rotate with wrap around</a:t>
            </a:r>
            <a:br>
              <a:rPr lang="en-US" altLang="en-US" sz="1050" b="0">
                <a:latin typeface="Arial" panose="020B0604020202020204" pitchFamily="34" charset="0"/>
              </a:rPr>
            </a:br>
            <a:r>
              <a:rPr lang="en-US" altLang="en-US" sz="1050" b="0">
                <a:latin typeface="Arial" panose="020B0604020202020204" pitchFamily="34" charset="0"/>
              </a:rPr>
              <a:t>from CF to MSB</a:t>
            </a:r>
          </a:p>
        </p:txBody>
      </p:sp>
      <p:sp>
        <p:nvSpPr>
          <p:cNvPr id="60462" name="Rectangle 46">
            <a:extLst>
              <a:ext uri="{FF2B5EF4-FFF2-40B4-BE49-F238E27FC236}">
                <a16:creationId xmlns:a16="http://schemas.microsoft.com/office/drawing/2014/main" id="{F9EADF23-470C-476D-86AB-4D600FEF7AA3}"/>
              </a:ext>
            </a:extLst>
          </p:cNvPr>
          <p:cNvSpPr>
            <a:spLocks noChangeArrowheads="1"/>
          </p:cNvSpPr>
          <p:nvPr/>
        </p:nvSpPr>
        <p:spPr bwMode="auto">
          <a:xfrm>
            <a:off x="5263755" y="4818460"/>
            <a:ext cx="264319" cy="290513"/>
          </a:xfrm>
          <a:prstGeom prst="rect">
            <a:avLst/>
          </a:prstGeom>
          <a:solidFill>
            <a:schemeClr val="bg1"/>
          </a:solidFill>
          <a:ln w="12700">
            <a:solidFill>
              <a:schemeClr val="tx1"/>
            </a:solidFill>
            <a:miter lim="800000"/>
            <a:headEnd/>
            <a:tailEnd/>
          </a:ln>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Tree>
    <p:extLst>
      <p:ext uri="{BB962C8B-B14F-4D97-AF65-F5344CB8AC3E}">
        <p14:creationId xmlns:p14="http://schemas.microsoft.com/office/powerpoint/2010/main" val="33372119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a:extLst>
              <a:ext uri="{FF2B5EF4-FFF2-40B4-BE49-F238E27FC236}">
                <a16:creationId xmlns:a16="http://schemas.microsoft.com/office/drawing/2014/main" id="{ACCD4FC9-1AB8-4749-8B4B-82AE8438DA92}"/>
              </a:ext>
            </a:extLst>
          </p:cNvPr>
          <p:cNvSpPr>
            <a:spLocks noGrp="1" noChangeArrowheads="1"/>
          </p:cNvSpPr>
          <p:nvPr>
            <p:ph type="body" idx="1"/>
          </p:nvPr>
        </p:nvSpPr>
        <p:spPr>
          <a:xfrm>
            <a:off x="4343400" y="1714500"/>
            <a:ext cx="3543300" cy="3829050"/>
          </a:xfrm>
        </p:spPr>
        <p:txBody>
          <a:bodyPr>
            <a:normAutofit fontScale="55000" lnSpcReduction="20000"/>
          </a:bodyPr>
          <a:lstStyle/>
          <a:p>
            <a:pPr>
              <a:buFont typeface="Wingdings" panose="05000000000000000000" pitchFamily="2" charset="2"/>
              <a:buNone/>
            </a:pPr>
            <a:r>
              <a:rPr lang="en-US" altLang="en-US" dirty="0"/>
              <a:t>Register, optionally with shift operation</a:t>
            </a:r>
          </a:p>
          <a:p>
            <a:pPr lvl="1"/>
            <a:r>
              <a:rPr lang="en-US" altLang="en-US" dirty="0"/>
              <a:t>Shift value can be either be:</a:t>
            </a:r>
          </a:p>
          <a:p>
            <a:pPr lvl="2"/>
            <a:r>
              <a:rPr lang="en-US" altLang="en-US" dirty="0"/>
              <a:t> 5 bit unsigned integer</a:t>
            </a:r>
          </a:p>
          <a:p>
            <a:pPr lvl="2"/>
            <a:r>
              <a:rPr lang="en-US" altLang="en-US" dirty="0"/>
              <a:t>Specified in bottom byte of another register.</a:t>
            </a:r>
          </a:p>
          <a:p>
            <a:pPr lvl="1"/>
            <a:r>
              <a:rPr lang="en-US" altLang="en-US" dirty="0"/>
              <a:t>Used for multiplication by constant</a:t>
            </a:r>
          </a:p>
          <a:p>
            <a:pPr>
              <a:buFont typeface="Wingdings" panose="05000000000000000000" pitchFamily="2" charset="2"/>
              <a:buNone/>
            </a:pPr>
            <a:endParaRPr lang="en-US" altLang="en-US" dirty="0"/>
          </a:p>
          <a:p>
            <a:pPr>
              <a:buFont typeface="Wingdings" panose="05000000000000000000" pitchFamily="2" charset="2"/>
              <a:buNone/>
            </a:pPr>
            <a:r>
              <a:rPr lang="en-US" altLang="en-US" dirty="0"/>
              <a:t>Immediate value</a:t>
            </a:r>
          </a:p>
          <a:p>
            <a:pPr lvl="1"/>
            <a:r>
              <a:rPr lang="en-US" altLang="en-US" dirty="0"/>
              <a:t>8 bit number, with a range of 0-255.</a:t>
            </a:r>
          </a:p>
          <a:p>
            <a:pPr lvl="2"/>
            <a:r>
              <a:rPr lang="en-US" altLang="en-US" dirty="0"/>
              <a:t>Rotated right through even number of positions </a:t>
            </a:r>
          </a:p>
          <a:p>
            <a:pPr lvl="1"/>
            <a:r>
              <a:rPr lang="en-US" altLang="en-US" dirty="0"/>
              <a:t>Allows increased range of 32-bit constants to be loaded directly into registers</a:t>
            </a:r>
          </a:p>
          <a:p>
            <a:endParaRPr lang="en-GB" altLang="en-US" dirty="0"/>
          </a:p>
        </p:txBody>
      </p:sp>
      <p:sp>
        <p:nvSpPr>
          <p:cNvPr id="62467" name="Rectangle 1027">
            <a:extLst>
              <a:ext uri="{FF2B5EF4-FFF2-40B4-BE49-F238E27FC236}">
                <a16:creationId xmlns:a16="http://schemas.microsoft.com/office/drawing/2014/main" id="{49559A44-CFD0-457C-8F3C-F65964EF6983}"/>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68" name="Rectangle 1028">
            <a:extLst>
              <a:ext uri="{FF2B5EF4-FFF2-40B4-BE49-F238E27FC236}">
                <a16:creationId xmlns:a16="http://schemas.microsoft.com/office/drawing/2014/main" id="{BA1D1394-7D68-4B39-9F49-A79E6C33404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69" name="Rectangle 1029">
            <a:extLst>
              <a:ext uri="{FF2B5EF4-FFF2-40B4-BE49-F238E27FC236}">
                <a16:creationId xmlns:a16="http://schemas.microsoft.com/office/drawing/2014/main" id="{8AB631D2-14D9-419C-B85A-8A5604990DC6}"/>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70" name="Rectangle 1030">
            <a:extLst>
              <a:ext uri="{FF2B5EF4-FFF2-40B4-BE49-F238E27FC236}">
                <a16:creationId xmlns:a16="http://schemas.microsoft.com/office/drawing/2014/main" id="{DBB0E0F4-ED9C-46DA-812C-667C19D28C8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71" name="Rectangle 1031">
            <a:extLst>
              <a:ext uri="{FF2B5EF4-FFF2-40B4-BE49-F238E27FC236}">
                <a16:creationId xmlns:a16="http://schemas.microsoft.com/office/drawing/2014/main" id="{989FDB35-3839-495F-8D7F-961B46621021}"/>
              </a:ext>
            </a:extLst>
          </p:cNvPr>
          <p:cNvSpPr>
            <a:spLocks noChangeArrowheads="1"/>
          </p:cNvSpPr>
          <p:nvPr/>
        </p:nvSpPr>
        <p:spPr bwMode="auto">
          <a:xfrm>
            <a:off x="4171950" y="3600450"/>
            <a:ext cx="3439716"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5719" rIns="71438" bIns="35719"/>
          <a:lstStyle>
            <a:lvl1pPr marL="293688" indent="-293688" defTabSz="938213">
              <a:defRPr sz="1400" b="1">
                <a:solidFill>
                  <a:schemeClr val="tx1"/>
                </a:solidFill>
                <a:latin typeface="Courier New" panose="02070309020205020404" pitchFamily="49" charset="0"/>
                <a:ea typeface="MS PGothic" panose="020B0600070205080204" pitchFamily="34" charset="-128"/>
              </a:defRPr>
            </a:lvl1pPr>
            <a:lvl2pPr marL="37931725" indent="-37474525" defTabSz="9382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spcBef>
                <a:spcPct val="30000"/>
              </a:spcBef>
            </a:pPr>
            <a:endParaRPr lang="en-GB" altLang="en-US" sz="1350">
              <a:latin typeface="Times New Roman" panose="02020603050405020304" pitchFamily="18" charset="0"/>
            </a:endParaRPr>
          </a:p>
        </p:txBody>
      </p:sp>
      <p:sp>
        <p:nvSpPr>
          <p:cNvPr id="62472" name="Line 1032">
            <a:extLst>
              <a:ext uri="{FF2B5EF4-FFF2-40B4-BE49-F238E27FC236}">
                <a16:creationId xmlns:a16="http://schemas.microsoft.com/office/drawing/2014/main" id="{0507F748-6B6F-47D9-864C-83E2A21B06E7}"/>
              </a:ext>
            </a:extLst>
          </p:cNvPr>
          <p:cNvSpPr>
            <a:spLocks noChangeShapeType="1"/>
          </p:cNvSpPr>
          <p:nvPr/>
        </p:nvSpPr>
        <p:spPr bwMode="auto">
          <a:xfrm>
            <a:off x="3886200" y="2057400"/>
            <a:ext cx="457200" cy="0"/>
          </a:xfrm>
          <a:prstGeom prst="line">
            <a:avLst/>
          </a:prstGeom>
          <a:noFill/>
          <a:ln w="25400">
            <a:solidFill>
              <a:schemeClr val="tx1"/>
            </a:solidFill>
            <a:prstDash val="sysDot"/>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2473" name="Line 1033">
            <a:extLst>
              <a:ext uri="{FF2B5EF4-FFF2-40B4-BE49-F238E27FC236}">
                <a16:creationId xmlns:a16="http://schemas.microsoft.com/office/drawing/2014/main" id="{5939BFA0-9FEF-4E0E-A969-BBA60BBD7271}"/>
              </a:ext>
            </a:extLst>
          </p:cNvPr>
          <p:cNvSpPr>
            <a:spLocks noChangeShapeType="1"/>
          </p:cNvSpPr>
          <p:nvPr/>
        </p:nvSpPr>
        <p:spPr bwMode="auto">
          <a:xfrm>
            <a:off x="3771900" y="2171700"/>
            <a:ext cx="571500" cy="1428750"/>
          </a:xfrm>
          <a:prstGeom prst="line">
            <a:avLst/>
          </a:prstGeom>
          <a:noFill/>
          <a:ln w="25400">
            <a:solidFill>
              <a:schemeClr val="tx1"/>
            </a:solidFill>
            <a:prstDash val="sysDot"/>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grpSp>
        <p:nvGrpSpPr>
          <p:cNvPr id="62474" name="Group 1034">
            <a:extLst>
              <a:ext uri="{FF2B5EF4-FFF2-40B4-BE49-F238E27FC236}">
                <a16:creationId xmlns:a16="http://schemas.microsoft.com/office/drawing/2014/main" id="{391A588E-F590-4249-9BA3-6D7C55A76C06}"/>
              </a:ext>
            </a:extLst>
          </p:cNvPr>
          <p:cNvGrpSpPr>
            <a:grpSpLocks/>
          </p:cNvGrpSpPr>
          <p:nvPr/>
        </p:nvGrpSpPr>
        <p:grpSpPr bwMode="auto">
          <a:xfrm>
            <a:off x="1600200" y="1885951"/>
            <a:ext cx="2296716" cy="3570685"/>
            <a:chOff x="3740" y="864"/>
            <a:chExt cx="1929" cy="2999"/>
          </a:xfrm>
        </p:grpSpPr>
        <p:sp>
          <p:nvSpPr>
            <p:cNvPr id="62477" name="Rectangle 1035">
              <a:extLst>
                <a:ext uri="{FF2B5EF4-FFF2-40B4-BE49-F238E27FC236}">
                  <a16:creationId xmlns:a16="http://schemas.microsoft.com/office/drawing/2014/main" id="{D55F8BEC-CEFD-4439-BED7-24D032941BE8}"/>
                </a:ext>
              </a:extLst>
            </p:cNvPr>
            <p:cNvSpPr>
              <a:spLocks noChangeArrowheads="1"/>
            </p:cNvSpPr>
            <p:nvPr/>
          </p:nvSpPr>
          <p:spPr bwMode="auto">
            <a:xfrm>
              <a:off x="4235" y="3595"/>
              <a:ext cx="91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800">
                  <a:latin typeface="Arial" panose="020B0604020202020204" pitchFamily="34" charset="0"/>
                </a:rPr>
                <a:t>Result</a:t>
              </a:r>
            </a:p>
          </p:txBody>
        </p:sp>
        <p:grpSp>
          <p:nvGrpSpPr>
            <p:cNvPr id="62478" name="Group 1036">
              <a:extLst>
                <a:ext uri="{FF2B5EF4-FFF2-40B4-BE49-F238E27FC236}">
                  <a16:creationId xmlns:a16="http://schemas.microsoft.com/office/drawing/2014/main" id="{E85A80CC-4D62-45CF-9D06-01857EB2FC1F}"/>
                </a:ext>
              </a:extLst>
            </p:cNvPr>
            <p:cNvGrpSpPr>
              <a:grpSpLocks/>
            </p:cNvGrpSpPr>
            <p:nvPr/>
          </p:nvGrpSpPr>
          <p:grpSpPr bwMode="auto">
            <a:xfrm>
              <a:off x="3740" y="875"/>
              <a:ext cx="916" cy="1621"/>
              <a:chOff x="4700" y="816"/>
              <a:chExt cx="916" cy="1621"/>
            </a:xfrm>
          </p:grpSpPr>
          <p:sp>
            <p:nvSpPr>
              <p:cNvPr id="62491" name="Rectangle 1037">
                <a:extLst>
                  <a:ext uri="{FF2B5EF4-FFF2-40B4-BE49-F238E27FC236}">
                    <a16:creationId xmlns:a16="http://schemas.microsoft.com/office/drawing/2014/main" id="{328A6071-7EFE-4488-BC5B-C50FD43278E5}"/>
                  </a:ext>
                </a:extLst>
              </p:cNvPr>
              <p:cNvSpPr>
                <a:spLocks noChangeArrowheads="1"/>
              </p:cNvSpPr>
              <p:nvPr/>
            </p:nvSpPr>
            <p:spPr bwMode="auto">
              <a:xfrm>
                <a:off x="4700" y="816"/>
                <a:ext cx="916"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800">
                    <a:latin typeface="Arial" panose="020B0604020202020204" pitchFamily="34" charset="0"/>
                  </a:rPr>
                  <a:t>Operand 1</a:t>
                </a:r>
              </a:p>
            </p:txBody>
          </p:sp>
          <p:sp>
            <p:nvSpPr>
              <p:cNvPr id="62492" name="Line 1038">
                <a:extLst>
                  <a:ext uri="{FF2B5EF4-FFF2-40B4-BE49-F238E27FC236}">
                    <a16:creationId xmlns:a16="http://schemas.microsoft.com/office/drawing/2014/main" id="{B5FE5155-D6EF-4DF4-AA54-BFA4CC286DF3}"/>
                  </a:ext>
                </a:extLst>
              </p:cNvPr>
              <p:cNvSpPr>
                <a:spLocks noChangeShapeType="1"/>
              </p:cNvSpPr>
              <p:nvPr/>
            </p:nvSpPr>
            <p:spPr bwMode="auto">
              <a:xfrm>
                <a:off x="5179" y="1287"/>
                <a:ext cx="0" cy="115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grpSp>
        <p:grpSp>
          <p:nvGrpSpPr>
            <p:cNvPr id="62479" name="Group 1039">
              <a:extLst>
                <a:ext uri="{FF2B5EF4-FFF2-40B4-BE49-F238E27FC236}">
                  <a16:creationId xmlns:a16="http://schemas.microsoft.com/office/drawing/2014/main" id="{4B0CF2A8-F67B-4536-A4B2-0B8C5394D405}"/>
                </a:ext>
              </a:extLst>
            </p:cNvPr>
            <p:cNvGrpSpPr>
              <a:grpSpLocks/>
            </p:cNvGrpSpPr>
            <p:nvPr/>
          </p:nvGrpSpPr>
          <p:grpSpPr bwMode="auto">
            <a:xfrm>
              <a:off x="4752" y="864"/>
              <a:ext cx="917" cy="1639"/>
              <a:chOff x="3691" y="816"/>
              <a:chExt cx="917" cy="1639"/>
            </a:xfrm>
          </p:grpSpPr>
          <p:grpSp>
            <p:nvGrpSpPr>
              <p:cNvPr id="62485" name="Group 1040">
                <a:extLst>
                  <a:ext uri="{FF2B5EF4-FFF2-40B4-BE49-F238E27FC236}">
                    <a16:creationId xmlns:a16="http://schemas.microsoft.com/office/drawing/2014/main" id="{242A3B43-D9CD-4D97-A087-5BD4C4B952C5}"/>
                  </a:ext>
                </a:extLst>
              </p:cNvPr>
              <p:cNvGrpSpPr>
                <a:grpSpLocks/>
              </p:cNvGrpSpPr>
              <p:nvPr/>
            </p:nvGrpSpPr>
            <p:grpSpPr bwMode="auto">
              <a:xfrm>
                <a:off x="3709" y="1669"/>
                <a:ext cx="803" cy="435"/>
                <a:chOff x="3709" y="1669"/>
                <a:chExt cx="803" cy="435"/>
              </a:xfrm>
            </p:grpSpPr>
            <p:sp>
              <p:nvSpPr>
                <p:cNvPr id="62489" name="Rectangle 1041">
                  <a:extLst>
                    <a:ext uri="{FF2B5EF4-FFF2-40B4-BE49-F238E27FC236}">
                      <a16:creationId xmlns:a16="http://schemas.microsoft.com/office/drawing/2014/main" id="{287E7E79-B643-4C84-873B-857FC0D722E7}"/>
                    </a:ext>
                  </a:extLst>
                </p:cNvPr>
                <p:cNvSpPr>
                  <a:spLocks noChangeArrowheads="1"/>
                </p:cNvSpPr>
                <p:nvPr/>
              </p:nvSpPr>
              <p:spPr bwMode="ltGray">
                <a:xfrm>
                  <a:off x="3709" y="1669"/>
                  <a:ext cx="803" cy="43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90" name="Rectangle 1042">
                  <a:extLst>
                    <a:ext uri="{FF2B5EF4-FFF2-40B4-BE49-F238E27FC236}">
                      <a16:creationId xmlns:a16="http://schemas.microsoft.com/office/drawing/2014/main" id="{C27A26F1-FCA8-481D-9882-D583EBEE80E2}"/>
                    </a:ext>
                  </a:extLst>
                </p:cNvPr>
                <p:cNvSpPr>
                  <a:spLocks noChangeArrowheads="1"/>
                </p:cNvSpPr>
                <p:nvPr/>
              </p:nvSpPr>
              <p:spPr bwMode="ltGray">
                <a:xfrm>
                  <a:off x="3739" y="1678"/>
                  <a:ext cx="74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Barrel</a:t>
                  </a:r>
                  <a:br>
                    <a:rPr lang="en-US" altLang="en-US" sz="1200">
                      <a:latin typeface="Arial" panose="020B0604020202020204" pitchFamily="34" charset="0"/>
                    </a:rPr>
                  </a:br>
                  <a:r>
                    <a:rPr lang="en-US" altLang="en-US" sz="1200">
                      <a:latin typeface="Arial" panose="020B0604020202020204" pitchFamily="34" charset="0"/>
                    </a:rPr>
                    <a:t>Shifter</a:t>
                  </a:r>
                </a:p>
              </p:txBody>
            </p:sp>
          </p:grpSp>
          <p:sp>
            <p:nvSpPr>
              <p:cNvPr id="62486" name="Line 1043">
                <a:extLst>
                  <a:ext uri="{FF2B5EF4-FFF2-40B4-BE49-F238E27FC236}">
                    <a16:creationId xmlns:a16="http://schemas.microsoft.com/office/drawing/2014/main" id="{3CD353A6-8B17-49FE-8593-4216408C590D}"/>
                  </a:ext>
                </a:extLst>
              </p:cNvPr>
              <p:cNvSpPr>
                <a:spLocks noChangeShapeType="1"/>
              </p:cNvSpPr>
              <p:nvPr/>
            </p:nvSpPr>
            <p:spPr bwMode="auto">
              <a:xfrm>
                <a:off x="4146" y="1287"/>
                <a:ext cx="0" cy="36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2487" name="Line 1044">
                <a:extLst>
                  <a:ext uri="{FF2B5EF4-FFF2-40B4-BE49-F238E27FC236}">
                    <a16:creationId xmlns:a16="http://schemas.microsoft.com/office/drawing/2014/main" id="{70E6189C-4BF5-4E04-B824-8812B3F6F4F0}"/>
                  </a:ext>
                </a:extLst>
              </p:cNvPr>
              <p:cNvSpPr>
                <a:spLocks noChangeShapeType="1"/>
              </p:cNvSpPr>
              <p:nvPr/>
            </p:nvSpPr>
            <p:spPr bwMode="auto">
              <a:xfrm>
                <a:off x="4146" y="2120"/>
                <a:ext cx="0" cy="335"/>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2488" name="Rectangle 1045">
                <a:extLst>
                  <a:ext uri="{FF2B5EF4-FFF2-40B4-BE49-F238E27FC236}">
                    <a16:creationId xmlns:a16="http://schemas.microsoft.com/office/drawing/2014/main" id="{14BF6EA6-D990-452C-9500-A862CCB4895B}"/>
                  </a:ext>
                </a:extLst>
              </p:cNvPr>
              <p:cNvSpPr>
                <a:spLocks noChangeArrowheads="1"/>
              </p:cNvSpPr>
              <p:nvPr/>
            </p:nvSpPr>
            <p:spPr bwMode="auto">
              <a:xfrm>
                <a:off x="3691" y="816"/>
                <a:ext cx="917"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800">
                    <a:latin typeface="Arial" panose="020B0604020202020204" pitchFamily="34" charset="0"/>
                  </a:rPr>
                  <a:t>Operand 2</a:t>
                </a:r>
              </a:p>
            </p:txBody>
          </p:sp>
        </p:grpSp>
        <p:sp>
          <p:nvSpPr>
            <p:cNvPr id="62480" name="Line 1046">
              <a:extLst>
                <a:ext uri="{FF2B5EF4-FFF2-40B4-BE49-F238E27FC236}">
                  <a16:creationId xmlns:a16="http://schemas.microsoft.com/office/drawing/2014/main" id="{66046104-2099-4561-8066-F5CF149F73D8}"/>
                </a:ext>
              </a:extLst>
            </p:cNvPr>
            <p:cNvSpPr>
              <a:spLocks noChangeShapeType="1"/>
            </p:cNvSpPr>
            <p:nvPr/>
          </p:nvSpPr>
          <p:spPr bwMode="auto">
            <a:xfrm>
              <a:off x="4684" y="3246"/>
              <a:ext cx="0" cy="335"/>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grpSp>
          <p:nvGrpSpPr>
            <p:cNvPr id="62481" name="Group 1047">
              <a:extLst>
                <a:ext uri="{FF2B5EF4-FFF2-40B4-BE49-F238E27FC236}">
                  <a16:creationId xmlns:a16="http://schemas.microsoft.com/office/drawing/2014/main" id="{FB9E5435-35F6-407D-B0A4-69E652BF7854}"/>
                </a:ext>
              </a:extLst>
            </p:cNvPr>
            <p:cNvGrpSpPr>
              <a:grpSpLocks/>
            </p:cNvGrpSpPr>
            <p:nvPr/>
          </p:nvGrpSpPr>
          <p:grpSpPr bwMode="auto">
            <a:xfrm>
              <a:off x="3936" y="2448"/>
              <a:ext cx="1488" cy="768"/>
              <a:chOff x="3926" y="2438"/>
              <a:chExt cx="1488" cy="768"/>
            </a:xfrm>
          </p:grpSpPr>
          <p:sp>
            <p:nvSpPr>
              <p:cNvPr id="62482" name="AutoShape 1048">
                <a:extLst>
                  <a:ext uri="{FF2B5EF4-FFF2-40B4-BE49-F238E27FC236}">
                    <a16:creationId xmlns:a16="http://schemas.microsoft.com/office/drawing/2014/main" id="{8CE6B34B-8063-434A-B2A1-D7E65733D8D1}"/>
                  </a:ext>
                </a:extLst>
              </p:cNvPr>
              <p:cNvSpPr>
                <a:spLocks noChangeArrowheads="1"/>
              </p:cNvSpPr>
              <p:nvPr/>
            </p:nvSpPr>
            <p:spPr bwMode="ltGray">
              <a:xfrm rot="10800000" flipH="1" flipV="1">
                <a:off x="3926" y="2486"/>
                <a:ext cx="1488" cy="720"/>
              </a:xfrm>
              <a:custGeom>
                <a:avLst/>
                <a:gdLst>
                  <a:gd name="T0" fmla="*/ 1302 w 21600"/>
                  <a:gd name="T1" fmla="*/ 360 h 21600"/>
                  <a:gd name="T2" fmla="*/ 744 w 21600"/>
                  <a:gd name="T3" fmla="*/ 720 h 21600"/>
                  <a:gd name="T4" fmla="*/ 186 w 21600"/>
                  <a:gd name="T5" fmla="*/ 360 h 21600"/>
                  <a:gd name="T6" fmla="*/ 744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83" name="AutoShape 1049">
                <a:extLst>
                  <a:ext uri="{FF2B5EF4-FFF2-40B4-BE49-F238E27FC236}">
                    <a16:creationId xmlns:a16="http://schemas.microsoft.com/office/drawing/2014/main" id="{2A37F9E2-2245-43B9-A750-3EBF5321841C}"/>
                  </a:ext>
                </a:extLst>
              </p:cNvPr>
              <p:cNvSpPr>
                <a:spLocks noChangeArrowheads="1"/>
              </p:cNvSpPr>
              <p:nvPr/>
            </p:nvSpPr>
            <p:spPr bwMode="ltGray">
              <a:xfrm rot="10800000" flipH="1" flipV="1">
                <a:off x="4372" y="2438"/>
                <a:ext cx="595" cy="336"/>
              </a:xfrm>
              <a:custGeom>
                <a:avLst/>
                <a:gdLst>
                  <a:gd name="T0" fmla="*/ 521 w 21600"/>
                  <a:gd name="T1" fmla="*/ 168 h 21600"/>
                  <a:gd name="T2" fmla="*/ 298 w 21600"/>
                  <a:gd name="T3" fmla="*/ 336 h 21600"/>
                  <a:gd name="T4" fmla="*/ 74 w 21600"/>
                  <a:gd name="T5" fmla="*/ 168 h 21600"/>
                  <a:gd name="T6" fmla="*/ 298 w 21600"/>
                  <a:gd name="T7" fmla="*/ 0 h 21600"/>
                  <a:gd name="T8" fmla="*/ 0 60000 65536"/>
                  <a:gd name="T9" fmla="*/ 0 60000 65536"/>
                  <a:gd name="T10" fmla="*/ 0 60000 65536"/>
                  <a:gd name="T11" fmla="*/ 0 60000 65536"/>
                  <a:gd name="T12" fmla="*/ 4502 w 21600"/>
                  <a:gd name="T13" fmla="*/ 4500 h 21600"/>
                  <a:gd name="T14" fmla="*/ 17098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84" name="Rectangle 1050">
                <a:extLst>
                  <a:ext uri="{FF2B5EF4-FFF2-40B4-BE49-F238E27FC236}">
                    <a16:creationId xmlns:a16="http://schemas.microsoft.com/office/drawing/2014/main" id="{07494B5E-31CD-4409-A337-05290D992A0F}"/>
                  </a:ext>
                </a:extLst>
              </p:cNvPr>
              <p:cNvSpPr>
                <a:spLocks noChangeArrowheads="1"/>
              </p:cNvSpPr>
              <p:nvPr/>
            </p:nvSpPr>
            <p:spPr bwMode="ltGray">
              <a:xfrm>
                <a:off x="4403" y="2895"/>
                <a:ext cx="546" cy="19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ALU</a:t>
                </a:r>
              </a:p>
            </p:txBody>
          </p:sp>
        </p:grpSp>
      </p:grpSp>
      <p:sp>
        <p:nvSpPr>
          <p:cNvPr id="62475" name="Rectangle 1051">
            <a:extLst>
              <a:ext uri="{FF2B5EF4-FFF2-40B4-BE49-F238E27FC236}">
                <a16:creationId xmlns:a16="http://schemas.microsoft.com/office/drawing/2014/main" id="{0C1C551B-99CF-44F9-ABCD-24D0A33603F0}"/>
              </a:ext>
            </a:extLst>
          </p:cNvPr>
          <p:cNvSpPr>
            <a:spLocks noChangeArrowheads="1"/>
          </p:cNvSpPr>
          <p:nvPr/>
        </p:nvSpPr>
        <p:spPr bwMode="auto">
          <a:xfrm>
            <a:off x="1360886" y="1681163"/>
            <a:ext cx="326826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76" name="Rectangle 1052">
            <a:extLst>
              <a:ext uri="{FF2B5EF4-FFF2-40B4-BE49-F238E27FC236}">
                <a16:creationId xmlns:a16="http://schemas.microsoft.com/office/drawing/2014/main" id="{72BB4CFE-7C20-479F-A3BD-DADE7D5032D5}"/>
              </a:ext>
            </a:extLst>
          </p:cNvPr>
          <p:cNvSpPr>
            <a:spLocks noGrp="1" noChangeArrowheads="1"/>
          </p:cNvSpPr>
          <p:nvPr>
            <p:ph type="title"/>
          </p:nvPr>
        </p:nvSpPr>
        <p:spPr>
          <a:xfrm>
            <a:off x="35496" y="332656"/>
            <a:ext cx="8820472" cy="1178298"/>
          </a:xfrm>
        </p:spPr>
        <p:txBody>
          <a:bodyPr>
            <a:noAutofit/>
          </a:bodyPr>
          <a:lstStyle/>
          <a:p>
            <a:r>
              <a:rPr lang="en-US" altLang="en-US" sz="3600" dirty="0"/>
              <a:t>Using the Barrel Shifter: The Second Operand</a:t>
            </a:r>
          </a:p>
        </p:txBody>
      </p:sp>
    </p:spTree>
    <p:extLst>
      <p:ext uri="{BB962C8B-B14F-4D97-AF65-F5344CB8AC3E}">
        <p14:creationId xmlns:p14="http://schemas.microsoft.com/office/powerpoint/2010/main" val="418950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a:extLst>
              <a:ext uri="{FF2B5EF4-FFF2-40B4-BE49-F238E27FC236}">
                <a16:creationId xmlns:a16="http://schemas.microsoft.com/office/drawing/2014/main" id="{81600BC3-1DDD-42E6-8B90-24E2438A776E}"/>
              </a:ext>
            </a:extLst>
          </p:cNvPr>
          <p:cNvSpPr>
            <a:spLocks noGrp="1" noChangeArrowheads="1"/>
          </p:cNvSpPr>
          <p:nvPr>
            <p:ph type="body" idx="1"/>
          </p:nvPr>
        </p:nvSpPr>
        <p:spPr>
          <a:xfrm>
            <a:off x="628650" y="1955008"/>
            <a:ext cx="7886700" cy="3263504"/>
          </a:xfrm>
        </p:spPr>
        <p:txBody>
          <a:bodyPr>
            <a:normAutofit fontScale="55000" lnSpcReduction="20000"/>
          </a:bodyPr>
          <a:lstStyle/>
          <a:p>
            <a:pPr>
              <a:lnSpc>
                <a:spcPct val="90000"/>
              </a:lnSpc>
            </a:pPr>
            <a:r>
              <a:rPr lang="en-US" altLang="en-US" dirty="0"/>
              <a:t>Examples:</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The assembler converts immediate values to the rotate form:</a:t>
            </a:r>
          </a:p>
          <a:p>
            <a:pPr marL="614363" lvl="1"/>
            <a:r>
              <a:rPr lang="en-US" altLang="en-US" sz="1350" b="1" dirty="0">
                <a:latin typeface="Courier New" panose="02070309020205020404" pitchFamily="49" charset="0"/>
              </a:rPr>
              <a:t> MOV r0,#4096		; uses 0x40 </a:t>
            </a:r>
            <a:r>
              <a:rPr lang="en-US" altLang="en-US" sz="1350" b="1" dirty="0" err="1">
                <a:latin typeface="Courier New" panose="02070309020205020404" pitchFamily="49" charset="0"/>
              </a:rPr>
              <a:t>ror</a:t>
            </a:r>
            <a:r>
              <a:rPr lang="en-US" altLang="en-US" sz="1350" b="1" dirty="0">
                <a:latin typeface="Courier New" panose="02070309020205020404" pitchFamily="49" charset="0"/>
              </a:rPr>
              <a:t> 26</a:t>
            </a:r>
          </a:p>
          <a:p>
            <a:pPr marL="614363" lvl="1"/>
            <a:r>
              <a:rPr lang="en-US" altLang="en-US" sz="1350" b="1" dirty="0">
                <a:latin typeface="Courier New" panose="02070309020205020404" pitchFamily="49" charset="0"/>
              </a:rPr>
              <a:t> ADD r1,r2,#0xFF0000	; uses 0xFF </a:t>
            </a:r>
            <a:r>
              <a:rPr lang="en-US" altLang="en-US" sz="1350" b="1" dirty="0" err="1">
                <a:latin typeface="Courier New" panose="02070309020205020404" pitchFamily="49" charset="0"/>
              </a:rPr>
              <a:t>ror</a:t>
            </a:r>
            <a:r>
              <a:rPr lang="en-US" altLang="en-US" sz="1350" b="1" dirty="0">
                <a:latin typeface="Courier New" panose="02070309020205020404" pitchFamily="49" charset="0"/>
              </a:rPr>
              <a:t> 16</a:t>
            </a:r>
          </a:p>
          <a:p>
            <a:pPr>
              <a:lnSpc>
                <a:spcPct val="90000"/>
              </a:lnSpc>
            </a:pPr>
            <a:endParaRPr lang="en-US" altLang="en-US" dirty="0"/>
          </a:p>
          <a:p>
            <a:pPr>
              <a:lnSpc>
                <a:spcPct val="90000"/>
              </a:lnSpc>
            </a:pPr>
            <a:r>
              <a:rPr lang="en-US" altLang="en-US" dirty="0"/>
              <a:t>The bitwise complements can also be formed using MVN:</a:t>
            </a:r>
          </a:p>
          <a:p>
            <a:pPr marL="614363" lvl="1"/>
            <a:r>
              <a:rPr lang="en-US" altLang="en-US" sz="1350" b="1" dirty="0">
                <a:latin typeface="Courier New" panose="02070309020205020404" pitchFamily="49" charset="0"/>
              </a:rPr>
              <a:t> MOV r0, #0xFFFFFFFF 	; assembles to MVN r0,#0</a:t>
            </a:r>
          </a:p>
          <a:p>
            <a:pPr>
              <a:lnSpc>
                <a:spcPct val="90000"/>
              </a:lnSpc>
            </a:pPr>
            <a:endParaRPr lang="en-US" altLang="en-US" dirty="0"/>
          </a:p>
          <a:p>
            <a:pPr>
              <a:lnSpc>
                <a:spcPct val="90000"/>
              </a:lnSpc>
            </a:pPr>
            <a:r>
              <a:rPr lang="en-US" altLang="en-US" dirty="0"/>
              <a:t>Values that cannot be generated in this way will cause an error.</a:t>
            </a:r>
          </a:p>
        </p:txBody>
      </p:sp>
      <p:sp>
        <p:nvSpPr>
          <p:cNvPr id="66563" name="Rectangle 1027">
            <a:extLst>
              <a:ext uri="{FF2B5EF4-FFF2-40B4-BE49-F238E27FC236}">
                <a16:creationId xmlns:a16="http://schemas.microsoft.com/office/drawing/2014/main" id="{B3E866A9-5473-4001-A977-9FF98C43A8B4}"/>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64" name="Rectangle 1028">
            <a:extLst>
              <a:ext uri="{FF2B5EF4-FFF2-40B4-BE49-F238E27FC236}">
                <a16:creationId xmlns:a16="http://schemas.microsoft.com/office/drawing/2014/main" id="{07BC9A78-CE6A-479F-B870-6B423E9B365C}"/>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65" name="Rectangle 1029">
            <a:extLst>
              <a:ext uri="{FF2B5EF4-FFF2-40B4-BE49-F238E27FC236}">
                <a16:creationId xmlns:a16="http://schemas.microsoft.com/office/drawing/2014/main" id="{5855D65D-CDFE-4B9E-A272-49F1D88D4D13}"/>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66" name="Rectangle 1030">
            <a:extLst>
              <a:ext uri="{FF2B5EF4-FFF2-40B4-BE49-F238E27FC236}">
                <a16:creationId xmlns:a16="http://schemas.microsoft.com/office/drawing/2014/main" id="{05F490C8-D2D0-4D0D-96A5-FB5972B9408B}"/>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67" name="Rectangle 1031">
            <a:extLst>
              <a:ext uri="{FF2B5EF4-FFF2-40B4-BE49-F238E27FC236}">
                <a16:creationId xmlns:a16="http://schemas.microsoft.com/office/drawing/2014/main" id="{0B473C24-4F8A-4EEE-90C0-662E20E33513}"/>
              </a:ext>
            </a:extLst>
          </p:cNvPr>
          <p:cNvSpPr>
            <a:spLocks noChangeArrowheads="1"/>
          </p:cNvSpPr>
          <p:nvPr/>
        </p:nvSpPr>
        <p:spPr bwMode="auto">
          <a:xfrm>
            <a:off x="5543550" y="1988055"/>
            <a:ext cx="23756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0</a:t>
            </a:r>
          </a:p>
        </p:txBody>
      </p:sp>
      <p:sp>
        <p:nvSpPr>
          <p:cNvPr id="66568" name="Rectangle 1032">
            <a:extLst>
              <a:ext uri="{FF2B5EF4-FFF2-40B4-BE49-F238E27FC236}">
                <a16:creationId xmlns:a16="http://schemas.microsoft.com/office/drawing/2014/main" id="{6EEAA092-C5D6-45DC-B815-1F3CE9A122BF}"/>
              </a:ext>
            </a:extLst>
          </p:cNvPr>
          <p:cNvSpPr>
            <a:spLocks noChangeArrowheads="1"/>
          </p:cNvSpPr>
          <p:nvPr/>
        </p:nvSpPr>
        <p:spPr bwMode="auto">
          <a:xfrm>
            <a:off x="1943100" y="1988055"/>
            <a:ext cx="29046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31</a:t>
            </a:r>
          </a:p>
        </p:txBody>
      </p:sp>
      <p:sp>
        <p:nvSpPr>
          <p:cNvPr id="66569" name="Rectangle 1033">
            <a:extLst>
              <a:ext uri="{FF2B5EF4-FFF2-40B4-BE49-F238E27FC236}">
                <a16:creationId xmlns:a16="http://schemas.microsoft.com/office/drawing/2014/main" id="{6B8BF856-AF44-419B-AB87-4E564BB6F0F5}"/>
              </a:ext>
            </a:extLst>
          </p:cNvPr>
          <p:cNvSpPr>
            <a:spLocks noChangeArrowheads="1"/>
          </p:cNvSpPr>
          <p:nvPr/>
        </p:nvSpPr>
        <p:spPr bwMode="auto">
          <a:xfrm>
            <a:off x="1371600" y="2171700"/>
            <a:ext cx="5143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ror #0   </a:t>
            </a:r>
          </a:p>
        </p:txBody>
      </p:sp>
      <p:sp>
        <p:nvSpPr>
          <p:cNvPr id="66570" name="Rectangle 1034">
            <a:extLst>
              <a:ext uri="{FF2B5EF4-FFF2-40B4-BE49-F238E27FC236}">
                <a16:creationId xmlns:a16="http://schemas.microsoft.com/office/drawing/2014/main" id="{9D6BEFB5-E5F3-4983-AF13-958C2F8F734B}"/>
              </a:ext>
            </a:extLst>
          </p:cNvPr>
          <p:cNvSpPr>
            <a:spLocks noChangeArrowheads="1"/>
          </p:cNvSpPr>
          <p:nvPr/>
        </p:nvSpPr>
        <p:spPr bwMode="auto">
          <a:xfrm>
            <a:off x="2000250" y="2514600"/>
            <a:ext cx="914400" cy="1714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71" name="Line 1035">
            <a:extLst>
              <a:ext uri="{FF2B5EF4-FFF2-40B4-BE49-F238E27FC236}">
                <a16:creationId xmlns:a16="http://schemas.microsoft.com/office/drawing/2014/main" id="{D685BEF6-5AFE-4217-BB71-AEF7DE22257F}"/>
              </a:ext>
            </a:extLst>
          </p:cNvPr>
          <p:cNvSpPr>
            <a:spLocks noChangeShapeType="1"/>
          </p:cNvSpPr>
          <p:nvPr/>
        </p:nvSpPr>
        <p:spPr bwMode="auto">
          <a:xfrm flipH="1">
            <a:off x="5657850" y="25146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2" name="Line 1036">
            <a:extLst>
              <a:ext uri="{FF2B5EF4-FFF2-40B4-BE49-F238E27FC236}">
                <a16:creationId xmlns:a16="http://schemas.microsoft.com/office/drawing/2014/main" id="{A0E9499E-90E7-490D-B1C8-21044323B69B}"/>
              </a:ext>
            </a:extLst>
          </p:cNvPr>
          <p:cNvSpPr>
            <a:spLocks noChangeShapeType="1"/>
          </p:cNvSpPr>
          <p:nvPr/>
        </p:nvSpPr>
        <p:spPr bwMode="auto">
          <a:xfrm>
            <a:off x="2000250" y="25146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3" name="Rectangle 1037">
            <a:extLst>
              <a:ext uri="{FF2B5EF4-FFF2-40B4-BE49-F238E27FC236}">
                <a16:creationId xmlns:a16="http://schemas.microsoft.com/office/drawing/2014/main" id="{389B8B4A-60DB-474C-93E6-9A1DC42C9C7A}"/>
              </a:ext>
            </a:extLst>
          </p:cNvPr>
          <p:cNvSpPr>
            <a:spLocks noChangeArrowheads="1"/>
          </p:cNvSpPr>
          <p:nvPr/>
        </p:nvSpPr>
        <p:spPr bwMode="auto">
          <a:xfrm>
            <a:off x="5772150" y="2514600"/>
            <a:ext cx="21145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b="0">
                <a:latin typeface="Arial" panose="020B0604020202020204" pitchFamily="34" charset="0"/>
              </a:rPr>
              <a:t>range 0-0xff000000 step 0x01000000   </a:t>
            </a:r>
          </a:p>
        </p:txBody>
      </p:sp>
      <p:sp>
        <p:nvSpPr>
          <p:cNvPr id="66574" name="Rectangle 1038">
            <a:extLst>
              <a:ext uri="{FF2B5EF4-FFF2-40B4-BE49-F238E27FC236}">
                <a16:creationId xmlns:a16="http://schemas.microsoft.com/office/drawing/2014/main" id="{B09E2A06-C020-4197-BF32-9FFFC0ED1CC7}"/>
              </a:ext>
            </a:extLst>
          </p:cNvPr>
          <p:cNvSpPr>
            <a:spLocks noChangeArrowheads="1"/>
          </p:cNvSpPr>
          <p:nvPr/>
        </p:nvSpPr>
        <p:spPr bwMode="auto">
          <a:xfrm>
            <a:off x="1371600" y="2514600"/>
            <a:ext cx="5143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ror #8   </a:t>
            </a:r>
          </a:p>
        </p:txBody>
      </p:sp>
      <p:sp>
        <p:nvSpPr>
          <p:cNvPr id="66575" name="Line 1039">
            <a:extLst>
              <a:ext uri="{FF2B5EF4-FFF2-40B4-BE49-F238E27FC236}">
                <a16:creationId xmlns:a16="http://schemas.microsoft.com/office/drawing/2014/main" id="{6AD3B007-3E95-4A48-B9E7-E128CD3031FF}"/>
              </a:ext>
            </a:extLst>
          </p:cNvPr>
          <p:cNvSpPr>
            <a:spLocks noChangeShapeType="1"/>
          </p:cNvSpPr>
          <p:nvPr/>
        </p:nvSpPr>
        <p:spPr bwMode="auto">
          <a:xfrm>
            <a:off x="2000250" y="251460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6" name="Line 1040">
            <a:extLst>
              <a:ext uri="{FF2B5EF4-FFF2-40B4-BE49-F238E27FC236}">
                <a16:creationId xmlns:a16="http://schemas.microsoft.com/office/drawing/2014/main" id="{DABB097C-50E7-4398-A752-11EFDFFAC938}"/>
              </a:ext>
            </a:extLst>
          </p:cNvPr>
          <p:cNvSpPr>
            <a:spLocks noChangeShapeType="1"/>
          </p:cNvSpPr>
          <p:nvPr/>
        </p:nvSpPr>
        <p:spPr bwMode="auto">
          <a:xfrm>
            <a:off x="2000250" y="268605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7" name="Line 1041">
            <a:extLst>
              <a:ext uri="{FF2B5EF4-FFF2-40B4-BE49-F238E27FC236}">
                <a16:creationId xmlns:a16="http://schemas.microsoft.com/office/drawing/2014/main" id="{8EC6CD14-0451-43FF-86B9-BB919033FD53}"/>
              </a:ext>
            </a:extLst>
          </p:cNvPr>
          <p:cNvSpPr>
            <a:spLocks noChangeShapeType="1"/>
          </p:cNvSpPr>
          <p:nvPr/>
        </p:nvSpPr>
        <p:spPr bwMode="auto">
          <a:xfrm>
            <a:off x="21145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8" name="Line 1042">
            <a:extLst>
              <a:ext uri="{FF2B5EF4-FFF2-40B4-BE49-F238E27FC236}">
                <a16:creationId xmlns:a16="http://schemas.microsoft.com/office/drawing/2014/main" id="{95B5EBCB-30FA-4594-80D3-1F02C2B02BF6}"/>
              </a:ext>
            </a:extLst>
          </p:cNvPr>
          <p:cNvSpPr>
            <a:spLocks noChangeShapeType="1"/>
          </p:cNvSpPr>
          <p:nvPr/>
        </p:nvSpPr>
        <p:spPr bwMode="auto">
          <a:xfrm>
            <a:off x="22288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9" name="Line 1043">
            <a:extLst>
              <a:ext uri="{FF2B5EF4-FFF2-40B4-BE49-F238E27FC236}">
                <a16:creationId xmlns:a16="http://schemas.microsoft.com/office/drawing/2014/main" id="{B3BE41CF-D169-44B0-8843-82D8DC91FFA1}"/>
              </a:ext>
            </a:extLst>
          </p:cNvPr>
          <p:cNvSpPr>
            <a:spLocks noChangeShapeType="1"/>
          </p:cNvSpPr>
          <p:nvPr/>
        </p:nvSpPr>
        <p:spPr bwMode="auto">
          <a:xfrm>
            <a:off x="23431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0" name="Line 1044">
            <a:extLst>
              <a:ext uri="{FF2B5EF4-FFF2-40B4-BE49-F238E27FC236}">
                <a16:creationId xmlns:a16="http://schemas.microsoft.com/office/drawing/2014/main" id="{BD5128DF-4805-4CA9-8BCF-5015E2A24C33}"/>
              </a:ext>
            </a:extLst>
          </p:cNvPr>
          <p:cNvSpPr>
            <a:spLocks noChangeShapeType="1"/>
          </p:cNvSpPr>
          <p:nvPr/>
        </p:nvSpPr>
        <p:spPr bwMode="auto">
          <a:xfrm>
            <a:off x="24574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1" name="Line 1045">
            <a:extLst>
              <a:ext uri="{FF2B5EF4-FFF2-40B4-BE49-F238E27FC236}">
                <a16:creationId xmlns:a16="http://schemas.microsoft.com/office/drawing/2014/main" id="{374F79DE-BE71-4E2C-914D-918C244C706E}"/>
              </a:ext>
            </a:extLst>
          </p:cNvPr>
          <p:cNvSpPr>
            <a:spLocks noChangeShapeType="1"/>
          </p:cNvSpPr>
          <p:nvPr/>
        </p:nvSpPr>
        <p:spPr bwMode="auto">
          <a:xfrm>
            <a:off x="25717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2" name="Line 1046">
            <a:extLst>
              <a:ext uri="{FF2B5EF4-FFF2-40B4-BE49-F238E27FC236}">
                <a16:creationId xmlns:a16="http://schemas.microsoft.com/office/drawing/2014/main" id="{10AA56A0-5DAF-48B4-BE88-DC5F495D2D8C}"/>
              </a:ext>
            </a:extLst>
          </p:cNvPr>
          <p:cNvSpPr>
            <a:spLocks noChangeShapeType="1"/>
          </p:cNvSpPr>
          <p:nvPr/>
        </p:nvSpPr>
        <p:spPr bwMode="auto">
          <a:xfrm>
            <a:off x="26860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3" name="Line 1047">
            <a:extLst>
              <a:ext uri="{FF2B5EF4-FFF2-40B4-BE49-F238E27FC236}">
                <a16:creationId xmlns:a16="http://schemas.microsoft.com/office/drawing/2014/main" id="{00AF9512-2306-47EF-8C8F-9D50663D8146}"/>
              </a:ext>
            </a:extLst>
          </p:cNvPr>
          <p:cNvSpPr>
            <a:spLocks noChangeShapeType="1"/>
          </p:cNvSpPr>
          <p:nvPr/>
        </p:nvSpPr>
        <p:spPr bwMode="auto">
          <a:xfrm>
            <a:off x="28003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4" name="Line 1048">
            <a:extLst>
              <a:ext uri="{FF2B5EF4-FFF2-40B4-BE49-F238E27FC236}">
                <a16:creationId xmlns:a16="http://schemas.microsoft.com/office/drawing/2014/main" id="{115D3282-6742-4C20-8835-CF6A8AEDEE99}"/>
              </a:ext>
            </a:extLst>
          </p:cNvPr>
          <p:cNvSpPr>
            <a:spLocks noChangeShapeType="1"/>
          </p:cNvSpPr>
          <p:nvPr/>
        </p:nvSpPr>
        <p:spPr bwMode="auto">
          <a:xfrm>
            <a:off x="29146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5" name="Line 1049">
            <a:extLst>
              <a:ext uri="{FF2B5EF4-FFF2-40B4-BE49-F238E27FC236}">
                <a16:creationId xmlns:a16="http://schemas.microsoft.com/office/drawing/2014/main" id="{66312A32-D283-4373-BCED-170AEBEF5D37}"/>
              </a:ext>
            </a:extLst>
          </p:cNvPr>
          <p:cNvSpPr>
            <a:spLocks noChangeShapeType="1"/>
          </p:cNvSpPr>
          <p:nvPr/>
        </p:nvSpPr>
        <p:spPr bwMode="auto">
          <a:xfrm>
            <a:off x="30289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6" name="Line 1050">
            <a:extLst>
              <a:ext uri="{FF2B5EF4-FFF2-40B4-BE49-F238E27FC236}">
                <a16:creationId xmlns:a16="http://schemas.microsoft.com/office/drawing/2014/main" id="{69696603-DDF6-4502-B62D-F645DC289582}"/>
              </a:ext>
            </a:extLst>
          </p:cNvPr>
          <p:cNvSpPr>
            <a:spLocks noChangeShapeType="1"/>
          </p:cNvSpPr>
          <p:nvPr/>
        </p:nvSpPr>
        <p:spPr bwMode="auto">
          <a:xfrm>
            <a:off x="31432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7" name="Line 1051">
            <a:extLst>
              <a:ext uri="{FF2B5EF4-FFF2-40B4-BE49-F238E27FC236}">
                <a16:creationId xmlns:a16="http://schemas.microsoft.com/office/drawing/2014/main" id="{312560FC-8EFC-43C9-843F-5AFB5782C478}"/>
              </a:ext>
            </a:extLst>
          </p:cNvPr>
          <p:cNvSpPr>
            <a:spLocks noChangeShapeType="1"/>
          </p:cNvSpPr>
          <p:nvPr/>
        </p:nvSpPr>
        <p:spPr bwMode="auto">
          <a:xfrm>
            <a:off x="32575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8" name="Line 1052">
            <a:extLst>
              <a:ext uri="{FF2B5EF4-FFF2-40B4-BE49-F238E27FC236}">
                <a16:creationId xmlns:a16="http://schemas.microsoft.com/office/drawing/2014/main" id="{74876069-4739-4F64-A0D5-65538AB90968}"/>
              </a:ext>
            </a:extLst>
          </p:cNvPr>
          <p:cNvSpPr>
            <a:spLocks noChangeShapeType="1"/>
          </p:cNvSpPr>
          <p:nvPr/>
        </p:nvSpPr>
        <p:spPr bwMode="auto">
          <a:xfrm>
            <a:off x="33718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9" name="Line 1053">
            <a:extLst>
              <a:ext uri="{FF2B5EF4-FFF2-40B4-BE49-F238E27FC236}">
                <a16:creationId xmlns:a16="http://schemas.microsoft.com/office/drawing/2014/main" id="{867385B6-41BF-46A3-9302-6813B57B6901}"/>
              </a:ext>
            </a:extLst>
          </p:cNvPr>
          <p:cNvSpPr>
            <a:spLocks noChangeShapeType="1"/>
          </p:cNvSpPr>
          <p:nvPr/>
        </p:nvSpPr>
        <p:spPr bwMode="auto">
          <a:xfrm>
            <a:off x="34861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0" name="Line 1054">
            <a:extLst>
              <a:ext uri="{FF2B5EF4-FFF2-40B4-BE49-F238E27FC236}">
                <a16:creationId xmlns:a16="http://schemas.microsoft.com/office/drawing/2014/main" id="{8D07C95D-7567-4494-84A5-3632850E3B1D}"/>
              </a:ext>
            </a:extLst>
          </p:cNvPr>
          <p:cNvSpPr>
            <a:spLocks noChangeShapeType="1"/>
          </p:cNvSpPr>
          <p:nvPr/>
        </p:nvSpPr>
        <p:spPr bwMode="auto">
          <a:xfrm>
            <a:off x="36004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1" name="Line 1055">
            <a:extLst>
              <a:ext uri="{FF2B5EF4-FFF2-40B4-BE49-F238E27FC236}">
                <a16:creationId xmlns:a16="http://schemas.microsoft.com/office/drawing/2014/main" id="{250443D3-C41E-4D2E-8624-94217AA776DE}"/>
              </a:ext>
            </a:extLst>
          </p:cNvPr>
          <p:cNvSpPr>
            <a:spLocks noChangeShapeType="1"/>
          </p:cNvSpPr>
          <p:nvPr/>
        </p:nvSpPr>
        <p:spPr bwMode="auto">
          <a:xfrm>
            <a:off x="37147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2" name="Line 1056">
            <a:extLst>
              <a:ext uri="{FF2B5EF4-FFF2-40B4-BE49-F238E27FC236}">
                <a16:creationId xmlns:a16="http://schemas.microsoft.com/office/drawing/2014/main" id="{A2AF946E-044B-4766-A2AE-947F81B3DF1E}"/>
              </a:ext>
            </a:extLst>
          </p:cNvPr>
          <p:cNvSpPr>
            <a:spLocks noChangeShapeType="1"/>
          </p:cNvSpPr>
          <p:nvPr/>
        </p:nvSpPr>
        <p:spPr bwMode="auto">
          <a:xfrm>
            <a:off x="38290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3" name="Line 1057">
            <a:extLst>
              <a:ext uri="{FF2B5EF4-FFF2-40B4-BE49-F238E27FC236}">
                <a16:creationId xmlns:a16="http://schemas.microsoft.com/office/drawing/2014/main" id="{4E4838F1-D871-41E5-AC73-8BEFDB067E9F}"/>
              </a:ext>
            </a:extLst>
          </p:cNvPr>
          <p:cNvSpPr>
            <a:spLocks noChangeShapeType="1"/>
          </p:cNvSpPr>
          <p:nvPr/>
        </p:nvSpPr>
        <p:spPr bwMode="auto">
          <a:xfrm>
            <a:off x="39433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4" name="Line 1058">
            <a:extLst>
              <a:ext uri="{FF2B5EF4-FFF2-40B4-BE49-F238E27FC236}">
                <a16:creationId xmlns:a16="http://schemas.microsoft.com/office/drawing/2014/main" id="{3ABFEE05-20BB-4225-AB0D-3142F3F383C9}"/>
              </a:ext>
            </a:extLst>
          </p:cNvPr>
          <p:cNvSpPr>
            <a:spLocks noChangeShapeType="1"/>
          </p:cNvSpPr>
          <p:nvPr/>
        </p:nvSpPr>
        <p:spPr bwMode="auto">
          <a:xfrm>
            <a:off x="40576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5" name="Line 1059">
            <a:extLst>
              <a:ext uri="{FF2B5EF4-FFF2-40B4-BE49-F238E27FC236}">
                <a16:creationId xmlns:a16="http://schemas.microsoft.com/office/drawing/2014/main" id="{A04A1183-E6B2-4FD9-B29D-1EFC89664943}"/>
              </a:ext>
            </a:extLst>
          </p:cNvPr>
          <p:cNvSpPr>
            <a:spLocks noChangeShapeType="1"/>
          </p:cNvSpPr>
          <p:nvPr/>
        </p:nvSpPr>
        <p:spPr bwMode="auto">
          <a:xfrm>
            <a:off x="41719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6" name="Line 1060">
            <a:extLst>
              <a:ext uri="{FF2B5EF4-FFF2-40B4-BE49-F238E27FC236}">
                <a16:creationId xmlns:a16="http://schemas.microsoft.com/office/drawing/2014/main" id="{9220AFEE-C9D4-4D1D-B7B8-2277C9240D17}"/>
              </a:ext>
            </a:extLst>
          </p:cNvPr>
          <p:cNvSpPr>
            <a:spLocks noChangeShapeType="1"/>
          </p:cNvSpPr>
          <p:nvPr/>
        </p:nvSpPr>
        <p:spPr bwMode="auto">
          <a:xfrm>
            <a:off x="42862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7" name="Line 1061">
            <a:extLst>
              <a:ext uri="{FF2B5EF4-FFF2-40B4-BE49-F238E27FC236}">
                <a16:creationId xmlns:a16="http://schemas.microsoft.com/office/drawing/2014/main" id="{68685D9F-B75C-4BA3-9555-0B1322F5DC94}"/>
              </a:ext>
            </a:extLst>
          </p:cNvPr>
          <p:cNvSpPr>
            <a:spLocks noChangeShapeType="1"/>
          </p:cNvSpPr>
          <p:nvPr/>
        </p:nvSpPr>
        <p:spPr bwMode="auto">
          <a:xfrm>
            <a:off x="44005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8" name="Line 1062">
            <a:extLst>
              <a:ext uri="{FF2B5EF4-FFF2-40B4-BE49-F238E27FC236}">
                <a16:creationId xmlns:a16="http://schemas.microsoft.com/office/drawing/2014/main" id="{64239A68-D75C-4729-AA91-2CB5AFF38496}"/>
              </a:ext>
            </a:extLst>
          </p:cNvPr>
          <p:cNvSpPr>
            <a:spLocks noChangeShapeType="1"/>
          </p:cNvSpPr>
          <p:nvPr/>
        </p:nvSpPr>
        <p:spPr bwMode="auto">
          <a:xfrm>
            <a:off x="45148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9" name="Line 1063">
            <a:extLst>
              <a:ext uri="{FF2B5EF4-FFF2-40B4-BE49-F238E27FC236}">
                <a16:creationId xmlns:a16="http://schemas.microsoft.com/office/drawing/2014/main" id="{2F444C27-580C-49F9-9A6E-E85DBFC3F14B}"/>
              </a:ext>
            </a:extLst>
          </p:cNvPr>
          <p:cNvSpPr>
            <a:spLocks noChangeShapeType="1"/>
          </p:cNvSpPr>
          <p:nvPr/>
        </p:nvSpPr>
        <p:spPr bwMode="auto">
          <a:xfrm>
            <a:off x="46291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0" name="Line 1064">
            <a:extLst>
              <a:ext uri="{FF2B5EF4-FFF2-40B4-BE49-F238E27FC236}">
                <a16:creationId xmlns:a16="http://schemas.microsoft.com/office/drawing/2014/main" id="{E59E9232-E4F8-4703-92CB-57069771D356}"/>
              </a:ext>
            </a:extLst>
          </p:cNvPr>
          <p:cNvSpPr>
            <a:spLocks noChangeShapeType="1"/>
          </p:cNvSpPr>
          <p:nvPr/>
        </p:nvSpPr>
        <p:spPr bwMode="auto">
          <a:xfrm>
            <a:off x="47434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1" name="Line 1065">
            <a:extLst>
              <a:ext uri="{FF2B5EF4-FFF2-40B4-BE49-F238E27FC236}">
                <a16:creationId xmlns:a16="http://schemas.microsoft.com/office/drawing/2014/main" id="{CB03EEA3-426D-44F9-837C-738344356DE9}"/>
              </a:ext>
            </a:extLst>
          </p:cNvPr>
          <p:cNvSpPr>
            <a:spLocks noChangeShapeType="1"/>
          </p:cNvSpPr>
          <p:nvPr/>
        </p:nvSpPr>
        <p:spPr bwMode="auto">
          <a:xfrm>
            <a:off x="48577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2" name="Line 1066">
            <a:extLst>
              <a:ext uri="{FF2B5EF4-FFF2-40B4-BE49-F238E27FC236}">
                <a16:creationId xmlns:a16="http://schemas.microsoft.com/office/drawing/2014/main" id="{CA68852F-1CA4-4268-90EF-39AFC49969E4}"/>
              </a:ext>
            </a:extLst>
          </p:cNvPr>
          <p:cNvSpPr>
            <a:spLocks noChangeShapeType="1"/>
          </p:cNvSpPr>
          <p:nvPr/>
        </p:nvSpPr>
        <p:spPr bwMode="auto">
          <a:xfrm>
            <a:off x="49720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3" name="Line 1067">
            <a:extLst>
              <a:ext uri="{FF2B5EF4-FFF2-40B4-BE49-F238E27FC236}">
                <a16:creationId xmlns:a16="http://schemas.microsoft.com/office/drawing/2014/main" id="{C2B541A8-DB34-4AE5-AD7E-CA2B77B1A9E1}"/>
              </a:ext>
            </a:extLst>
          </p:cNvPr>
          <p:cNvSpPr>
            <a:spLocks noChangeShapeType="1"/>
          </p:cNvSpPr>
          <p:nvPr/>
        </p:nvSpPr>
        <p:spPr bwMode="auto">
          <a:xfrm>
            <a:off x="50863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4" name="Line 1068">
            <a:extLst>
              <a:ext uri="{FF2B5EF4-FFF2-40B4-BE49-F238E27FC236}">
                <a16:creationId xmlns:a16="http://schemas.microsoft.com/office/drawing/2014/main" id="{AD311287-9067-4BD3-B3C2-617D73B050EB}"/>
              </a:ext>
            </a:extLst>
          </p:cNvPr>
          <p:cNvSpPr>
            <a:spLocks noChangeShapeType="1"/>
          </p:cNvSpPr>
          <p:nvPr/>
        </p:nvSpPr>
        <p:spPr bwMode="auto">
          <a:xfrm>
            <a:off x="52006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5" name="Line 1069">
            <a:extLst>
              <a:ext uri="{FF2B5EF4-FFF2-40B4-BE49-F238E27FC236}">
                <a16:creationId xmlns:a16="http://schemas.microsoft.com/office/drawing/2014/main" id="{6CFC85CA-851D-4F6C-8070-EBEAE3D677C2}"/>
              </a:ext>
            </a:extLst>
          </p:cNvPr>
          <p:cNvSpPr>
            <a:spLocks noChangeShapeType="1"/>
          </p:cNvSpPr>
          <p:nvPr/>
        </p:nvSpPr>
        <p:spPr bwMode="auto">
          <a:xfrm>
            <a:off x="53149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6" name="Line 1070">
            <a:extLst>
              <a:ext uri="{FF2B5EF4-FFF2-40B4-BE49-F238E27FC236}">
                <a16:creationId xmlns:a16="http://schemas.microsoft.com/office/drawing/2014/main" id="{91E0181B-9A86-4713-A37B-3EA2FCB32756}"/>
              </a:ext>
            </a:extLst>
          </p:cNvPr>
          <p:cNvSpPr>
            <a:spLocks noChangeShapeType="1"/>
          </p:cNvSpPr>
          <p:nvPr/>
        </p:nvSpPr>
        <p:spPr bwMode="auto">
          <a:xfrm>
            <a:off x="54292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7" name="Line 1071">
            <a:extLst>
              <a:ext uri="{FF2B5EF4-FFF2-40B4-BE49-F238E27FC236}">
                <a16:creationId xmlns:a16="http://schemas.microsoft.com/office/drawing/2014/main" id="{DF826880-B0FD-44BD-8C27-0FCF6182E374}"/>
              </a:ext>
            </a:extLst>
          </p:cNvPr>
          <p:cNvSpPr>
            <a:spLocks noChangeShapeType="1"/>
          </p:cNvSpPr>
          <p:nvPr/>
        </p:nvSpPr>
        <p:spPr bwMode="auto">
          <a:xfrm>
            <a:off x="55435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8" name="Rectangle 1072">
            <a:extLst>
              <a:ext uri="{FF2B5EF4-FFF2-40B4-BE49-F238E27FC236}">
                <a16:creationId xmlns:a16="http://schemas.microsoft.com/office/drawing/2014/main" id="{6DC2A9A9-350D-4060-9286-E385C69CFA7B}"/>
              </a:ext>
            </a:extLst>
          </p:cNvPr>
          <p:cNvSpPr>
            <a:spLocks noChangeArrowheads="1"/>
          </p:cNvSpPr>
          <p:nvPr/>
        </p:nvSpPr>
        <p:spPr bwMode="auto">
          <a:xfrm>
            <a:off x="4743450" y="2171700"/>
            <a:ext cx="914400" cy="1714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609" name="Line 1073">
            <a:extLst>
              <a:ext uri="{FF2B5EF4-FFF2-40B4-BE49-F238E27FC236}">
                <a16:creationId xmlns:a16="http://schemas.microsoft.com/office/drawing/2014/main" id="{F652A43E-ED14-4836-8BDC-FF0B5BBF88EF}"/>
              </a:ext>
            </a:extLst>
          </p:cNvPr>
          <p:cNvSpPr>
            <a:spLocks noChangeShapeType="1"/>
          </p:cNvSpPr>
          <p:nvPr/>
        </p:nvSpPr>
        <p:spPr bwMode="auto">
          <a:xfrm flipH="1">
            <a:off x="5657850" y="21717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0" name="Line 1074">
            <a:extLst>
              <a:ext uri="{FF2B5EF4-FFF2-40B4-BE49-F238E27FC236}">
                <a16:creationId xmlns:a16="http://schemas.microsoft.com/office/drawing/2014/main" id="{D956D66D-3A74-44D7-A336-E75E728FCE64}"/>
              </a:ext>
            </a:extLst>
          </p:cNvPr>
          <p:cNvSpPr>
            <a:spLocks noChangeShapeType="1"/>
          </p:cNvSpPr>
          <p:nvPr/>
        </p:nvSpPr>
        <p:spPr bwMode="auto">
          <a:xfrm>
            <a:off x="2000250" y="21717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1" name="Line 1075">
            <a:extLst>
              <a:ext uri="{FF2B5EF4-FFF2-40B4-BE49-F238E27FC236}">
                <a16:creationId xmlns:a16="http://schemas.microsoft.com/office/drawing/2014/main" id="{4B414608-741A-44AA-AF39-6162F5A290A3}"/>
              </a:ext>
            </a:extLst>
          </p:cNvPr>
          <p:cNvSpPr>
            <a:spLocks noChangeShapeType="1"/>
          </p:cNvSpPr>
          <p:nvPr/>
        </p:nvSpPr>
        <p:spPr bwMode="auto">
          <a:xfrm>
            <a:off x="2000250" y="217170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2" name="Line 1076">
            <a:extLst>
              <a:ext uri="{FF2B5EF4-FFF2-40B4-BE49-F238E27FC236}">
                <a16:creationId xmlns:a16="http://schemas.microsoft.com/office/drawing/2014/main" id="{49368504-FAC1-495C-A5F0-B5D6E844C869}"/>
              </a:ext>
            </a:extLst>
          </p:cNvPr>
          <p:cNvSpPr>
            <a:spLocks noChangeShapeType="1"/>
          </p:cNvSpPr>
          <p:nvPr/>
        </p:nvSpPr>
        <p:spPr bwMode="auto">
          <a:xfrm>
            <a:off x="2000250" y="234315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3" name="Line 1077">
            <a:extLst>
              <a:ext uri="{FF2B5EF4-FFF2-40B4-BE49-F238E27FC236}">
                <a16:creationId xmlns:a16="http://schemas.microsoft.com/office/drawing/2014/main" id="{7FBA9610-0F3B-4E77-822D-82D84EF82F1A}"/>
              </a:ext>
            </a:extLst>
          </p:cNvPr>
          <p:cNvSpPr>
            <a:spLocks noChangeShapeType="1"/>
          </p:cNvSpPr>
          <p:nvPr/>
        </p:nvSpPr>
        <p:spPr bwMode="auto">
          <a:xfrm>
            <a:off x="21145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4" name="Line 1078">
            <a:extLst>
              <a:ext uri="{FF2B5EF4-FFF2-40B4-BE49-F238E27FC236}">
                <a16:creationId xmlns:a16="http://schemas.microsoft.com/office/drawing/2014/main" id="{FB366D8A-BF62-4C75-B2E6-7681F427AE63}"/>
              </a:ext>
            </a:extLst>
          </p:cNvPr>
          <p:cNvSpPr>
            <a:spLocks noChangeShapeType="1"/>
          </p:cNvSpPr>
          <p:nvPr/>
        </p:nvSpPr>
        <p:spPr bwMode="auto">
          <a:xfrm>
            <a:off x="22288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5" name="Line 1079">
            <a:extLst>
              <a:ext uri="{FF2B5EF4-FFF2-40B4-BE49-F238E27FC236}">
                <a16:creationId xmlns:a16="http://schemas.microsoft.com/office/drawing/2014/main" id="{15C189ED-5361-41BD-BA61-797FE4F572F9}"/>
              </a:ext>
            </a:extLst>
          </p:cNvPr>
          <p:cNvSpPr>
            <a:spLocks noChangeShapeType="1"/>
          </p:cNvSpPr>
          <p:nvPr/>
        </p:nvSpPr>
        <p:spPr bwMode="auto">
          <a:xfrm>
            <a:off x="23431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6" name="Line 1080">
            <a:extLst>
              <a:ext uri="{FF2B5EF4-FFF2-40B4-BE49-F238E27FC236}">
                <a16:creationId xmlns:a16="http://schemas.microsoft.com/office/drawing/2014/main" id="{66949CE2-907C-42D7-BF59-4F5C6D5BA211}"/>
              </a:ext>
            </a:extLst>
          </p:cNvPr>
          <p:cNvSpPr>
            <a:spLocks noChangeShapeType="1"/>
          </p:cNvSpPr>
          <p:nvPr/>
        </p:nvSpPr>
        <p:spPr bwMode="auto">
          <a:xfrm>
            <a:off x="24574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7" name="Line 1081">
            <a:extLst>
              <a:ext uri="{FF2B5EF4-FFF2-40B4-BE49-F238E27FC236}">
                <a16:creationId xmlns:a16="http://schemas.microsoft.com/office/drawing/2014/main" id="{63B100C7-5F83-4987-BCDA-72A994324995}"/>
              </a:ext>
            </a:extLst>
          </p:cNvPr>
          <p:cNvSpPr>
            <a:spLocks noChangeShapeType="1"/>
          </p:cNvSpPr>
          <p:nvPr/>
        </p:nvSpPr>
        <p:spPr bwMode="auto">
          <a:xfrm>
            <a:off x="25717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8" name="Line 1082">
            <a:extLst>
              <a:ext uri="{FF2B5EF4-FFF2-40B4-BE49-F238E27FC236}">
                <a16:creationId xmlns:a16="http://schemas.microsoft.com/office/drawing/2014/main" id="{F9A7F83F-A283-47D6-ACD1-C4417C0078F5}"/>
              </a:ext>
            </a:extLst>
          </p:cNvPr>
          <p:cNvSpPr>
            <a:spLocks noChangeShapeType="1"/>
          </p:cNvSpPr>
          <p:nvPr/>
        </p:nvSpPr>
        <p:spPr bwMode="auto">
          <a:xfrm>
            <a:off x="26860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9" name="Line 1083">
            <a:extLst>
              <a:ext uri="{FF2B5EF4-FFF2-40B4-BE49-F238E27FC236}">
                <a16:creationId xmlns:a16="http://schemas.microsoft.com/office/drawing/2014/main" id="{D1739583-7BC9-4304-B3C3-8CE983FBC059}"/>
              </a:ext>
            </a:extLst>
          </p:cNvPr>
          <p:cNvSpPr>
            <a:spLocks noChangeShapeType="1"/>
          </p:cNvSpPr>
          <p:nvPr/>
        </p:nvSpPr>
        <p:spPr bwMode="auto">
          <a:xfrm>
            <a:off x="28003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0" name="Line 1084">
            <a:extLst>
              <a:ext uri="{FF2B5EF4-FFF2-40B4-BE49-F238E27FC236}">
                <a16:creationId xmlns:a16="http://schemas.microsoft.com/office/drawing/2014/main" id="{858CA8E5-9E17-433C-A478-6FBE65AE4754}"/>
              </a:ext>
            </a:extLst>
          </p:cNvPr>
          <p:cNvSpPr>
            <a:spLocks noChangeShapeType="1"/>
          </p:cNvSpPr>
          <p:nvPr/>
        </p:nvSpPr>
        <p:spPr bwMode="auto">
          <a:xfrm>
            <a:off x="29146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1" name="Line 1085">
            <a:extLst>
              <a:ext uri="{FF2B5EF4-FFF2-40B4-BE49-F238E27FC236}">
                <a16:creationId xmlns:a16="http://schemas.microsoft.com/office/drawing/2014/main" id="{CEE4FF7B-F4C9-4362-97FB-C85DC1C9B477}"/>
              </a:ext>
            </a:extLst>
          </p:cNvPr>
          <p:cNvSpPr>
            <a:spLocks noChangeShapeType="1"/>
          </p:cNvSpPr>
          <p:nvPr/>
        </p:nvSpPr>
        <p:spPr bwMode="auto">
          <a:xfrm>
            <a:off x="30289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2" name="Line 1086">
            <a:extLst>
              <a:ext uri="{FF2B5EF4-FFF2-40B4-BE49-F238E27FC236}">
                <a16:creationId xmlns:a16="http://schemas.microsoft.com/office/drawing/2014/main" id="{CE999C3D-26B1-4534-95FF-42E820369C3A}"/>
              </a:ext>
            </a:extLst>
          </p:cNvPr>
          <p:cNvSpPr>
            <a:spLocks noChangeShapeType="1"/>
          </p:cNvSpPr>
          <p:nvPr/>
        </p:nvSpPr>
        <p:spPr bwMode="auto">
          <a:xfrm>
            <a:off x="31432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3" name="Line 1087">
            <a:extLst>
              <a:ext uri="{FF2B5EF4-FFF2-40B4-BE49-F238E27FC236}">
                <a16:creationId xmlns:a16="http://schemas.microsoft.com/office/drawing/2014/main" id="{F7E9474C-6A88-4F01-9D34-246C374DB2EB}"/>
              </a:ext>
            </a:extLst>
          </p:cNvPr>
          <p:cNvSpPr>
            <a:spLocks noChangeShapeType="1"/>
          </p:cNvSpPr>
          <p:nvPr/>
        </p:nvSpPr>
        <p:spPr bwMode="auto">
          <a:xfrm>
            <a:off x="32575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4" name="Line 1088">
            <a:extLst>
              <a:ext uri="{FF2B5EF4-FFF2-40B4-BE49-F238E27FC236}">
                <a16:creationId xmlns:a16="http://schemas.microsoft.com/office/drawing/2014/main" id="{7FE9A078-45CB-41AD-AF85-5555889AB519}"/>
              </a:ext>
            </a:extLst>
          </p:cNvPr>
          <p:cNvSpPr>
            <a:spLocks noChangeShapeType="1"/>
          </p:cNvSpPr>
          <p:nvPr/>
        </p:nvSpPr>
        <p:spPr bwMode="auto">
          <a:xfrm>
            <a:off x="33718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5" name="Line 1089">
            <a:extLst>
              <a:ext uri="{FF2B5EF4-FFF2-40B4-BE49-F238E27FC236}">
                <a16:creationId xmlns:a16="http://schemas.microsoft.com/office/drawing/2014/main" id="{D355A90C-AD82-4F5B-811E-167BE9EAAE84}"/>
              </a:ext>
            </a:extLst>
          </p:cNvPr>
          <p:cNvSpPr>
            <a:spLocks noChangeShapeType="1"/>
          </p:cNvSpPr>
          <p:nvPr/>
        </p:nvSpPr>
        <p:spPr bwMode="auto">
          <a:xfrm>
            <a:off x="34861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6" name="Line 1090">
            <a:extLst>
              <a:ext uri="{FF2B5EF4-FFF2-40B4-BE49-F238E27FC236}">
                <a16:creationId xmlns:a16="http://schemas.microsoft.com/office/drawing/2014/main" id="{1A2CB45C-75BC-4C90-A657-5B504C31F6A3}"/>
              </a:ext>
            </a:extLst>
          </p:cNvPr>
          <p:cNvSpPr>
            <a:spLocks noChangeShapeType="1"/>
          </p:cNvSpPr>
          <p:nvPr/>
        </p:nvSpPr>
        <p:spPr bwMode="auto">
          <a:xfrm>
            <a:off x="36004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7" name="Line 1091">
            <a:extLst>
              <a:ext uri="{FF2B5EF4-FFF2-40B4-BE49-F238E27FC236}">
                <a16:creationId xmlns:a16="http://schemas.microsoft.com/office/drawing/2014/main" id="{A7070911-9F32-44AD-B52D-1823DE625DC6}"/>
              </a:ext>
            </a:extLst>
          </p:cNvPr>
          <p:cNvSpPr>
            <a:spLocks noChangeShapeType="1"/>
          </p:cNvSpPr>
          <p:nvPr/>
        </p:nvSpPr>
        <p:spPr bwMode="auto">
          <a:xfrm>
            <a:off x="37147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8" name="Line 1092">
            <a:extLst>
              <a:ext uri="{FF2B5EF4-FFF2-40B4-BE49-F238E27FC236}">
                <a16:creationId xmlns:a16="http://schemas.microsoft.com/office/drawing/2014/main" id="{6031F95F-00A7-4EF7-987B-6EEF25C7607B}"/>
              </a:ext>
            </a:extLst>
          </p:cNvPr>
          <p:cNvSpPr>
            <a:spLocks noChangeShapeType="1"/>
          </p:cNvSpPr>
          <p:nvPr/>
        </p:nvSpPr>
        <p:spPr bwMode="auto">
          <a:xfrm>
            <a:off x="38290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9" name="Line 1093">
            <a:extLst>
              <a:ext uri="{FF2B5EF4-FFF2-40B4-BE49-F238E27FC236}">
                <a16:creationId xmlns:a16="http://schemas.microsoft.com/office/drawing/2014/main" id="{D82692F5-F96E-4191-8FEE-0A9DA129D7DF}"/>
              </a:ext>
            </a:extLst>
          </p:cNvPr>
          <p:cNvSpPr>
            <a:spLocks noChangeShapeType="1"/>
          </p:cNvSpPr>
          <p:nvPr/>
        </p:nvSpPr>
        <p:spPr bwMode="auto">
          <a:xfrm>
            <a:off x="39433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0" name="Line 1094">
            <a:extLst>
              <a:ext uri="{FF2B5EF4-FFF2-40B4-BE49-F238E27FC236}">
                <a16:creationId xmlns:a16="http://schemas.microsoft.com/office/drawing/2014/main" id="{A7982B7A-0487-4E6F-BF2C-34CA599CB65A}"/>
              </a:ext>
            </a:extLst>
          </p:cNvPr>
          <p:cNvSpPr>
            <a:spLocks noChangeShapeType="1"/>
          </p:cNvSpPr>
          <p:nvPr/>
        </p:nvSpPr>
        <p:spPr bwMode="auto">
          <a:xfrm>
            <a:off x="40576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1" name="Line 1095">
            <a:extLst>
              <a:ext uri="{FF2B5EF4-FFF2-40B4-BE49-F238E27FC236}">
                <a16:creationId xmlns:a16="http://schemas.microsoft.com/office/drawing/2014/main" id="{06552A8B-0481-4E47-8F51-B7010DEA151D}"/>
              </a:ext>
            </a:extLst>
          </p:cNvPr>
          <p:cNvSpPr>
            <a:spLocks noChangeShapeType="1"/>
          </p:cNvSpPr>
          <p:nvPr/>
        </p:nvSpPr>
        <p:spPr bwMode="auto">
          <a:xfrm>
            <a:off x="41719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2" name="Line 1096">
            <a:extLst>
              <a:ext uri="{FF2B5EF4-FFF2-40B4-BE49-F238E27FC236}">
                <a16:creationId xmlns:a16="http://schemas.microsoft.com/office/drawing/2014/main" id="{5852A59B-8269-470F-9E80-4B6ED9F1F850}"/>
              </a:ext>
            </a:extLst>
          </p:cNvPr>
          <p:cNvSpPr>
            <a:spLocks noChangeShapeType="1"/>
          </p:cNvSpPr>
          <p:nvPr/>
        </p:nvSpPr>
        <p:spPr bwMode="auto">
          <a:xfrm>
            <a:off x="42862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3" name="Line 1097">
            <a:extLst>
              <a:ext uri="{FF2B5EF4-FFF2-40B4-BE49-F238E27FC236}">
                <a16:creationId xmlns:a16="http://schemas.microsoft.com/office/drawing/2014/main" id="{8666D6CA-880F-45BD-97A6-8AE681584AB6}"/>
              </a:ext>
            </a:extLst>
          </p:cNvPr>
          <p:cNvSpPr>
            <a:spLocks noChangeShapeType="1"/>
          </p:cNvSpPr>
          <p:nvPr/>
        </p:nvSpPr>
        <p:spPr bwMode="auto">
          <a:xfrm>
            <a:off x="44005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4" name="Line 1098">
            <a:extLst>
              <a:ext uri="{FF2B5EF4-FFF2-40B4-BE49-F238E27FC236}">
                <a16:creationId xmlns:a16="http://schemas.microsoft.com/office/drawing/2014/main" id="{33FF6D7F-C960-44E7-958E-97A42C841D87}"/>
              </a:ext>
            </a:extLst>
          </p:cNvPr>
          <p:cNvSpPr>
            <a:spLocks noChangeShapeType="1"/>
          </p:cNvSpPr>
          <p:nvPr/>
        </p:nvSpPr>
        <p:spPr bwMode="auto">
          <a:xfrm>
            <a:off x="45148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5" name="Line 1099">
            <a:extLst>
              <a:ext uri="{FF2B5EF4-FFF2-40B4-BE49-F238E27FC236}">
                <a16:creationId xmlns:a16="http://schemas.microsoft.com/office/drawing/2014/main" id="{E0E46FA3-023D-41A7-8D60-6A8A1AC0B12E}"/>
              </a:ext>
            </a:extLst>
          </p:cNvPr>
          <p:cNvSpPr>
            <a:spLocks noChangeShapeType="1"/>
          </p:cNvSpPr>
          <p:nvPr/>
        </p:nvSpPr>
        <p:spPr bwMode="auto">
          <a:xfrm>
            <a:off x="46291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6" name="Line 1100">
            <a:extLst>
              <a:ext uri="{FF2B5EF4-FFF2-40B4-BE49-F238E27FC236}">
                <a16:creationId xmlns:a16="http://schemas.microsoft.com/office/drawing/2014/main" id="{D6BAC724-2A74-4FD8-BC15-21E18BF07C3B}"/>
              </a:ext>
            </a:extLst>
          </p:cNvPr>
          <p:cNvSpPr>
            <a:spLocks noChangeShapeType="1"/>
          </p:cNvSpPr>
          <p:nvPr/>
        </p:nvSpPr>
        <p:spPr bwMode="auto">
          <a:xfrm>
            <a:off x="47434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7" name="Line 1101">
            <a:extLst>
              <a:ext uri="{FF2B5EF4-FFF2-40B4-BE49-F238E27FC236}">
                <a16:creationId xmlns:a16="http://schemas.microsoft.com/office/drawing/2014/main" id="{3FC36EB2-515A-4B4B-A401-A022A3F9C1BF}"/>
              </a:ext>
            </a:extLst>
          </p:cNvPr>
          <p:cNvSpPr>
            <a:spLocks noChangeShapeType="1"/>
          </p:cNvSpPr>
          <p:nvPr/>
        </p:nvSpPr>
        <p:spPr bwMode="auto">
          <a:xfrm>
            <a:off x="48577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8" name="Line 1102">
            <a:extLst>
              <a:ext uri="{FF2B5EF4-FFF2-40B4-BE49-F238E27FC236}">
                <a16:creationId xmlns:a16="http://schemas.microsoft.com/office/drawing/2014/main" id="{2F132AEF-D87D-4FE7-AAA9-E1DF4CB4166D}"/>
              </a:ext>
            </a:extLst>
          </p:cNvPr>
          <p:cNvSpPr>
            <a:spLocks noChangeShapeType="1"/>
          </p:cNvSpPr>
          <p:nvPr/>
        </p:nvSpPr>
        <p:spPr bwMode="auto">
          <a:xfrm>
            <a:off x="49720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9" name="Line 1103">
            <a:extLst>
              <a:ext uri="{FF2B5EF4-FFF2-40B4-BE49-F238E27FC236}">
                <a16:creationId xmlns:a16="http://schemas.microsoft.com/office/drawing/2014/main" id="{42168A53-C40D-47AC-B18D-EB9193633669}"/>
              </a:ext>
            </a:extLst>
          </p:cNvPr>
          <p:cNvSpPr>
            <a:spLocks noChangeShapeType="1"/>
          </p:cNvSpPr>
          <p:nvPr/>
        </p:nvSpPr>
        <p:spPr bwMode="auto">
          <a:xfrm>
            <a:off x="50863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0" name="Line 1104">
            <a:extLst>
              <a:ext uri="{FF2B5EF4-FFF2-40B4-BE49-F238E27FC236}">
                <a16:creationId xmlns:a16="http://schemas.microsoft.com/office/drawing/2014/main" id="{982ECF01-5BF6-497A-970E-99AAFDFB8684}"/>
              </a:ext>
            </a:extLst>
          </p:cNvPr>
          <p:cNvSpPr>
            <a:spLocks noChangeShapeType="1"/>
          </p:cNvSpPr>
          <p:nvPr/>
        </p:nvSpPr>
        <p:spPr bwMode="auto">
          <a:xfrm>
            <a:off x="52006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1" name="Line 1105">
            <a:extLst>
              <a:ext uri="{FF2B5EF4-FFF2-40B4-BE49-F238E27FC236}">
                <a16:creationId xmlns:a16="http://schemas.microsoft.com/office/drawing/2014/main" id="{7256B570-32EF-4C56-8D6D-D6E742EE4D0A}"/>
              </a:ext>
            </a:extLst>
          </p:cNvPr>
          <p:cNvSpPr>
            <a:spLocks noChangeShapeType="1"/>
          </p:cNvSpPr>
          <p:nvPr/>
        </p:nvSpPr>
        <p:spPr bwMode="auto">
          <a:xfrm>
            <a:off x="53149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2" name="Line 1106">
            <a:extLst>
              <a:ext uri="{FF2B5EF4-FFF2-40B4-BE49-F238E27FC236}">
                <a16:creationId xmlns:a16="http://schemas.microsoft.com/office/drawing/2014/main" id="{ADD85B97-C47F-4083-A1F4-79B5F71EDC63}"/>
              </a:ext>
            </a:extLst>
          </p:cNvPr>
          <p:cNvSpPr>
            <a:spLocks noChangeShapeType="1"/>
          </p:cNvSpPr>
          <p:nvPr/>
        </p:nvSpPr>
        <p:spPr bwMode="auto">
          <a:xfrm>
            <a:off x="54292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3" name="Line 1107">
            <a:extLst>
              <a:ext uri="{FF2B5EF4-FFF2-40B4-BE49-F238E27FC236}">
                <a16:creationId xmlns:a16="http://schemas.microsoft.com/office/drawing/2014/main" id="{DE7A3400-BEF6-49A8-9C36-283F4E57658C}"/>
              </a:ext>
            </a:extLst>
          </p:cNvPr>
          <p:cNvSpPr>
            <a:spLocks noChangeShapeType="1"/>
          </p:cNvSpPr>
          <p:nvPr/>
        </p:nvSpPr>
        <p:spPr bwMode="auto">
          <a:xfrm>
            <a:off x="55435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4" name="Rectangle 1108">
            <a:extLst>
              <a:ext uri="{FF2B5EF4-FFF2-40B4-BE49-F238E27FC236}">
                <a16:creationId xmlns:a16="http://schemas.microsoft.com/office/drawing/2014/main" id="{E264ECC3-C1D6-4B25-922A-D7AC61457B69}"/>
              </a:ext>
            </a:extLst>
          </p:cNvPr>
          <p:cNvSpPr>
            <a:spLocks noChangeArrowheads="1"/>
          </p:cNvSpPr>
          <p:nvPr/>
        </p:nvSpPr>
        <p:spPr bwMode="auto">
          <a:xfrm>
            <a:off x="5772150" y="2171700"/>
            <a:ext cx="21145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b="0">
                <a:latin typeface="Arial" panose="020B0604020202020204" pitchFamily="34" charset="0"/>
              </a:rPr>
              <a:t>range 0-0x000000ff step 0x00000001 </a:t>
            </a:r>
          </a:p>
        </p:txBody>
      </p:sp>
      <p:sp>
        <p:nvSpPr>
          <p:cNvPr id="66645" name="Rectangle 1109">
            <a:extLst>
              <a:ext uri="{FF2B5EF4-FFF2-40B4-BE49-F238E27FC236}">
                <a16:creationId xmlns:a16="http://schemas.microsoft.com/office/drawing/2014/main" id="{970EA55A-016C-4345-9E65-07D8ADE1BB82}"/>
              </a:ext>
            </a:extLst>
          </p:cNvPr>
          <p:cNvSpPr>
            <a:spLocks noChangeArrowheads="1"/>
          </p:cNvSpPr>
          <p:nvPr/>
        </p:nvSpPr>
        <p:spPr bwMode="auto">
          <a:xfrm>
            <a:off x="4514850" y="2857500"/>
            <a:ext cx="914400" cy="1714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646" name="Line 1110">
            <a:extLst>
              <a:ext uri="{FF2B5EF4-FFF2-40B4-BE49-F238E27FC236}">
                <a16:creationId xmlns:a16="http://schemas.microsoft.com/office/drawing/2014/main" id="{65852F17-DF22-4704-A47B-5E9855EF7A0F}"/>
              </a:ext>
            </a:extLst>
          </p:cNvPr>
          <p:cNvSpPr>
            <a:spLocks noChangeShapeType="1"/>
          </p:cNvSpPr>
          <p:nvPr/>
        </p:nvSpPr>
        <p:spPr bwMode="auto">
          <a:xfrm flipH="1">
            <a:off x="5657850" y="28575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7" name="Line 1111">
            <a:extLst>
              <a:ext uri="{FF2B5EF4-FFF2-40B4-BE49-F238E27FC236}">
                <a16:creationId xmlns:a16="http://schemas.microsoft.com/office/drawing/2014/main" id="{472C27F6-5593-4F51-8C90-31B679FEC6F1}"/>
              </a:ext>
            </a:extLst>
          </p:cNvPr>
          <p:cNvSpPr>
            <a:spLocks noChangeShapeType="1"/>
          </p:cNvSpPr>
          <p:nvPr/>
        </p:nvSpPr>
        <p:spPr bwMode="auto">
          <a:xfrm>
            <a:off x="2000250" y="28575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8" name="Rectangle 1112">
            <a:extLst>
              <a:ext uri="{FF2B5EF4-FFF2-40B4-BE49-F238E27FC236}">
                <a16:creationId xmlns:a16="http://schemas.microsoft.com/office/drawing/2014/main" id="{94E41632-09E8-456E-8EB4-303158A78432}"/>
              </a:ext>
            </a:extLst>
          </p:cNvPr>
          <p:cNvSpPr>
            <a:spLocks noChangeArrowheads="1"/>
          </p:cNvSpPr>
          <p:nvPr/>
        </p:nvSpPr>
        <p:spPr bwMode="auto">
          <a:xfrm>
            <a:off x="5772150" y="2857500"/>
            <a:ext cx="21145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b="0">
                <a:latin typeface="Arial" panose="020B0604020202020204" pitchFamily="34" charset="0"/>
              </a:rPr>
              <a:t>range 0-0x000003fc step 0x00000004  </a:t>
            </a:r>
          </a:p>
        </p:txBody>
      </p:sp>
      <p:sp>
        <p:nvSpPr>
          <p:cNvPr id="66649" name="Rectangle 1113">
            <a:extLst>
              <a:ext uri="{FF2B5EF4-FFF2-40B4-BE49-F238E27FC236}">
                <a16:creationId xmlns:a16="http://schemas.microsoft.com/office/drawing/2014/main" id="{6C02B95A-CCFB-49FD-8C1F-5D5C405DEEB7}"/>
              </a:ext>
            </a:extLst>
          </p:cNvPr>
          <p:cNvSpPr>
            <a:spLocks noChangeArrowheads="1"/>
          </p:cNvSpPr>
          <p:nvPr/>
        </p:nvSpPr>
        <p:spPr bwMode="auto">
          <a:xfrm>
            <a:off x="1371600" y="2857500"/>
            <a:ext cx="5143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ror #30   </a:t>
            </a:r>
          </a:p>
        </p:txBody>
      </p:sp>
      <p:sp>
        <p:nvSpPr>
          <p:cNvPr id="66650" name="Line 1114">
            <a:extLst>
              <a:ext uri="{FF2B5EF4-FFF2-40B4-BE49-F238E27FC236}">
                <a16:creationId xmlns:a16="http://schemas.microsoft.com/office/drawing/2014/main" id="{42580EA9-1E7E-46C9-9251-C71FA4213D89}"/>
              </a:ext>
            </a:extLst>
          </p:cNvPr>
          <p:cNvSpPr>
            <a:spLocks noChangeShapeType="1"/>
          </p:cNvSpPr>
          <p:nvPr/>
        </p:nvSpPr>
        <p:spPr bwMode="auto">
          <a:xfrm>
            <a:off x="2000250" y="285750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1" name="Line 1115">
            <a:extLst>
              <a:ext uri="{FF2B5EF4-FFF2-40B4-BE49-F238E27FC236}">
                <a16:creationId xmlns:a16="http://schemas.microsoft.com/office/drawing/2014/main" id="{63F402C3-139D-4C8D-8201-E3450C8734E2}"/>
              </a:ext>
            </a:extLst>
          </p:cNvPr>
          <p:cNvSpPr>
            <a:spLocks noChangeShapeType="1"/>
          </p:cNvSpPr>
          <p:nvPr/>
        </p:nvSpPr>
        <p:spPr bwMode="auto">
          <a:xfrm>
            <a:off x="2000250" y="302895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2" name="Line 1116">
            <a:extLst>
              <a:ext uri="{FF2B5EF4-FFF2-40B4-BE49-F238E27FC236}">
                <a16:creationId xmlns:a16="http://schemas.microsoft.com/office/drawing/2014/main" id="{AC3498CA-697E-436F-8BE6-1687F0FAB055}"/>
              </a:ext>
            </a:extLst>
          </p:cNvPr>
          <p:cNvSpPr>
            <a:spLocks noChangeShapeType="1"/>
          </p:cNvSpPr>
          <p:nvPr/>
        </p:nvSpPr>
        <p:spPr bwMode="auto">
          <a:xfrm>
            <a:off x="21145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3" name="Line 1117">
            <a:extLst>
              <a:ext uri="{FF2B5EF4-FFF2-40B4-BE49-F238E27FC236}">
                <a16:creationId xmlns:a16="http://schemas.microsoft.com/office/drawing/2014/main" id="{C353FCA1-6248-442A-9757-1C1982BDDED0}"/>
              </a:ext>
            </a:extLst>
          </p:cNvPr>
          <p:cNvSpPr>
            <a:spLocks noChangeShapeType="1"/>
          </p:cNvSpPr>
          <p:nvPr/>
        </p:nvSpPr>
        <p:spPr bwMode="auto">
          <a:xfrm>
            <a:off x="22288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4" name="Line 1118">
            <a:extLst>
              <a:ext uri="{FF2B5EF4-FFF2-40B4-BE49-F238E27FC236}">
                <a16:creationId xmlns:a16="http://schemas.microsoft.com/office/drawing/2014/main" id="{6DAFD547-205F-4223-8D60-49FE5102661A}"/>
              </a:ext>
            </a:extLst>
          </p:cNvPr>
          <p:cNvSpPr>
            <a:spLocks noChangeShapeType="1"/>
          </p:cNvSpPr>
          <p:nvPr/>
        </p:nvSpPr>
        <p:spPr bwMode="auto">
          <a:xfrm>
            <a:off x="23431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5" name="Line 1119">
            <a:extLst>
              <a:ext uri="{FF2B5EF4-FFF2-40B4-BE49-F238E27FC236}">
                <a16:creationId xmlns:a16="http://schemas.microsoft.com/office/drawing/2014/main" id="{13D1F9EE-69BC-4812-B1F2-4124B5C8B8FC}"/>
              </a:ext>
            </a:extLst>
          </p:cNvPr>
          <p:cNvSpPr>
            <a:spLocks noChangeShapeType="1"/>
          </p:cNvSpPr>
          <p:nvPr/>
        </p:nvSpPr>
        <p:spPr bwMode="auto">
          <a:xfrm>
            <a:off x="24574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6" name="Line 1120">
            <a:extLst>
              <a:ext uri="{FF2B5EF4-FFF2-40B4-BE49-F238E27FC236}">
                <a16:creationId xmlns:a16="http://schemas.microsoft.com/office/drawing/2014/main" id="{DFEACDDE-5D4E-4611-A581-9633E455BEEC}"/>
              </a:ext>
            </a:extLst>
          </p:cNvPr>
          <p:cNvSpPr>
            <a:spLocks noChangeShapeType="1"/>
          </p:cNvSpPr>
          <p:nvPr/>
        </p:nvSpPr>
        <p:spPr bwMode="auto">
          <a:xfrm>
            <a:off x="25717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7" name="Line 1121">
            <a:extLst>
              <a:ext uri="{FF2B5EF4-FFF2-40B4-BE49-F238E27FC236}">
                <a16:creationId xmlns:a16="http://schemas.microsoft.com/office/drawing/2014/main" id="{CDB873C6-08D6-4EDC-9C97-D8346B867276}"/>
              </a:ext>
            </a:extLst>
          </p:cNvPr>
          <p:cNvSpPr>
            <a:spLocks noChangeShapeType="1"/>
          </p:cNvSpPr>
          <p:nvPr/>
        </p:nvSpPr>
        <p:spPr bwMode="auto">
          <a:xfrm>
            <a:off x="26860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8" name="Line 1122">
            <a:extLst>
              <a:ext uri="{FF2B5EF4-FFF2-40B4-BE49-F238E27FC236}">
                <a16:creationId xmlns:a16="http://schemas.microsoft.com/office/drawing/2014/main" id="{83FD3442-9885-4964-BBA7-E800872BAF4C}"/>
              </a:ext>
            </a:extLst>
          </p:cNvPr>
          <p:cNvSpPr>
            <a:spLocks noChangeShapeType="1"/>
          </p:cNvSpPr>
          <p:nvPr/>
        </p:nvSpPr>
        <p:spPr bwMode="auto">
          <a:xfrm>
            <a:off x="28003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9" name="Line 1123">
            <a:extLst>
              <a:ext uri="{FF2B5EF4-FFF2-40B4-BE49-F238E27FC236}">
                <a16:creationId xmlns:a16="http://schemas.microsoft.com/office/drawing/2014/main" id="{0F957B46-A7CF-498E-897A-30AD94E44AEB}"/>
              </a:ext>
            </a:extLst>
          </p:cNvPr>
          <p:cNvSpPr>
            <a:spLocks noChangeShapeType="1"/>
          </p:cNvSpPr>
          <p:nvPr/>
        </p:nvSpPr>
        <p:spPr bwMode="auto">
          <a:xfrm>
            <a:off x="29146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0" name="Line 1124">
            <a:extLst>
              <a:ext uri="{FF2B5EF4-FFF2-40B4-BE49-F238E27FC236}">
                <a16:creationId xmlns:a16="http://schemas.microsoft.com/office/drawing/2014/main" id="{03CB7149-A783-4890-93E0-A03BD79B7173}"/>
              </a:ext>
            </a:extLst>
          </p:cNvPr>
          <p:cNvSpPr>
            <a:spLocks noChangeShapeType="1"/>
          </p:cNvSpPr>
          <p:nvPr/>
        </p:nvSpPr>
        <p:spPr bwMode="auto">
          <a:xfrm>
            <a:off x="30289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1" name="Line 1125">
            <a:extLst>
              <a:ext uri="{FF2B5EF4-FFF2-40B4-BE49-F238E27FC236}">
                <a16:creationId xmlns:a16="http://schemas.microsoft.com/office/drawing/2014/main" id="{7F671DD6-CB90-402F-BDED-ADEBA9F3B15A}"/>
              </a:ext>
            </a:extLst>
          </p:cNvPr>
          <p:cNvSpPr>
            <a:spLocks noChangeShapeType="1"/>
          </p:cNvSpPr>
          <p:nvPr/>
        </p:nvSpPr>
        <p:spPr bwMode="auto">
          <a:xfrm>
            <a:off x="31432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2" name="Line 1126">
            <a:extLst>
              <a:ext uri="{FF2B5EF4-FFF2-40B4-BE49-F238E27FC236}">
                <a16:creationId xmlns:a16="http://schemas.microsoft.com/office/drawing/2014/main" id="{26DB505A-CC13-4622-B331-D7FA054D6B51}"/>
              </a:ext>
            </a:extLst>
          </p:cNvPr>
          <p:cNvSpPr>
            <a:spLocks noChangeShapeType="1"/>
          </p:cNvSpPr>
          <p:nvPr/>
        </p:nvSpPr>
        <p:spPr bwMode="auto">
          <a:xfrm>
            <a:off x="32575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3" name="Line 1127">
            <a:extLst>
              <a:ext uri="{FF2B5EF4-FFF2-40B4-BE49-F238E27FC236}">
                <a16:creationId xmlns:a16="http://schemas.microsoft.com/office/drawing/2014/main" id="{AE1FFA2B-0FEF-4662-9FD4-D4803D0063D0}"/>
              </a:ext>
            </a:extLst>
          </p:cNvPr>
          <p:cNvSpPr>
            <a:spLocks noChangeShapeType="1"/>
          </p:cNvSpPr>
          <p:nvPr/>
        </p:nvSpPr>
        <p:spPr bwMode="auto">
          <a:xfrm>
            <a:off x="33718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4" name="Line 1128">
            <a:extLst>
              <a:ext uri="{FF2B5EF4-FFF2-40B4-BE49-F238E27FC236}">
                <a16:creationId xmlns:a16="http://schemas.microsoft.com/office/drawing/2014/main" id="{69B4EF45-C73F-4792-9B0F-F6B4834F9D36}"/>
              </a:ext>
            </a:extLst>
          </p:cNvPr>
          <p:cNvSpPr>
            <a:spLocks noChangeShapeType="1"/>
          </p:cNvSpPr>
          <p:nvPr/>
        </p:nvSpPr>
        <p:spPr bwMode="auto">
          <a:xfrm>
            <a:off x="34861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5" name="Line 1129">
            <a:extLst>
              <a:ext uri="{FF2B5EF4-FFF2-40B4-BE49-F238E27FC236}">
                <a16:creationId xmlns:a16="http://schemas.microsoft.com/office/drawing/2014/main" id="{8C4DA126-D6E0-4A3C-91F2-39CB8D891A77}"/>
              </a:ext>
            </a:extLst>
          </p:cNvPr>
          <p:cNvSpPr>
            <a:spLocks noChangeShapeType="1"/>
          </p:cNvSpPr>
          <p:nvPr/>
        </p:nvSpPr>
        <p:spPr bwMode="auto">
          <a:xfrm>
            <a:off x="36004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6" name="Line 1130">
            <a:extLst>
              <a:ext uri="{FF2B5EF4-FFF2-40B4-BE49-F238E27FC236}">
                <a16:creationId xmlns:a16="http://schemas.microsoft.com/office/drawing/2014/main" id="{67420C15-04C5-47D2-AE0D-082739B3836A}"/>
              </a:ext>
            </a:extLst>
          </p:cNvPr>
          <p:cNvSpPr>
            <a:spLocks noChangeShapeType="1"/>
          </p:cNvSpPr>
          <p:nvPr/>
        </p:nvSpPr>
        <p:spPr bwMode="auto">
          <a:xfrm>
            <a:off x="37147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7" name="Line 1131">
            <a:extLst>
              <a:ext uri="{FF2B5EF4-FFF2-40B4-BE49-F238E27FC236}">
                <a16:creationId xmlns:a16="http://schemas.microsoft.com/office/drawing/2014/main" id="{4099A8CD-6C58-47F8-A1D7-5EC5F40DDC07}"/>
              </a:ext>
            </a:extLst>
          </p:cNvPr>
          <p:cNvSpPr>
            <a:spLocks noChangeShapeType="1"/>
          </p:cNvSpPr>
          <p:nvPr/>
        </p:nvSpPr>
        <p:spPr bwMode="auto">
          <a:xfrm>
            <a:off x="38290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8" name="Line 1132">
            <a:extLst>
              <a:ext uri="{FF2B5EF4-FFF2-40B4-BE49-F238E27FC236}">
                <a16:creationId xmlns:a16="http://schemas.microsoft.com/office/drawing/2014/main" id="{0A01449C-7EC6-43FF-BCF0-E519EBDDA987}"/>
              </a:ext>
            </a:extLst>
          </p:cNvPr>
          <p:cNvSpPr>
            <a:spLocks noChangeShapeType="1"/>
          </p:cNvSpPr>
          <p:nvPr/>
        </p:nvSpPr>
        <p:spPr bwMode="auto">
          <a:xfrm>
            <a:off x="39433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9" name="Line 1133">
            <a:extLst>
              <a:ext uri="{FF2B5EF4-FFF2-40B4-BE49-F238E27FC236}">
                <a16:creationId xmlns:a16="http://schemas.microsoft.com/office/drawing/2014/main" id="{4789EB3B-DE8F-47BF-A4B1-E4A27EA792D7}"/>
              </a:ext>
            </a:extLst>
          </p:cNvPr>
          <p:cNvSpPr>
            <a:spLocks noChangeShapeType="1"/>
          </p:cNvSpPr>
          <p:nvPr/>
        </p:nvSpPr>
        <p:spPr bwMode="auto">
          <a:xfrm>
            <a:off x="40576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0" name="Line 1134">
            <a:extLst>
              <a:ext uri="{FF2B5EF4-FFF2-40B4-BE49-F238E27FC236}">
                <a16:creationId xmlns:a16="http://schemas.microsoft.com/office/drawing/2014/main" id="{9F1E7781-39CB-499F-BB48-95FDCAAEBD9C}"/>
              </a:ext>
            </a:extLst>
          </p:cNvPr>
          <p:cNvSpPr>
            <a:spLocks noChangeShapeType="1"/>
          </p:cNvSpPr>
          <p:nvPr/>
        </p:nvSpPr>
        <p:spPr bwMode="auto">
          <a:xfrm>
            <a:off x="41719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1" name="Line 1135">
            <a:extLst>
              <a:ext uri="{FF2B5EF4-FFF2-40B4-BE49-F238E27FC236}">
                <a16:creationId xmlns:a16="http://schemas.microsoft.com/office/drawing/2014/main" id="{7161D2B4-C6D5-4D57-A29E-1692CF3B84B3}"/>
              </a:ext>
            </a:extLst>
          </p:cNvPr>
          <p:cNvSpPr>
            <a:spLocks noChangeShapeType="1"/>
          </p:cNvSpPr>
          <p:nvPr/>
        </p:nvSpPr>
        <p:spPr bwMode="auto">
          <a:xfrm>
            <a:off x="42862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2" name="Line 1136">
            <a:extLst>
              <a:ext uri="{FF2B5EF4-FFF2-40B4-BE49-F238E27FC236}">
                <a16:creationId xmlns:a16="http://schemas.microsoft.com/office/drawing/2014/main" id="{F6B8ABE0-E4C9-4EB0-B215-00277D4D0B74}"/>
              </a:ext>
            </a:extLst>
          </p:cNvPr>
          <p:cNvSpPr>
            <a:spLocks noChangeShapeType="1"/>
          </p:cNvSpPr>
          <p:nvPr/>
        </p:nvSpPr>
        <p:spPr bwMode="auto">
          <a:xfrm>
            <a:off x="44005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3" name="Line 1137">
            <a:extLst>
              <a:ext uri="{FF2B5EF4-FFF2-40B4-BE49-F238E27FC236}">
                <a16:creationId xmlns:a16="http://schemas.microsoft.com/office/drawing/2014/main" id="{EC032637-2E7D-42E8-B829-FAA5FB4DB63B}"/>
              </a:ext>
            </a:extLst>
          </p:cNvPr>
          <p:cNvSpPr>
            <a:spLocks noChangeShapeType="1"/>
          </p:cNvSpPr>
          <p:nvPr/>
        </p:nvSpPr>
        <p:spPr bwMode="auto">
          <a:xfrm>
            <a:off x="45148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4" name="Line 1138">
            <a:extLst>
              <a:ext uri="{FF2B5EF4-FFF2-40B4-BE49-F238E27FC236}">
                <a16:creationId xmlns:a16="http://schemas.microsoft.com/office/drawing/2014/main" id="{AB081D63-3D44-4F08-A576-9C8D624CE4DC}"/>
              </a:ext>
            </a:extLst>
          </p:cNvPr>
          <p:cNvSpPr>
            <a:spLocks noChangeShapeType="1"/>
          </p:cNvSpPr>
          <p:nvPr/>
        </p:nvSpPr>
        <p:spPr bwMode="auto">
          <a:xfrm>
            <a:off x="46291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5" name="Line 1139">
            <a:extLst>
              <a:ext uri="{FF2B5EF4-FFF2-40B4-BE49-F238E27FC236}">
                <a16:creationId xmlns:a16="http://schemas.microsoft.com/office/drawing/2014/main" id="{F02A3331-5315-4786-A4D3-FD413DA13BDC}"/>
              </a:ext>
            </a:extLst>
          </p:cNvPr>
          <p:cNvSpPr>
            <a:spLocks noChangeShapeType="1"/>
          </p:cNvSpPr>
          <p:nvPr/>
        </p:nvSpPr>
        <p:spPr bwMode="auto">
          <a:xfrm>
            <a:off x="47434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6" name="Line 1140">
            <a:extLst>
              <a:ext uri="{FF2B5EF4-FFF2-40B4-BE49-F238E27FC236}">
                <a16:creationId xmlns:a16="http://schemas.microsoft.com/office/drawing/2014/main" id="{27CF984F-124E-4955-AFC3-2040BACAB5F2}"/>
              </a:ext>
            </a:extLst>
          </p:cNvPr>
          <p:cNvSpPr>
            <a:spLocks noChangeShapeType="1"/>
          </p:cNvSpPr>
          <p:nvPr/>
        </p:nvSpPr>
        <p:spPr bwMode="auto">
          <a:xfrm>
            <a:off x="48577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7" name="Line 1141">
            <a:extLst>
              <a:ext uri="{FF2B5EF4-FFF2-40B4-BE49-F238E27FC236}">
                <a16:creationId xmlns:a16="http://schemas.microsoft.com/office/drawing/2014/main" id="{3773AC45-8271-4A3D-80E6-621CDDA4738E}"/>
              </a:ext>
            </a:extLst>
          </p:cNvPr>
          <p:cNvSpPr>
            <a:spLocks noChangeShapeType="1"/>
          </p:cNvSpPr>
          <p:nvPr/>
        </p:nvSpPr>
        <p:spPr bwMode="auto">
          <a:xfrm>
            <a:off x="49720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8" name="Line 1142">
            <a:extLst>
              <a:ext uri="{FF2B5EF4-FFF2-40B4-BE49-F238E27FC236}">
                <a16:creationId xmlns:a16="http://schemas.microsoft.com/office/drawing/2014/main" id="{853C2EDB-0024-43C1-9654-27BDDD89008A}"/>
              </a:ext>
            </a:extLst>
          </p:cNvPr>
          <p:cNvSpPr>
            <a:spLocks noChangeShapeType="1"/>
          </p:cNvSpPr>
          <p:nvPr/>
        </p:nvSpPr>
        <p:spPr bwMode="auto">
          <a:xfrm>
            <a:off x="50863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9" name="Line 1143">
            <a:extLst>
              <a:ext uri="{FF2B5EF4-FFF2-40B4-BE49-F238E27FC236}">
                <a16:creationId xmlns:a16="http://schemas.microsoft.com/office/drawing/2014/main" id="{713E229D-630C-4D6F-B17D-FF4280E58136}"/>
              </a:ext>
            </a:extLst>
          </p:cNvPr>
          <p:cNvSpPr>
            <a:spLocks noChangeShapeType="1"/>
          </p:cNvSpPr>
          <p:nvPr/>
        </p:nvSpPr>
        <p:spPr bwMode="auto">
          <a:xfrm>
            <a:off x="52006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80" name="Line 1144">
            <a:extLst>
              <a:ext uri="{FF2B5EF4-FFF2-40B4-BE49-F238E27FC236}">
                <a16:creationId xmlns:a16="http://schemas.microsoft.com/office/drawing/2014/main" id="{EC0DF57D-F131-4F25-93FB-C38B90EC956E}"/>
              </a:ext>
            </a:extLst>
          </p:cNvPr>
          <p:cNvSpPr>
            <a:spLocks noChangeShapeType="1"/>
          </p:cNvSpPr>
          <p:nvPr/>
        </p:nvSpPr>
        <p:spPr bwMode="auto">
          <a:xfrm>
            <a:off x="53149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81" name="Line 1145">
            <a:extLst>
              <a:ext uri="{FF2B5EF4-FFF2-40B4-BE49-F238E27FC236}">
                <a16:creationId xmlns:a16="http://schemas.microsoft.com/office/drawing/2014/main" id="{098E2416-7A71-417E-BC21-15B2CBCA741A}"/>
              </a:ext>
            </a:extLst>
          </p:cNvPr>
          <p:cNvSpPr>
            <a:spLocks noChangeShapeType="1"/>
          </p:cNvSpPr>
          <p:nvPr/>
        </p:nvSpPr>
        <p:spPr bwMode="auto">
          <a:xfrm>
            <a:off x="54292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82" name="Line 1146">
            <a:extLst>
              <a:ext uri="{FF2B5EF4-FFF2-40B4-BE49-F238E27FC236}">
                <a16:creationId xmlns:a16="http://schemas.microsoft.com/office/drawing/2014/main" id="{0A4EF878-6E62-4D69-BF4C-0334474CF0B3}"/>
              </a:ext>
            </a:extLst>
          </p:cNvPr>
          <p:cNvSpPr>
            <a:spLocks noChangeShapeType="1"/>
          </p:cNvSpPr>
          <p:nvPr/>
        </p:nvSpPr>
        <p:spPr bwMode="auto">
          <a:xfrm>
            <a:off x="55435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83" name="Rectangle 1147">
            <a:extLst>
              <a:ext uri="{FF2B5EF4-FFF2-40B4-BE49-F238E27FC236}">
                <a16:creationId xmlns:a16="http://schemas.microsoft.com/office/drawing/2014/main" id="{7C77359C-0409-4FCF-B4BE-41578BDE9BF4}"/>
              </a:ext>
            </a:extLst>
          </p:cNvPr>
          <p:cNvSpPr>
            <a:spLocks noChangeArrowheads="1"/>
          </p:cNvSpPr>
          <p:nvPr/>
        </p:nvSpPr>
        <p:spPr bwMode="auto">
          <a:xfrm>
            <a:off x="19431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4" name="Rectangle 1148">
            <a:extLst>
              <a:ext uri="{FF2B5EF4-FFF2-40B4-BE49-F238E27FC236}">
                <a16:creationId xmlns:a16="http://schemas.microsoft.com/office/drawing/2014/main" id="{424FC818-F022-4424-AAF6-2D81699537E6}"/>
              </a:ext>
            </a:extLst>
          </p:cNvPr>
          <p:cNvSpPr>
            <a:spLocks noChangeArrowheads="1"/>
          </p:cNvSpPr>
          <p:nvPr/>
        </p:nvSpPr>
        <p:spPr bwMode="auto">
          <a:xfrm>
            <a:off x="20574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5" name="Rectangle 1149">
            <a:extLst>
              <a:ext uri="{FF2B5EF4-FFF2-40B4-BE49-F238E27FC236}">
                <a16:creationId xmlns:a16="http://schemas.microsoft.com/office/drawing/2014/main" id="{E12EF4E7-0499-4565-9CCC-0CDEBA76C4CE}"/>
              </a:ext>
            </a:extLst>
          </p:cNvPr>
          <p:cNvSpPr>
            <a:spLocks noChangeArrowheads="1"/>
          </p:cNvSpPr>
          <p:nvPr/>
        </p:nvSpPr>
        <p:spPr bwMode="auto">
          <a:xfrm>
            <a:off x="21717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6" name="Rectangle 1150">
            <a:extLst>
              <a:ext uri="{FF2B5EF4-FFF2-40B4-BE49-F238E27FC236}">
                <a16:creationId xmlns:a16="http://schemas.microsoft.com/office/drawing/2014/main" id="{4BDEC7C2-17AB-4C02-A97E-0349A491961A}"/>
              </a:ext>
            </a:extLst>
          </p:cNvPr>
          <p:cNvSpPr>
            <a:spLocks noChangeArrowheads="1"/>
          </p:cNvSpPr>
          <p:nvPr/>
        </p:nvSpPr>
        <p:spPr bwMode="auto">
          <a:xfrm>
            <a:off x="22860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7" name="Rectangle 1151">
            <a:extLst>
              <a:ext uri="{FF2B5EF4-FFF2-40B4-BE49-F238E27FC236}">
                <a16:creationId xmlns:a16="http://schemas.microsoft.com/office/drawing/2014/main" id="{9C16654B-044F-495D-96EE-75CE41A08554}"/>
              </a:ext>
            </a:extLst>
          </p:cNvPr>
          <p:cNvSpPr>
            <a:spLocks noChangeArrowheads="1"/>
          </p:cNvSpPr>
          <p:nvPr/>
        </p:nvSpPr>
        <p:spPr bwMode="auto">
          <a:xfrm>
            <a:off x="24003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8" name="Rectangle 1152">
            <a:extLst>
              <a:ext uri="{FF2B5EF4-FFF2-40B4-BE49-F238E27FC236}">
                <a16:creationId xmlns:a16="http://schemas.microsoft.com/office/drawing/2014/main" id="{4045B445-45A0-4076-AA95-C5173D3155B3}"/>
              </a:ext>
            </a:extLst>
          </p:cNvPr>
          <p:cNvSpPr>
            <a:spLocks noChangeArrowheads="1"/>
          </p:cNvSpPr>
          <p:nvPr/>
        </p:nvSpPr>
        <p:spPr bwMode="auto">
          <a:xfrm>
            <a:off x="25146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9" name="Rectangle 1153">
            <a:extLst>
              <a:ext uri="{FF2B5EF4-FFF2-40B4-BE49-F238E27FC236}">
                <a16:creationId xmlns:a16="http://schemas.microsoft.com/office/drawing/2014/main" id="{964CE1CF-AA12-4D36-BAFD-853D73BE27BE}"/>
              </a:ext>
            </a:extLst>
          </p:cNvPr>
          <p:cNvSpPr>
            <a:spLocks noChangeArrowheads="1"/>
          </p:cNvSpPr>
          <p:nvPr/>
        </p:nvSpPr>
        <p:spPr bwMode="auto">
          <a:xfrm>
            <a:off x="26289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0" name="Rectangle 1154">
            <a:extLst>
              <a:ext uri="{FF2B5EF4-FFF2-40B4-BE49-F238E27FC236}">
                <a16:creationId xmlns:a16="http://schemas.microsoft.com/office/drawing/2014/main" id="{F7070463-DEC3-44AE-9789-1DFF37A97E63}"/>
              </a:ext>
            </a:extLst>
          </p:cNvPr>
          <p:cNvSpPr>
            <a:spLocks noChangeArrowheads="1"/>
          </p:cNvSpPr>
          <p:nvPr/>
        </p:nvSpPr>
        <p:spPr bwMode="auto">
          <a:xfrm>
            <a:off x="27432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1" name="Rectangle 1155">
            <a:extLst>
              <a:ext uri="{FF2B5EF4-FFF2-40B4-BE49-F238E27FC236}">
                <a16:creationId xmlns:a16="http://schemas.microsoft.com/office/drawing/2014/main" id="{43F3115F-8851-4A9E-8FC4-2C6763BE0E80}"/>
              </a:ext>
            </a:extLst>
          </p:cNvPr>
          <p:cNvSpPr>
            <a:spLocks noChangeArrowheads="1"/>
          </p:cNvSpPr>
          <p:nvPr/>
        </p:nvSpPr>
        <p:spPr bwMode="auto">
          <a:xfrm>
            <a:off x="28575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2" name="Rectangle 1156">
            <a:extLst>
              <a:ext uri="{FF2B5EF4-FFF2-40B4-BE49-F238E27FC236}">
                <a16:creationId xmlns:a16="http://schemas.microsoft.com/office/drawing/2014/main" id="{9B5458DC-2495-4444-AD5F-EFF2B0DB9154}"/>
              </a:ext>
            </a:extLst>
          </p:cNvPr>
          <p:cNvSpPr>
            <a:spLocks noChangeArrowheads="1"/>
          </p:cNvSpPr>
          <p:nvPr/>
        </p:nvSpPr>
        <p:spPr bwMode="auto">
          <a:xfrm>
            <a:off x="29718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3" name="Rectangle 1157">
            <a:extLst>
              <a:ext uri="{FF2B5EF4-FFF2-40B4-BE49-F238E27FC236}">
                <a16:creationId xmlns:a16="http://schemas.microsoft.com/office/drawing/2014/main" id="{01D37B2E-19CE-4DCD-93FE-3605A1C86118}"/>
              </a:ext>
            </a:extLst>
          </p:cNvPr>
          <p:cNvSpPr>
            <a:spLocks noChangeArrowheads="1"/>
          </p:cNvSpPr>
          <p:nvPr/>
        </p:nvSpPr>
        <p:spPr bwMode="auto">
          <a:xfrm>
            <a:off x="30861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4" name="Rectangle 1158">
            <a:extLst>
              <a:ext uri="{FF2B5EF4-FFF2-40B4-BE49-F238E27FC236}">
                <a16:creationId xmlns:a16="http://schemas.microsoft.com/office/drawing/2014/main" id="{248BC571-4A34-404E-8FC1-95CEADEBBC7F}"/>
              </a:ext>
            </a:extLst>
          </p:cNvPr>
          <p:cNvSpPr>
            <a:spLocks noChangeArrowheads="1"/>
          </p:cNvSpPr>
          <p:nvPr/>
        </p:nvSpPr>
        <p:spPr bwMode="auto">
          <a:xfrm>
            <a:off x="32004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5" name="Rectangle 1159">
            <a:extLst>
              <a:ext uri="{FF2B5EF4-FFF2-40B4-BE49-F238E27FC236}">
                <a16:creationId xmlns:a16="http://schemas.microsoft.com/office/drawing/2014/main" id="{2FDE8EFE-93EC-46A8-8ACE-CC39382939C6}"/>
              </a:ext>
            </a:extLst>
          </p:cNvPr>
          <p:cNvSpPr>
            <a:spLocks noChangeArrowheads="1"/>
          </p:cNvSpPr>
          <p:nvPr/>
        </p:nvSpPr>
        <p:spPr bwMode="auto">
          <a:xfrm>
            <a:off x="33147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6" name="Rectangle 1160">
            <a:extLst>
              <a:ext uri="{FF2B5EF4-FFF2-40B4-BE49-F238E27FC236}">
                <a16:creationId xmlns:a16="http://schemas.microsoft.com/office/drawing/2014/main" id="{2F5318ED-6B65-4F1E-89BE-D2970CF7DEA6}"/>
              </a:ext>
            </a:extLst>
          </p:cNvPr>
          <p:cNvSpPr>
            <a:spLocks noChangeArrowheads="1"/>
          </p:cNvSpPr>
          <p:nvPr/>
        </p:nvSpPr>
        <p:spPr bwMode="auto">
          <a:xfrm>
            <a:off x="34290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7" name="Rectangle 1161">
            <a:extLst>
              <a:ext uri="{FF2B5EF4-FFF2-40B4-BE49-F238E27FC236}">
                <a16:creationId xmlns:a16="http://schemas.microsoft.com/office/drawing/2014/main" id="{66D12500-EE7A-42DE-A4F2-31E751535044}"/>
              </a:ext>
            </a:extLst>
          </p:cNvPr>
          <p:cNvSpPr>
            <a:spLocks noChangeArrowheads="1"/>
          </p:cNvSpPr>
          <p:nvPr/>
        </p:nvSpPr>
        <p:spPr bwMode="auto">
          <a:xfrm>
            <a:off x="35433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8" name="Rectangle 1162">
            <a:extLst>
              <a:ext uri="{FF2B5EF4-FFF2-40B4-BE49-F238E27FC236}">
                <a16:creationId xmlns:a16="http://schemas.microsoft.com/office/drawing/2014/main" id="{AF4159D6-D292-444A-9D34-11F5101D2C6D}"/>
              </a:ext>
            </a:extLst>
          </p:cNvPr>
          <p:cNvSpPr>
            <a:spLocks noChangeArrowheads="1"/>
          </p:cNvSpPr>
          <p:nvPr/>
        </p:nvSpPr>
        <p:spPr bwMode="auto">
          <a:xfrm>
            <a:off x="36576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9" name="Rectangle 1163">
            <a:extLst>
              <a:ext uri="{FF2B5EF4-FFF2-40B4-BE49-F238E27FC236}">
                <a16:creationId xmlns:a16="http://schemas.microsoft.com/office/drawing/2014/main" id="{8B3588FD-F133-4DAE-BBD8-6CFB5ED96AB0}"/>
              </a:ext>
            </a:extLst>
          </p:cNvPr>
          <p:cNvSpPr>
            <a:spLocks noChangeArrowheads="1"/>
          </p:cNvSpPr>
          <p:nvPr/>
        </p:nvSpPr>
        <p:spPr bwMode="auto">
          <a:xfrm>
            <a:off x="37719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0" name="Rectangle 1164">
            <a:extLst>
              <a:ext uri="{FF2B5EF4-FFF2-40B4-BE49-F238E27FC236}">
                <a16:creationId xmlns:a16="http://schemas.microsoft.com/office/drawing/2014/main" id="{C34A1F28-17F9-4FFD-A4E0-D34DE2BC0A65}"/>
              </a:ext>
            </a:extLst>
          </p:cNvPr>
          <p:cNvSpPr>
            <a:spLocks noChangeArrowheads="1"/>
          </p:cNvSpPr>
          <p:nvPr/>
        </p:nvSpPr>
        <p:spPr bwMode="auto">
          <a:xfrm>
            <a:off x="38862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1" name="Rectangle 1165">
            <a:extLst>
              <a:ext uri="{FF2B5EF4-FFF2-40B4-BE49-F238E27FC236}">
                <a16:creationId xmlns:a16="http://schemas.microsoft.com/office/drawing/2014/main" id="{A9456EB2-E128-4F4B-80ED-D43822F07883}"/>
              </a:ext>
            </a:extLst>
          </p:cNvPr>
          <p:cNvSpPr>
            <a:spLocks noChangeArrowheads="1"/>
          </p:cNvSpPr>
          <p:nvPr/>
        </p:nvSpPr>
        <p:spPr bwMode="auto">
          <a:xfrm>
            <a:off x="40005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2" name="Rectangle 1166">
            <a:extLst>
              <a:ext uri="{FF2B5EF4-FFF2-40B4-BE49-F238E27FC236}">
                <a16:creationId xmlns:a16="http://schemas.microsoft.com/office/drawing/2014/main" id="{5389CFA6-C0A6-4393-AEB9-E7E2AA84402B}"/>
              </a:ext>
            </a:extLst>
          </p:cNvPr>
          <p:cNvSpPr>
            <a:spLocks noChangeArrowheads="1"/>
          </p:cNvSpPr>
          <p:nvPr/>
        </p:nvSpPr>
        <p:spPr bwMode="auto">
          <a:xfrm>
            <a:off x="41148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3" name="Rectangle 1167">
            <a:extLst>
              <a:ext uri="{FF2B5EF4-FFF2-40B4-BE49-F238E27FC236}">
                <a16:creationId xmlns:a16="http://schemas.microsoft.com/office/drawing/2014/main" id="{766E99A4-18FB-4BFF-A782-B87C79B63186}"/>
              </a:ext>
            </a:extLst>
          </p:cNvPr>
          <p:cNvSpPr>
            <a:spLocks noChangeArrowheads="1"/>
          </p:cNvSpPr>
          <p:nvPr/>
        </p:nvSpPr>
        <p:spPr bwMode="auto">
          <a:xfrm>
            <a:off x="42291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4" name="Rectangle 1168">
            <a:extLst>
              <a:ext uri="{FF2B5EF4-FFF2-40B4-BE49-F238E27FC236}">
                <a16:creationId xmlns:a16="http://schemas.microsoft.com/office/drawing/2014/main" id="{D50A683B-DF49-4B61-89F4-1CFB90DF1082}"/>
              </a:ext>
            </a:extLst>
          </p:cNvPr>
          <p:cNvSpPr>
            <a:spLocks noChangeArrowheads="1"/>
          </p:cNvSpPr>
          <p:nvPr/>
        </p:nvSpPr>
        <p:spPr bwMode="auto">
          <a:xfrm>
            <a:off x="43434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5" name="Rectangle 1169">
            <a:extLst>
              <a:ext uri="{FF2B5EF4-FFF2-40B4-BE49-F238E27FC236}">
                <a16:creationId xmlns:a16="http://schemas.microsoft.com/office/drawing/2014/main" id="{7FB2E459-8A97-4077-9944-D5263C254E0C}"/>
              </a:ext>
            </a:extLst>
          </p:cNvPr>
          <p:cNvSpPr>
            <a:spLocks noChangeArrowheads="1"/>
          </p:cNvSpPr>
          <p:nvPr/>
        </p:nvSpPr>
        <p:spPr bwMode="auto">
          <a:xfrm>
            <a:off x="44577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6" name="Rectangle 1170">
            <a:extLst>
              <a:ext uri="{FF2B5EF4-FFF2-40B4-BE49-F238E27FC236}">
                <a16:creationId xmlns:a16="http://schemas.microsoft.com/office/drawing/2014/main" id="{275BD4C9-C9F5-4DA4-953E-C78831A765B5}"/>
              </a:ext>
            </a:extLst>
          </p:cNvPr>
          <p:cNvSpPr>
            <a:spLocks noChangeArrowheads="1"/>
          </p:cNvSpPr>
          <p:nvPr/>
        </p:nvSpPr>
        <p:spPr bwMode="auto">
          <a:xfrm>
            <a:off x="45720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7" name="Rectangle 1171">
            <a:extLst>
              <a:ext uri="{FF2B5EF4-FFF2-40B4-BE49-F238E27FC236}">
                <a16:creationId xmlns:a16="http://schemas.microsoft.com/office/drawing/2014/main" id="{D4C1E36E-41C9-4767-AE77-4EF215D9A3E0}"/>
              </a:ext>
            </a:extLst>
          </p:cNvPr>
          <p:cNvSpPr>
            <a:spLocks noChangeArrowheads="1"/>
          </p:cNvSpPr>
          <p:nvPr/>
        </p:nvSpPr>
        <p:spPr bwMode="auto">
          <a:xfrm>
            <a:off x="28575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8" name="Rectangle 1172">
            <a:extLst>
              <a:ext uri="{FF2B5EF4-FFF2-40B4-BE49-F238E27FC236}">
                <a16:creationId xmlns:a16="http://schemas.microsoft.com/office/drawing/2014/main" id="{5BF1EB6A-73DE-4979-A2FC-74FC90ED4C58}"/>
              </a:ext>
            </a:extLst>
          </p:cNvPr>
          <p:cNvSpPr>
            <a:spLocks noChangeArrowheads="1"/>
          </p:cNvSpPr>
          <p:nvPr/>
        </p:nvSpPr>
        <p:spPr bwMode="auto">
          <a:xfrm>
            <a:off x="29718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9" name="Rectangle 1173">
            <a:extLst>
              <a:ext uri="{FF2B5EF4-FFF2-40B4-BE49-F238E27FC236}">
                <a16:creationId xmlns:a16="http://schemas.microsoft.com/office/drawing/2014/main" id="{BEB3FD95-B727-439A-996F-A94D269BC7A5}"/>
              </a:ext>
            </a:extLst>
          </p:cNvPr>
          <p:cNvSpPr>
            <a:spLocks noChangeArrowheads="1"/>
          </p:cNvSpPr>
          <p:nvPr/>
        </p:nvSpPr>
        <p:spPr bwMode="auto">
          <a:xfrm>
            <a:off x="30861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0" name="Rectangle 1174">
            <a:extLst>
              <a:ext uri="{FF2B5EF4-FFF2-40B4-BE49-F238E27FC236}">
                <a16:creationId xmlns:a16="http://schemas.microsoft.com/office/drawing/2014/main" id="{F48689D7-F021-48C0-AE9C-697982A7A106}"/>
              </a:ext>
            </a:extLst>
          </p:cNvPr>
          <p:cNvSpPr>
            <a:spLocks noChangeArrowheads="1"/>
          </p:cNvSpPr>
          <p:nvPr/>
        </p:nvSpPr>
        <p:spPr bwMode="auto">
          <a:xfrm>
            <a:off x="32004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1" name="Rectangle 1175">
            <a:extLst>
              <a:ext uri="{FF2B5EF4-FFF2-40B4-BE49-F238E27FC236}">
                <a16:creationId xmlns:a16="http://schemas.microsoft.com/office/drawing/2014/main" id="{20CE40BC-D589-48DC-8A93-81BBD4CC1716}"/>
              </a:ext>
            </a:extLst>
          </p:cNvPr>
          <p:cNvSpPr>
            <a:spLocks noChangeArrowheads="1"/>
          </p:cNvSpPr>
          <p:nvPr/>
        </p:nvSpPr>
        <p:spPr bwMode="auto">
          <a:xfrm>
            <a:off x="33147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2" name="Rectangle 1176">
            <a:extLst>
              <a:ext uri="{FF2B5EF4-FFF2-40B4-BE49-F238E27FC236}">
                <a16:creationId xmlns:a16="http://schemas.microsoft.com/office/drawing/2014/main" id="{DBBA1B76-C89B-4A4B-97AF-9C7610A01207}"/>
              </a:ext>
            </a:extLst>
          </p:cNvPr>
          <p:cNvSpPr>
            <a:spLocks noChangeArrowheads="1"/>
          </p:cNvSpPr>
          <p:nvPr/>
        </p:nvSpPr>
        <p:spPr bwMode="auto">
          <a:xfrm>
            <a:off x="34290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3" name="Rectangle 1177">
            <a:extLst>
              <a:ext uri="{FF2B5EF4-FFF2-40B4-BE49-F238E27FC236}">
                <a16:creationId xmlns:a16="http://schemas.microsoft.com/office/drawing/2014/main" id="{303BD3FE-1BBD-4EEF-8241-9C8E353230AB}"/>
              </a:ext>
            </a:extLst>
          </p:cNvPr>
          <p:cNvSpPr>
            <a:spLocks noChangeArrowheads="1"/>
          </p:cNvSpPr>
          <p:nvPr/>
        </p:nvSpPr>
        <p:spPr bwMode="auto">
          <a:xfrm>
            <a:off x="35433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4" name="Rectangle 1178">
            <a:extLst>
              <a:ext uri="{FF2B5EF4-FFF2-40B4-BE49-F238E27FC236}">
                <a16:creationId xmlns:a16="http://schemas.microsoft.com/office/drawing/2014/main" id="{5D21F438-027E-4129-A1DA-58D9BD1A85F7}"/>
              </a:ext>
            </a:extLst>
          </p:cNvPr>
          <p:cNvSpPr>
            <a:spLocks noChangeArrowheads="1"/>
          </p:cNvSpPr>
          <p:nvPr/>
        </p:nvSpPr>
        <p:spPr bwMode="auto">
          <a:xfrm>
            <a:off x="36576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5" name="Rectangle 1179">
            <a:extLst>
              <a:ext uri="{FF2B5EF4-FFF2-40B4-BE49-F238E27FC236}">
                <a16:creationId xmlns:a16="http://schemas.microsoft.com/office/drawing/2014/main" id="{7EE1DB6A-58E7-416B-A7C9-BF2E04F813E6}"/>
              </a:ext>
            </a:extLst>
          </p:cNvPr>
          <p:cNvSpPr>
            <a:spLocks noChangeArrowheads="1"/>
          </p:cNvSpPr>
          <p:nvPr/>
        </p:nvSpPr>
        <p:spPr bwMode="auto">
          <a:xfrm>
            <a:off x="37719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6" name="Rectangle 1180">
            <a:extLst>
              <a:ext uri="{FF2B5EF4-FFF2-40B4-BE49-F238E27FC236}">
                <a16:creationId xmlns:a16="http://schemas.microsoft.com/office/drawing/2014/main" id="{0F8BC3E4-3B7A-4481-878C-DE1CC889AEDA}"/>
              </a:ext>
            </a:extLst>
          </p:cNvPr>
          <p:cNvSpPr>
            <a:spLocks noChangeArrowheads="1"/>
          </p:cNvSpPr>
          <p:nvPr/>
        </p:nvSpPr>
        <p:spPr bwMode="auto">
          <a:xfrm>
            <a:off x="38862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7" name="Rectangle 1181">
            <a:extLst>
              <a:ext uri="{FF2B5EF4-FFF2-40B4-BE49-F238E27FC236}">
                <a16:creationId xmlns:a16="http://schemas.microsoft.com/office/drawing/2014/main" id="{7F946E4D-6865-4E8F-B23E-71B38C3544A6}"/>
              </a:ext>
            </a:extLst>
          </p:cNvPr>
          <p:cNvSpPr>
            <a:spLocks noChangeArrowheads="1"/>
          </p:cNvSpPr>
          <p:nvPr/>
        </p:nvSpPr>
        <p:spPr bwMode="auto">
          <a:xfrm>
            <a:off x="40005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8" name="Rectangle 1182">
            <a:extLst>
              <a:ext uri="{FF2B5EF4-FFF2-40B4-BE49-F238E27FC236}">
                <a16:creationId xmlns:a16="http://schemas.microsoft.com/office/drawing/2014/main" id="{54E5B73B-79B4-462F-A489-A709711782CB}"/>
              </a:ext>
            </a:extLst>
          </p:cNvPr>
          <p:cNvSpPr>
            <a:spLocks noChangeArrowheads="1"/>
          </p:cNvSpPr>
          <p:nvPr/>
        </p:nvSpPr>
        <p:spPr bwMode="auto">
          <a:xfrm>
            <a:off x="41148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9" name="Rectangle 1183">
            <a:extLst>
              <a:ext uri="{FF2B5EF4-FFF2-40B4-BE49-F238E27FC236}">
                <a16:creationId xmlns:a16="http://schemas.microsoft.com/office/drawing/2014/main" id="{03213120-5730-4F2E-87DF-A6F5AA96D8BE}"/>
              </a:ext>
            </a:extLst>
          </p:cNvPr>
          <p:cNvSpPr>
            <a:spLocks noChangeArrowheads="1"/>
          </p:cNvSpPr>
          <p:nvPr/>
        </p:nvSpPr>
        <p:spPr bwMode="auto">
          <a:xfrm>
            <a:off x="42291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0" name="Rectangle 1184">
            <a:extLst>
              <a:ext uri="{FF2B5EF4-FFF2-40B4-BE49-F238E27FC236}">
                <a16:creationId xmlns:a16="http://schemas.microsoft.com/office/drawing/2014/main" id="{553D7C83-F876-4207-9A5B-574D3E21205F}"/>
              </a:ext>
            </a:extLst>
          </p:cNvPr>
          <p:cNvSpPr>
            <a:spLocks noChangeArrowheads="1"/>
          </p:cNvSpPr>
          <p:nvPr/>
        </p:nvSpPr>
        <p:spPr bwMode="auto">
          <a:xfrm>
            <a:off x="43434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1" name="Rectangle 1185">
            <a:extLst>
              <a:ext uri="{FF2B5EF4-FFF2-40B4-BE49-F238E27FC236}">
                <a16:creationId xmlns:a16="http://schemas.microsoft.com/office/drawing/2014/main" id="{3B0A528B-D1BC-47D2-B525-E4301C27F737}"/>
              </a:ext>
            </a:extLst>
          </p:cNvPr>
          <p:cNvSpPr>
            <a:spLocks noChangeArrowheads="1"/>
          </p:cNvSpPr>
          <p:nvPr/>
        </p:nvSpPr>
        <p:spPr bwMode="auto">
          <a:xfrm>
            <a:off x="44577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2" name="Rectangle 1186">
            <a:extLst>
              <a:ext uri="{FF2B5EF4-FFF2-40B4-BE49-F238E27FC236}">
                <a16:creationId xmlns:a16="http://schemas.microsoft.com/office/drawing/2014/main" id="{514607E2-EB62-4502-85D8-55981C2A7CA5}"/>
              </a:ext>
            </a:extLst>
          </p:cNvPr>
          <p:cNvSpPr>
            <a:spLocks noChangeArrowheads="1"/>
          </p:cNvSpPr>
          <p:nvPr/>
        </p:nvSpPr>
        <p:spPr bwMode="auto">
          <a:xfrm>
            <a:off x="45720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3" name="Rectangle 1187">
            <a:extLst>
              <a:ext uri="{FF2B5EF4-FFF2-40B4-BE49-F238E27FC236}">
                <a16:creationId xmlns:a16="http://schemas.microsoft.com/office/drawing/2014/main" id="{7F805E72-F0B9-440C-B9B3-7507F7C353E9}"/>
              </a:ext>
            </a:extLst>
          </p:cNvPr>
          <p:cNvSpPr>
            <a:spLocks noChangeArrowheads="1"/>
          </p:cNvSpPr>
          <p:nvPr/>
        </p:nvSpPr>
        <p:spPr bwMode="auto">
          <a:xfrm>
            <a:off x="46863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4" name="Rectangle 1188">
            <a:extLst>
              <a:ext uri="{FF2B5EF4-FFF2-40B4-BE49-F238E27FC236}">
                <a16:creationId xmlns:a16="http://schemas.microsoft.com/office/drawing/2014/main" id="{8D8CE535-3B15-4878-8885-A4FC687BF4A6}"/>
              </a:ext>
            </a:extLst>
          </p:cNvPr>
          <p:cNvSpPr>
            <a:spLocks noChangeArrowheads="1"/>
          </p:cNvSpPr>
          <p:nvPr/>
        </p:nvSpPr>
        <p:spPr bwMode="auto">
          <a:xfrm>
            <a:off x="48006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5" name="Rectangle 1189">
            <a:extLst>
              <a:ext uri="{FF2B5EF4-FFF2-40B4-BE49-F238E27FC236}">
                <a16:creationId xmlns:a16="http://schemas.microsoft.com/office/drawing/2014/main" id="{8B657B73-42C5-42BC-85C7-A5B76430A67F}"/>
              </a:ext>
            </a:extLst>
          </p:cNvPr>
          <p:cNvSpPr>
            <a:spLocks noChangeArrowheads="1"/>
          </p:cNvSpPr>
          <p:nvPr/>
        </p:nvSpPr>
        <p:spPr bwMode="auto">
          <a:xfrm>
            <a:off x="49149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6" name="Rectangle 1190">
            <a:extLst>
              <a:ext uri="{FF2B5EF4-FFF2-40B4-BE49-F238E27FC236}">
                <a16:creationId xmlns:a16="http://schemas.microsoft.com/office/drawing/2014/main" id="{873D1C4F-79BA-42E1-88CE-6158487391D0}"/>
              </a:ext>
            </a:extLst>
          </p:cNvPr>
          <p:cNvSpPr>
            <a:spLocks noChangeArrowheads="1"/>
          </p:cNvSpPr>
          <p:nvPr/>
        </p:nvSpPr>
        <p:spPr bwMode="auto">
          <a:xfrm>
            <a:off x="50292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7" name="Rectangle 1191">
            <a:extLst>
              <a:ext uri="{FF2B5EF4-FFF2-40B4-BE49-F238E27FC236}">
                <a16:creationId xmlns:a16="http://schemas.microsoft.com/office/drawing/2014/main" id="{190350F1-CBC3-450D-8B2F-E2E0F8D346FC}"/>
              </a:ext>
            </a:extLst>
          </p:cNvPr>
          <p:cNvSpPr>
            <a:spLocks noChangeArrowheads="1"/>
          </p:cNvSpPr>
          <p:nvPr/>
        </p:nvSpPr>
        <p:spPr bwMode="auto">
          <a:xfrm>
            <a:off x="51435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8" name="Rectangle 1192">
            <a:extLst>
              <a:ext uri="{FF2B5EF4-FFF2-40B4-BE49-F238E27FC236}">
                <a16:creationId xmlns:a16="http://schemas.microsoft.com/office/drawing/2014/main" id="{F3B0E57F-4EA3-4689-B4A2-650A4A44E201}"/>
              </a:ext>
            </a:extLst>
          </p:cNvPr>
          <p:cNvSpPr>
            <a:spLocks noChangeArrowheads="1"/>
          </p:cNvSpPr>
          <p:nvPr/>
        </p:nvSpPr>
        <p:spPr bwMode="auto">
          <a:xfrm>
            <a:off x="52578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9" name="Rectangle 1193">
            <a:extLst>
              <a:ext uri="{FF2B5EF4-FFF2-40B4-BE49-F238E27FC236}">
                <a16:creationId xmlns:a16="http://schemas.microsoft.com/office/drawing/2014/main" id="{26E45A11-689F-44A6-8DE8-A015BCCC1CA4}"/>
              </a:ext>
            </a:extLst>
          </p:cNvPr>
          <p:cNvSpPr>
            <a:spLocks noChangeArrowheads="1"/>
          </p:cNvSpPr>
          <p:nvPr/>
        </p:nvSpPr>
        <p:spPr bwMode="auto">
          <a:xfrm>
            <a:off x="53721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0" name="Rectangle 1194">
            <a:extLst>
              <a:ext uri="{FF2B5EF4-FFF2-40B4-BE49-F238E27FC236}">
                <a16:creationId xmlns:a16="http://schemas.microsoft.com/office/drawing/2014/main" id="{7A898314-E5A2-4E69-B4A0-11C7343C4349}"/>
              </a:ext>
            </a:extLst>
          </p:cNvPr>
          <p:cNvSpPr>
            <a:spLocks noChangeArrowheads="1"/>
          </p:cNvSpPr>
          <p:nvPr/>
        </p:nvSpPr>
        <p:spPr bwMode="auto">
          <a:xfrm>
            <a:off x="54864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1" name="Rectangle 1195">
            <a:extLst>
              <a:ext uri="{FF2B5EF4-FFF2-40B4-BE49-F238E27FC236}">
                <a16:creationId xmlns:a16="http://schemas.microsoft.com/office/drawing/2014/main" id="{AC5C1B02-99CF-4841-B4DD-04A83E52E416}"/>
              </a:ext>
            </a:extLst>
          </p:cNvPr>
          <p:cNvSpPr>
            <a:spLocks noChangeArrowheads="1"/>
          </p:cNvSpPr>
          <p:nvPr/>
        </p:nvSpPr>
        <p:spPr bwMode="auto">
          <a:xfrm>
            <a:off x="19431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2" name="Rectangle 1196">
            <a:extLst>
              <a:ext uri="{FF2B5EF4-FFF2-40B4-BE49-F238E27FC236}">
                <a16:creationId xmlns:a16="http://schemas.microsoft.com/office/drawing/2014/main" id="{FB1BFB38-DB39-4819-B399-E9DC4E3D5789}"/>
              </a:ext>
            </a:extLst>
          </p:cNvPr>
          <p:cNvSpPr>
            <a:spLocks noChangeArrowheads="1"/>
          </p:cNvSpPr>
          <p:nvPr/>
        </p:nvSpPr>
        <p:spPr bwMode="auto">
          <a:xfrm>
            <a:off x="20574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3" name="Rectangle 1197">
            <a:extLst>
              <a:ext uri="{FF2B5EF4-FFF2-40B4-BE49-F238E27FC236}">
                <a16:creationId xmlns:a16="http://schemas.microsoft.com/office/drawing/2014/main" id="{3B9E2FC3-646F-45F2-B74D-76A2BACE2901}"/>
              </a:ext>
            </a:extLst>
          </p:cNvPr>
          <p:cNvSpPr>
            <a:spLocks noChangeArrowheads="1"/>
          </p:cNvSpPr>
          <p:nvPr/>
        </p:nvSpPr>
        <p:spPr bwMode="auto">
          <a:xfrm>
            <a:off x="21717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4" name="Rectangle 1198">
            <a:extLst>
              <a:ext uri="{FF2B5EF4-FFF2-40B4-BE49-F238E27FC236}">
                <a16:creationId xmlns:a16="http://schemas.microsoft.com/office/drawing/2014/main" id="{E1F58EA1-9237-48AB-89A3-45A77CE282B1}"/>
              </a:ext>
            </a:extLst>
          </p:cNvPr>
          <p:cNvSpPr>
            <a:spLocks noChangeArrowheads="1"/>
          </p:cNvSpPr>
          <p:nvPr/>
        </p:nvSpPr>
        <p:spPr bwMode="auto">
          <a:xfrm>
            <a:off x="22860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5" name="Rectangle 1199">
            <a:extLst>
              <a:ext uri="{FF2B5EF4-FFF2-40B4-BE49-F238E27FC236}">
                <a16:creationId xmlns:a16="http://schemas.microsoft.com/office/drawing/2014/main" id="{F7B84F4A-AC61-4F80-92A2-4F4957325E99}"/>
              </a:ext>
            </a:extLst>
          </p:cNvPr>
          <p:cNvSpPr>
            <a:spLocks noChangeArrowheads="1"/>
          </p:cNvSpPr>
          <p:nvPr/>
        </p:nvSpPr>
        <p:spPr bwMode="auto">
          <a:xfrm>
            <a:off x="24003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6" name="Rectangle 1200">
            <a:extLst>
              <a:ext uri="{FF2B5EF4-FFF2-40B4-BE49-F238E27FC236}">
                <a16:creationId xmlns:a16="http://schemas.microsoft.com/office/drawing/2014/main" id="{27C3BBD0-4313-4397-AA8D-7D554C0F517F}"/>
              </a:ext>
            </a:extLst>
          </p:cNvPr>
          <p:cNvSpPr>
            <a:spLocks noChangeArrowheads="1"/>
          </p:cNvSpPr>
          <p:nvPr/>
        </p:nvSpPr>
        <p:spPr bwMode="auto">
          <a:xfrm>
            <a:off x="25146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7" name="Rectangle 1201">
            <a:extLst>
              <a:ext uri="{FF2B5EF4-FFF2-40B4-BE49-F238E27FC236}">
                <a16:creationId xmlns:a16="http://schemas.microsoft.com/office/drawing/2014/main" id="{C8CB95AD-CDF6-4303-B87C-F615AF6C1518}"/>
              </a:ext>
            </a:extLst>
          </p:cNvPr>
          <p:cNvSpPr>
            <a:spLocks noChangeArrowheads="1"/>
          </p:cNvSpPr>
          <p:nvPr/>
        </p:nvSpPr>
        <p:spPr bwMode="auto">
          <a:xfrm>
            <a:off x="26289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8" name="Rectangle 1202">
            <a:extLst>
              <a:ext uri="{FF2B5EF4-FFF2-40B4-BE49-F238E27FC236}">
                <a16:creationId xmlns:a16="http://schemas.microsoft.com/office/drawing/2014/main" id="{EC7ADA17-EA87-42E4-AEB2-A8443E446415}"/>
              </a:ext>
            </a:extLst>
          </p:cNvPr>
          <p:cNvSpPr>
            <a:spLocks noChangeArrowheads="1"/>
          </p:cNvSpPr>
          <p:nvPr/>
        </p:nvSpPr>
        <p:spPr bwMode="auto">
          <a:xfrm>
            <a:off x="27432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9" name="Rectangle 1203">
            <a:extLst>
              <a:ext uri="{FF2B5EF4-FFF2-40B4-BE49-F238E27FC236}">
                <a16:creationId xmlns:a16="http://schemas.microsoft.com/office/drawing/2014/main" id="{8A9A8B8D-9A89-4B8F-B5FD-0EB0AF926AE4}"/>
              </a:ext>
            </a:extLst>
          </p:cNvPr>
          <p:cNvSpPr>
            <a:spLocks noChangeArrowheads="1"/>
          </p:cNvSpPr>
          <p:nvPr/>
        </p:nvSpPr>
        <p:spPr bwMode="auto">
          <a:xfrm>
            <a:off x="28575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0" name="Rectangle 1204">
            <a:extLst>
              <a:ext uri="{FF2B5EF4-FFF2-40B4-BE49-F238E27FC236}">
                <a16:creationId xmlns:a16="http://schemas.microsoft.com/office/drawing/2014/main" id="{1044FAF8-6F6B-41D8-AE42-90B224C90E29}"/>
              </a:ext>
            </a:extLst>
          </p:cNvPr>
          <p:cNvSpPr>
            <a:spLocks noChangeArrowheads="1"/>
          </p:cNvSpPr>
          <p:nvPr/>
        </p:nvSpPr>
        <p:spPr bwMode="auto">
          <a:xfrm>
            <a:off x="29718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1" name="Rectangle 1205">
            <a:extLst>
              <a:ext uri="{FF2B5EF4-FFF2-40B4-BE49-F238E27FC236}">
                <a16:creationId xmlns:a16="http://schemas.microsoft.com/office/drawing/2014/main" id="{8DDDB237-C8DF-44A2-BFA3-1D62FD570E6D}"/>
              </a:ext>
            </a:extLst>
          </p:cNvPr>
          <p:cNvSpPr>
            <a:spLocks noChangeArrowheads="1"/>
          </p:cNvSpPr>
          <p:nvPr/>
        </p:nvSpPr>
        <p:spPr bwMode="auto">
          <a:xfrm>
            <a:off x="30861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2" name="Rectangle 1206">
            <a:extLst>
              <a:ext uri="{FF2B5EF4-FFF2-40B4-BE49-F238E27FC236}">
                <a16:creationId xmlns:a16="http://schemas.microsoft.com/office/drawing/2014/main" id="{5990D615-FB8B-4ACA-98CE-EB2717C08D43}"/>
              </a:ext>
            </a:extLst>
          </p:cNvPr>
          <p:cNvSpPr>
            <a:spLocks noChangeArrowheads="1"/>
          </p:cNvSpPr>
          <p:nvPr/>
        </p:nvSpPr>
        <p:spPr bwMode="auto">
          <a:xfrm>
            <a:off x="32004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3" name="Rectangle 1207">
            <a:extLst>
              <a:ext uri="{FF2B5EF4-FFF2-40B4-BE49-F238E27FC236}">
                <a16:creationId xmlns:a16="http://schemas.microsoft.com/office/drawing/2014/main" id="{723163C2-4FC2-4C22-BA2B-008D0D96015A}"/>
              </a:ext>
            </a:extLst>
          </p:cNvPr>
          <p:cNvSpPr>
            <a:spLocks noChangeArrowheads="1"/>
          </p:cNvSpPr>
          <p:nvPr/>
        </p:nvSpPr>
        <p:spPr bwMode="auto">
          <a:xfrm>
            <a:off x="33147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4" name="Rectangle 1208">
            <a:extLst>
              <a:ext uri="{FF2B5EF4-FFF2-40B4-BE49-F238E27FC236}">
                <a16:creationId xmlns:a16="http://schemas.microsoft.com/office/drawing/2014/main" id="{99EE83B0-5A2E-4D39-A814-E6445634F5B9}"/>
              </a:ext>
            </a:extLst>
          </p:cNvPr>
          <p:cNvSpPr>
            <a:spLocks noChangeArrowheads="1"/>
          </p:cNvSpPr>
          <p:nvPr/>
        </p:nvSpPr>
        <p:spPr bwMode="auto">
          <a:xfrm>
            <a:off x="34290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5" name="Rectangle 1209">
            <a:extLst>
              <a:ext uri="{FF2B5EF4-FFF2-40B4-BE49-F238E27FC236}">
                <a16:creationId xmlns:a16="http://schemas.microsoft.com/office/drawing/2014/main" id="{62DADE84-6274-40FD-A57E-83A669FAFCBE}"/>
              </a:ext>
            </a:extLst>
          </p:cNvPr>
          <p:cNvSpPr>
            <a:spLocks noChangeArrowheads="1"/>
          </p:cNvSpPr>
          <p:nvPr/>
        </p:nvSpPr>
        <p:spPr bwMode="auto">
          <a:xfrm>
            <a:off x="35433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6" name="Rectangle 1210">
            <a:extLst>
              <a:ext uri="{FF2B5EF4-FFF2-40B4-BE49-F238E27FC236}">
                <a16:creationId xmlns:a16="http://schemas.microsoft.com/office/drawing/2014/main" id="{6E21F89C-B4A4-489A-8961-E4B5D8FD8234}"/>
              </a:ext>
            </a:extLst>
          </p:cNvPr>
          <p:cNvSpPr>
            <a:spLocks noChangeArrowheads="1"/>
          </p:cNvSpPr>
          <p:nvPr/>
        </p:nvSpPr>
        <p:spPr bwMode="auto">
          <a:xfrm>
            <a:off x="36576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7" name="Rectangle 1211">
            <a:extLst>
              <a:ext uri="{FF2B5EF4-FFF2-40B4-BE49-F238E27FC236}">
                <a16:creationId xmlns:a16="http://schemas.microsoft.com/office/drawing/2014/main" id="{9B93E3B6-1AF1-4D4B-85C5-F95AB0582B48}"/>
              </a:ext>
            </a:extLst>
          </p:cNvPr>
          <p:cNvSpPr>
            <a:spLocks noChangeArrowheads="1"/>
          </p:cNvSpPr>
          <p:nvPr/>
        </p:nvSpPr>
        <p:spPr bwMode="auto">
          <a:xfrm>
            <a:off x="37719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8" name="Rectangle 1212">
            <a:extLst>
              <a:ext uri="{FF2B5EF4-FFF2-40B4-BE49-F238E27FC236}">
                <a16:creationId xmlns:a16="http://schemas.microsoft.com/office/drawing/2014/main" id="{CBF11BFC-D9A5-4C9E-851E-07187988924A}"/>
              </a:ext>
            </a:extLst>
          </p:cNvPr>
          <p:cNvSpPr>
            <a:spLocks noChangeArrowheads="1"/>
          </p:cNvSpPr>
          <p:nvPr/>
        </p:nvSpPr>
        <p:spPr bwMode="auto">
          <a:xfrm>
            <a:off x="38862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9" name="Rectangle 1213">
            <a:extLst>
              <a:ext uri="{FF2B5EF4-FFF2-40B4-BE49-F238E27FC236}">
                <a16:creationId xmlns:a16="http://schemas.microsoft.com/office/drawing/2014/main" id="{1AEB525D-0805-4F33-9E85-16CDA06890B3}"/>
              </a:ext>
            </a:extLst>
          </p:cNvPr>
          <p:cNvSpPr>
            <a:spLocks noChangeArrowheads="1"/>
          </p:cNvSpPr>
          <p:nvPr/>
        </p:nvSpPr>
        <p:spPr bwMode="auto">
          <a:xfrm>
            <a:off x="40005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0" name="Rectangle 1214">
            <a:extLst>
              <a:ext uri="{FF2B5EF4-FFF2-40B4-BE49-F238E27FC236}">
                <a16:creationId xmlns:a16="http://schemas.microsoft.com/office/drawing/2014/main" id="{988F389F-F32F-4A8E-B95A-65DA1D017E12}"/>
              </a:ext>
            </a:extLst>
          </p:cNvPr>
          <p:cNvSpPr>
            <a:spLocks noChangeArrowheads="1"/>
          </p:cNvSpPr>
          <p:nvPr/>
        </p:nvSpPr>
        <p:spPr bwMode="auto">
          <a:xfrm>
            <a:off x="41148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1" name="Rectangle 1215">
            <a:extLst>
              <a:ext uri="{FF2B5EF4-FFF2-40B4-BE49-F238E27FC236}">
                <a16:creationId xmlns:a16="http://schemas.microsoft.com/office/drawing/2014/main" id="{55E50E3E-5977-4215-9AB6-C33E053EB8ED}"/>
              </a:ext>
            </a:extLst>
          </p:cNvPr>
          <p:cNvSpPr>
            <a:spLocks noChangeArrowheads="1"/>
          </p:cNvSpPr>
          <p:nvPr/>
        </p:nvSpPr>
        <p:spPr bwMode="auto">
          <a:xfrm>
            <a:off x="42291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2" name="Rectangle 1216">
            <a:extLst>
              <a:ext uri="{FF2B5EF4-FFF2-40B4-BE49-F238E27FC236}">
                <a16:creationId xmlns:a16="http://schemas.microsoft.com/office/drawing/2014/main" id="{C530CB59-B40B-4065-9F0B-8F17C32D4256}"/>
              </a:ext>
            </a:extLst>
          </p:cNvPr>
          <p:cNvSpPr>
            <a:spLocks noChangeArrowheads="1"/>
          </p:cNvSpPr>
          <p:nvPr/>
        </p:nvSpPr>
        <p:spPr bwMode="auto">
          <a:xfrm>
            <a:off x="43434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3" name="Rectangle 1217">
            <a:extLst>
              <a:ext uri="{FF2B5EF4-FFF2-40B4-BE49-F238E27FC236}">
                <a16:creationId xmlns:a16="http://schemas.microsoft.com/office/drawing/2014/main" id="{EFB3C52D-2D9B-47BA-A669-2D7BA3AD0FDC}"/>
              </a:ext>
            </a:extLst>
          </p:cNvPr>
          <p:cNvSpPr>
            <a:spLocks noChangeArrowheads="1"/>
          </p:cNvSpPr>
          <p:nvPr/>
        </p:nvSpPr>
        <p:spPr bwMode="auto">
          <a:xfrm>
            <a:off x="53721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4" name="Rectangle 1218">
            <a:extLst>
              <a:ext uri="{FF2B5EF4-FFF2-40B4-BE49-F238E27FC236}">
                <a16:creationId xmlns:a16="http://schemas.microsoft.com/office/drawing/2014/main" id="{D7DEBCD7-B3DE-4870-9915-84307D871F6D}"/>
              </a:ext>
            </a:extLst>
          </p:cNvPr>
          <p:cNvSpPr>
            <a:spLocks noChangeArrowheads="1"/>
          </p:cNvSpPr>
          <p:nvPr/>
        </p:nvSpPr>
        <p:spPr bwMode="auto">
          <a:xfrm>
            <a:off x="54864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5" name="Rectangle 1219">
            <a:extLst>
              <a:ext uri="{FF2B5EF4-FFF2-40B4-BE49-F238E27FC236}">
                <a16:creationId xmlns:a16="http://schemas.microsoft.com/office/drawing/2014/main" id="{8C9BAFF6-D0EB-4DAF-B763-C507BCFC4495}"/>
              </a:ext>
            </a:extLst>
          </p:cNvPr>
          <p:cNvSpPr>
            <a:spLocks noGrp="1" noChangeArrowheads="1"/>
          </p:cNvSpPr>
          <p:nvPr>
            <p:ph type="title"/>
          </p:nvPr>
        </p:nvSpPr>
        <p:spPr/>
        <p:txBody>
          <a:bodyPr/>
          <a:lstStyle/>
          <a:p>
            <a:r>
              <a:rPr lang="en-US" altLang="en-US" dirty="0"/>
              <a:t>Immediate constants</a:t>
            </a:r>
          </a:p>
        </p:txBody>
      </p:sp>
    </p:spTree>
    <p:extLst>
      <p:ext uri="{BB962C8B-B14F-4D97-AF65-F5344CB8AC3E}">
        <p14:creationId xmlns:p14="http://schemas.microsoft.com/office/powerpoint/2010/main" val="838055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Line 2">
            <a:extLst>
              <a:ext uri="{FF2B5EF4-FFF2-40B4-BE49-F238E27FC236}">
                <a16:creationId xmlns:a16="http://schemas.microsoft.com/office/drawing/2014/main" id="{37EC0549-E269-4FB7-9A03-6CDAD30333C9}"/>
              </a:ext>
            </a:extLst>
          </p:cNvPr>
          <p:cNvSpPr>
            <a:spLocks noChangeShapeType="1"/>
          </p:cNvSpPr>
          <p:nvPr/>
        </p:nvSpPr>
        <p:spPr bwMode="auto">
          <a:xfrm flipH="1" flipV="1">
            <a:off x="5629276" y="4386263"/>
            <a:ext cx="151210" cy="315516"/>
          </a:xfrm>
          <a:prstGeom prst="line">
            <a:avLst/>
          </a:prstGeom>
          <a:noFill/>
          <a:ln w="38100">
            <a:solidFill>
              <a:schemeClr val="tx2"/>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en-IN" sz="1350"/>
          </a:p>
        </p:txBody>
      </p:sp>
      <p:sp>
        <p:nvSpPr>
          <p:cNvPr id="68611" name="Oval 3">
            <a:extLst>
              <a:ext uri="{FF2B5EF4-FFF2-40B4-BE49-F238E27FC236}">
                <a16:creationId xmlns:a16="http://schemas.microsoft.com/office/drawing/2014/main" id="{B62DE404-2131-49B6-A608-FBC937F2AAAF}"/>
              </a:ext>
            </a:extLst>
          </p:cNvPr>
          <p:cNvSpPr>
            <a:spLocks noChangeArrowheads="1"/>
          </p:cNvSpPr>
          <p:nvPr/>
        </p:nvSpPr>
        <p:spPr bwMode="auto">
          <a:xfrm>
            <a:off x="5429250" y="4688681"/>
            <a:ext cx="1239441" cy="342900"/>
          </a:xfrm>
          <a:prstGeom prst="ellipse">
            <a:avLst/>
          </a:prstGeom>
          <a:solidFill>
            <a:schemeClr val="bg1"/>
          </a:solidFill>
          <a:ln w="12700">
            <a:solidFill>
              <a:schemeClr val="tx2"/>
            </a:solidFill>
            <a:round/>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8612" name="Rectangle 4">
            <a:extLst>
              <a:ext uri="{FF2B5EF4-FFF2-40B4-BE49-F238E27FC236}">
                <a16:creationId xmlns:a16="http://schemas.microsoft.com/office/drawing/2014/main" id="{55C50403-A222-4EB8-868B-1A982470F14E}"/>
              </a:ext>
            </a:extLst>
          </p:cNvPr>
          <p:cNvSpPr>
            <a:spLocks noGrp="1" noChangeArrowheads="1"/>
          </p:cNvSpPr>
          <p:nvPr>
            <p:ph type="body" idx="1"/>
          </p:nvPr>
        </p:nvSpPr>
        <p:spPr>
          <a:xfrm>
            <a:off x="1408510" y="1800225"/>
            <a:ext cx="6329363" cy="3600450"/>
          </a:xfrm>
          <a:noFill/>
        </p:spPr>
        <p:txBody>
          <a:bodyPr vert="horz" lIns="69056" tIns="34529" rIns="69056" bIns="34529" rtlCol="0" anchorCtr="1">
            <a:normAutofit fontScale="55000" lnSpcReduction="20000"/>
          </a:bodyPr>
          <a:lstStyle/>
          <a:p>
            <a:pPr defTabSz="703660"/>
            <a:r>
              <a:rPr lang="en-US" altLang="en-US" dirty="0"/>
              <a:t>To allow larger constants to be loaded, the assembler offers a pseudo-instruction:</a:t>
            </a:r>
          </a:p>
          <a:p>
            <a:pPr marL="528638" lvl="1" indent="-185738" defTabSz="703660"/>
            <a:r>
              <a:rPr lang="en-US" altLang="en-US" sz="1350" b="1" dirty="0">
                <a:latin typeface="Courier New" panose="02070309020205020404" pitchFamily="49" charset="0"/>
              </a:rPr>
              <a:t>LDR </a:t>
            </a:r>
            <a:r>
              <a:rPr lang="en-US" altLang="en-US" sz="1350" b="1" dirty="0" err="1">
                <a:latin typeface="Courier New" panose="02070309020205020404" pitchFamily="49" charset="0"/>
              </a:rPr>
              <a:t>rd</a:t>
            </a:r>
            <a:r>
              <a:rPr lang="en-US" altLang="en-US" sz="1350" b="1" dirty="0">
                <a:latin typeface="Courier New" panose="02070309020205020404" pitchFamily="49" charset="0"/>
              </a:rPr>
              <a:t>, =const</a:t>
            </a:r>
            <a:endParaRPr lang="en-US" altLang="en-US" sz="1350" dirty="0">
              <a:latin typeface="Courier New" panose="02070309020205020404" pitchFamily="49" charset="0"/>
            </a:endParaRPr>
          </a:p>
          <a:p>
            <a:pPr defTabSz="703660"/>
            <a:r>
              <a:rPr lang="en-US" altLang="en-US" dirty="0"/>
              <a:t>This will either:</a:t>
            </a:r>
          </a:p>
          <a:p>
            <a:pPr marL="528638" lvl="1" indent="-185738" defTabSz="703660"/>
            <a:r>
              <a:rPr lang="en-US" altLang="en-US" dirty="0"/>
              <a:t>Produce a  </a:t>
            </a:r>
            <a:r>
              <a:rPr lang="en-US" altLang="en-US" sz="1350" b="1" dirty="0">
                <a:latin typeface="Courier New" panose="02070309020205020404" pitchFamily="49" charset="0"/>
              </a:rPr>
              <a:t>MOV</a:t>
            </a:r>
            <a:r>
              <a:rPr lang="en-US" altLang="en-US" dirty="0"/>
              <a:t> or  </a:t>
            </a:r>
            <a:r>
              <a:rPr lang="en-US" altLang="en-US" sz="1350" b="1" dirty="0">
                <a:latin typeface="Courier New" panose="02070309020205020404" pitchFamily="49" charset="0"/>
              </a:rPr>
              <a:t>MVN</a:t>
            </a:r>
            <a:r>
              <a:rPr lang="en-US" altLang="en-US" dirty="0"/>
              <a:t> instruction to generate the value (if possible).</a:t>
            </a:r>
          </a:p>
          <a:p>
            <a:pPr defTabSz="703660">
              <a:buNone/>
            </a:pPr>
            <a:r>
              <a:rPr lang="en-US" altLang="en-US" dirty="0"/>
              <a:t>	or</a:t>
            </a:r>
          </a:p>
          <a:p>
            <a:pPr marL="528638" lvl="1" indent="-185738" defTabSz="703660"/>
            <a:r>
              <a:rPr lang="en-US" altLang="en-US" dirty="0"/>
              <a:t>Generate a </a:t>
            </a:r>
            <a:r>
              <a:rPr lang="en-US" altLang="en-US" sz="1350" b="1" dirty="0">
                <a:latin typeface="Courier New" panose="02070309020205020404" pitchFamily="49" charset="0"/>
              </a:rPr>
              <a:t>LDR</a:t>
            </a:r>
            <a:r>
              <a:rPr lang="en-US" altLang="en-US" dirty="0"/>
              <a:t> instruction with a PC-relative address to read the constant from a </a:t>
            </a:r>
            <a:r>
              <a:rPr lang="en-US" altLang="en-US" i="1" dirty="0"/>
              <a:t>literal pool</a:t>
            </a:r>
            <a:r>
              <a:rPr lang="en-US" altLang="en-US" dirty="0"/>
              <a:t> (Constant data area embedded in the code).</a:t>
            </a:r>
          </a:p>
          <a:p>
            <a:pPr defTabSz="703660"/>
            <a:r>
              <a:rPr lang="en-US" altLang="en-US" dirty="0"/>
              <a:t>For example</a:t>
            </a:r>
          </a:p>
          <a:p>
            <a:pPr marL="528638" lvl="1" indent="-185738" defTabSz="703660"/>
            <a:r>
              <a:rPr lang="en-US" altLang="en-US" sz="1350" b="1" dirty="0">
                <a:latin typeface="Courier New" panose="02070309020205020404" pitchFamily="49" charset="0"/>
              </a:rPr>
              <a:t>LDR r0,=0xFF		</a:t>
            </a:r>
            <a:r>
              <a:rPr lang="en-US" altLang="en-US" dirty="0"/>
              <a:t>=&gt;</a:t>
            </a:r>
            <a:r>
              <a:rPr lang="en-US" altLang="en-US" b="1" dirty="0">
                <a:latin typeface="Courier New" panose="02070309020205020404" pitchFamily="49" charset="0"/>
              </a:rPr>
              <a:t>	</a:t>
            </a:r>
            <a:r>
              <a:rPr lang="en-US" altLang="en-US" sz="1350" b="1" dirty="0">
                <a:latin typeface="Courier New" panose="02070309020205020404" pitchFamily="49" charset="0"/>
              </a:rPr>
              <a:t>MOV r0,#0xFF</a:t>
            </a:r>
          </a:p>
          <a:p>
            <a:pPr marL="528638" lvl="1" indent="-185738" defTabSz="703660"/>
            <a:r>
              <a:rPr lang="en-US" altLang="en-US" sz="1350" b="1" dirty="0">
                <a:latin typeface="Courier New" panose="02070309020205020404" pitchFamily="49" charset="0"/>
              </a:rPr>
              <a:t>LDR r0,=0x55555555</a:t>
            </a:r>
            <a:r>
              <a:rPr lang="en-US" altLang="en-US" dirty="0">
                <a:latin typeface="Courier New" panose="02070309020205020404" pitchFamily="49" charset="0"/>
              </a:rPr>
              <a:t>	</a:t>
            </a:r>
            <a:r>
              <a:rPr lang="en-US" altLang="en-US" dirty="0"/>
              <a:t>=&gt;</a:t>
            </a:r>
            <a:r>
              <a:rPr lang="en-US" altLang="en-US" dirty="0">
                <a:latin typeface="Courier New" panose="02070309020205020404" pitchFamily="49" charset="0"/>
              </a:rPr>
              <a:t>	</a:t>
            </a:r>
            <a:r>
              <a:rPr lang="en-US" altLang="en-US" sz="1350" b="1" dirty="0">
                <a:latin typeface="Courier New" panose="02070309020205020404" pitchFamily="49" charset="0"/>
              </a:rPr>
              <a:t>LDR r0,[PC,#Imm12]</a:t>
            </a:r>
            <a:br>
              <a:rPr lang="en-US" altLang="en-US" sz="1350" b="1" dirty="0">
                <a:latin typeface="Courier New" panose="02070309020205020404" pitchFamily="49" charset="0"/>
              </a:rPr>
            </a:br>
            <a:r>
              <a:rPr lang="en-US" altLang="en-US" sz="1350" b="1" dirty="0">
                <a:latin typeface="Courier New" panose="02070309020205020404" pitchFamily="49" charset="0"/>
              </a:rPr>
              <a:t>					</a:t>
            </a:r>
            <a:r>
              <a:rPr lang="en-US" altLang="en-US" sz="1350" b="1" dirty="0"/>
              <a:t>…</a:t>
            </a:r>
            <a:br>
              <a:rPr lang="en-US" altLang="en-US" sz="1350" b="1" dirty="0"/>
            </a:br>
            <a:r>
              <a:rPr lang="en-US" altLang="en-US" sz="1350" b="1" dirty="0"/>
              <a:t>					…</a:t>
            </a:r>
            <a:br>
              <a:rPr lang="en-US" altLang="en-US" sz="1350" b="1" dirty="0">
                <a:latin typeface="Courier New" panose="02070309020205020404" pitchFamily="49" charset="0"/>
              </a:rPr>
            </a:br>
            <a:r>
              <a:rPr lang="en-US" altLang="en-US" sz="1350" b="1" dirty="0">
                <a:latin typeface="Courier New" panose="02070309020205020404" pitchFamily="49" charset="0"/>
              </a:rPr>
              <a:t>					DCD 0x55555555</a:t>
            </a:r>
          </a:p>
          <a:p>
            <a:pPr defTabSz="703660"/>
            <a:r>
              <a:rPr lang="en-US" altLang="en-US" dirty="0"/>
              <a:t>This is the recommended way of loading constants into a register</a:t>
            </a:r>
            <a:endParaRPr lang="en-US" altLang="en-US" sz="1275" dirty="0">
              <a:latin typeface="Courier New" panose="02070309020205020404" pitchFamily="49" charset="0"/>
            </a:endParaRPr>
          </a:p>
        </p:txBody>
      </p:sp>
      <p:sp>
        <p:nvSpPr>
          <p:cNvPr id="68613" name="Rectangle 5">
            <a:extLst>
              <a:ext uri="{FF2B5EF4-FFF2-40B4-BE49-F238E27FC236}">
                <a16:creationId xmlns:a16="http://schemas.microsoft.com/office/drawing/2014/main" id="{BB516F5A-EE6C-4802-A6B3-861C5862B51F}"/>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8614" name="Rectangle 6">
            <a:extLst>
              <a:ext uri="{FF2B5EF4-FFF2-40B4-BE49-F238E27FC236}">
                <a16:creationId xmlns:a16="http://schemas.microsoft.com/office/drawing/2014/main" id="{A46005FD-DE66-42CA-8A82-E2EFF8BFE8B6}"/>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8615" name="Rectangle 7">
            <a:extLst>
              <a:ext uri="{FF2B5EF4-FFF2-40B4-BE49-F238E27FC236}">
                <a16:creationId xmlns:a16="http://schemas.microsoft.com/office/drawing/2014/main" id="{60BDCB85-BA3A-4E7F-BF44-882E177F95BF}"/>
              </a:ext>
            </a:extLst>
          </p:cNvPr>
          <p:cNvSpPr>
            <a:spLocks noGrp="1" noChangeArrowheads="1"/>
          </p:cNvSpPr>
          <p:nvPr>
            <p:ph type="title"/>
          </p:nvPr>
        </p:nvSpPr>
        <p:spPr>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a:bodyPr>
          <a:lstStyle/>
          <a:p>
            <a:pPr defTabSz="703660"/>
            <a:r>
              <a:rPr lang="en-US" altLang="en-US"/>
              <a:t>Loading 32 bit constants</a:t>
            </a:r>
          </a:p>
        </p:txBody>
      </p:sp>
    </p:spTree>
    <p:extLst>
      <p:ext uri="{BB962C8B-B14F-4D97-AF65-F5344CB8AC3E}">
        <p14:creationId xmlns:p14="http://schemas.microsoft.com/office/powerpoint/2010/main" val="34367652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A53681EE-9AB8-4F2B-A50E-7500D39A9316}"/>
              </a:ext>
            </a:extLst>
          </p:cNvPr>
          <p:cNvSpPr>
            <a:spLocks noGrp="1" noChangeArrowheads="1"/>
          </p:cNvSpPr>
          <p:nvPr>
            <p:ph type="title"/>
          </p:nvPr>
        </p:nvSpPr>
        <p:spPr/>
        <p:txBody>
          <a:bodyPr/>
          <a:lstStyle/>
          <a:p>
            <a:r>
              <a:rPr lang="en-US" altLang="en-US"/>
              <a:t>Multiply</a:t>
            </a:r>
          </a:p>
        </p:txBody>
      </p:sp>
      <p:sp>
        <p:nvSpPr>
          <p:cNvPr id="70659" name="Rectangle 1027">
            <a:extLst>
              <a:ext uri="{FF2B5EF4-FFF2-40B4-BE49-F238E27FC236}">
                <a16:creationId xmlns:a16="http://schemas.microsoft.com/office/drawing/2014/main" id="{A930DC78-929C-4142-8E0B-04486F5D3739}"/>
              </a:ext>
            </a:extLst>
          </p:cNvPr>
          <p:cNvSpPr>
            <a:spLocks noGrp="1" noChangeArrowheads="1"/>
          </p:cNvSpPr>
          <p:nvPr>
            <p:ph type="body" idx="1"/>
          </p:nvPr>
        </p:nvSpPr>
        <p:spPr/>
        <p:txBody>
          <a:bodyPr>
            <a:normAutofit fontScale="70000" lnSpcReduction="20000"/>
          </a:bodyPr>
          <a:lstStyle/>
          <a:p>
            <a:pPr defTabSz="427435"/>
            <a:r>
              <a:rPr lang="en-US" altLang="en-US"/>
              <a:t>Syntax: </a:t>
            </a:r>
          </a:p>
          <a:p>
            <a:pPr lvl="1" defTabSz="427435"/>
            <a:r>
              <a:rPr lang="en-US" altLang="en-US" sz="1125"/>
              <a:t>MUL{&lt;cond&gt;}{S} Rd, Rm, Rs				Rd = Rm * Rs</a:t>
            </a:r>
          </a:p>
          <a:p>
            <a:pPr lvl="1" defTabSz="427435"/>
            <a:r>
              <a:rPr lang="en-US" altLang="en-US" sz="1125"/>
              <a:t>MLA{&lt;cond&gt;}{S} Rd,Rm,Rs,Rn				Rd = (Rm * Rs) + Rn</a:t>
            </a:r>
          </a:p>
          <a:p>
            <a:pPr lvl="1" defTabSz="427435"/>
            <a:r>
              <a:rPr lang="en-US" altLang="en-US" sz="1125"/>
              <a:t>[U|S]MULL{&lt;cond&gt;}{S} 	RdLo, RdHi, Rm, Rs	RdHi,RdLo := Rm*Rs</a:t>
            </a:r>
          </a:p>
          <a:p>
            <a:pPr lvl="1" defTabSz="427435"/>
            <a:r>
              <a:rPr lang="en-US" altLang="en-US" sz="1125"/>
              <a:t>[U|S]MLAL{&lt;cond&gt;}{S} RdLo, RdHi, Rm, Rs 		RdHi,RdLo := (Rm*Rs)+RdHi,RdLo</a:t>
            </a:r>
          </a:p>
          <a:p>
            <a:pPr lvl="1" defTabSz="427435"/>
            <a:endParaRPr lang="en-US" altLang="en-US" sz="1125"/>
          </a:p>
          <a:p>
            <a:pPr defTabSz="427435"/>
            <a:r>
              <a:rPr lang="en-US" altLang="en-US"/>
              <a:t>Cycle time</a:t>
            </a:r>
          </a:p>
          <a:p>
            <a:pPr lvl="1" defTabSz="427435"/>
            <a:r>
              <a:rPr lang="en-US" altLang="en-US"/>
              <a:t>Basic MUL instruction</a:t>
            </a:r>
          </a:p>
          <a:p>
            <a:pPr lvl="2" defTabSz="427435"/>
            <a:r>
              <a:rPr lang="en-US" altLang="en-US"/>
              <a:t>2-5 cycles on ARM7TDMI</a:t>
            </a:r>
          </a:p>
          <a:p>
            <a:pPr lvl="2" defTabSz="427435"/>
            <a:r>
              <a:rPr lang="en-US" altLang="en-US"/>
              <a:t>1-3 cycles on StrongARM/XScale</a:t>
            </a:r>
          </a:p>
          <a:p>
            <a:pPr lvl="2" defTabSz="427435"/>
            <a:r>
              <a:rPr lang="en-US" altLang="en-US"/>
              <a:t>2 cycles on ARM9E/ARM102xE</a:t>
            </a:r>
          </a:p>
          <a:p>
            <a:pPr lvl="1" defTabSz="427435"/>
            <a:r>
              <a:rPr lang="en-US" altLang="en-US"/>
              <a:t>+1 cycle for ARM9TDMI (over ARM7TDMI)</a:t>
            </a:r>
          </a:p>
          <a:p>
            <a:pPr lvl="1" defTabSz="427435"/>
            <a:r>
              <a:rPr lang="en-US" altLang="en-US"/>
              <a:t>+1 cycle for accumulate (not on 9E though result delay is one cycle longer)</a:t>
            </a:r>
          </a:p>
          <a:p>
            <a:pPr lvl="1" defTabSz="427435"/>
            <a:r>
              <a:rPr lang="en-US" altLang="en-US"/>
              <a:t>+1 cycle for “long”</a:t>
            </a:r>
          </a:p>
          <a:p>
            <a:pPr lvl="1" defTabSz="427435"/>
            <a:endParaRPr lang="en-US" altLang="en-US"/>
          </a:p>
          <a:p>
            <a:pPr defTabSz="427435"/>
            <a:r>
              <a:rPr lang="en-US" altLang="en-US"/>
              <a:t>Above are “general rules” - refer to the TRM for the core you are using for the exact details</a:t>
            </a:r>
          </a:p>
        </p:txBody>
      </p:sp>
    </p:spTree>
    <p:extLst>
      <p:ext uri="{BB962C8B-B14F-4D97-AF65-F5344CB8AC3E}">
        <p14:creationId xmlns:p14="http://schemas.microsoft.com/office/powerpoint/2010/main" val="40138803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26">
            <a:extLst>
              <a:ext uri="{FF2B5EF4-FFF2-40B4-BE49-F238E27FC236}">
                <a16:creationId xmlns:a16="http://schemas.microsoft.com/office/drawing/2014/main" id="{C5DC8756-E818-45A2-8788-7A6F17EDF194}"/>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2707" name="Rectangle 1027">
            <a:extLst>
              <a:ext uri="{FF2B5EF4-FFF2-40B4-BE49-F238E27FC236}">
                <a16:creationId xmlns:a16="http://schemas.microsoft.com/office/drawing/2014/main" id="{D842F374-DD65-408B-A7A5-FCFF0D1334DF}"/>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2708" name="Rectangle 1028">
            <a:extLst>
              <a:ext uri="{FF2B5EF4-FFF2-40B4-BE49-F238E27FC236}">
                <a16:creationId xmlns:a16="http://schemas.microsoft.com/office/drawing/2014/main" id="{EA6CE494-D565-40CB-9C71-5304CCD536BE}"/>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2709" name="Rectangle 1029">
            <a:extLst>
              <a:ext uri="{FF2B5EF4-FFF2-40B4-BE49-F238E27FC236}">
                <a16:creationId xmlns:a16="http://schemas.microsoft.com/office/drawing/2014/main" id="{B1344499-1E58-45D3-AD2A-44C1C4E5BBCB}"/>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2710" name="Rectangle 1030">
            <a:extLst>
              <a:ext uri="{FF2B5EF4-FFF2-40B4-BE49-F238E27FC236}">
                <a16:creationId xmlns:a16="http://schemas.microsoft.com/office/drawing/2014/main" id="{E281048F-CBE7-4D06-8E62-8478CE4FAA78}"/>
              </a:ext>
            </a:extLst>
          </p:cNvPr>
          <p:cNvSpPr>
            <a:spLocks noGrp="1" noChangeArrowheads="1"/>
          </p:cNvSpPr>
          <p:nvPr>
            <p:ph type="title"/>
          </p:nvPr>
        </p:nvSpPr>
        <p:spPr/>
        <p:txBody>
          <a:bodyPr/>
          <a:lstStyle/>
          <a:p>
            <a:r>
              <a:rPr lang="en-US" altLang="en-US"/>
              <a:t>Single register data transfer</a:t>
            </a:r>
          </a:p>
        </p:txBody>
      </p:sp>
      <p:sp>
        <p:nvSpPr>
          <p:cNvPr id="72711" name="Rectangle 1031">
            <a:extLst>
              <a:ext uri="{FF2B5EF4-FFF2-40B4-BE49-F238E27FC236}">
                <a16:creationId xmlns:a16="http://schemas.microsoft.com/office/drawing/2014/main" id="{04C40E22-F601-4B82-AA66-30E8CCC9F4A9}"/>
              </a:ext>
            </a:extLst>
          </p:cNvPr>
          <p:cNvSpPr>
            <a:spLocks noGrp="1" noChangeArrowheads="1"/>
          </p:cNvSpPr>
          <p:nvPr>
            <p:ph type="body" idx="1"/>
          </p:nvPr>
        </p:nvSpPr>
        <p:spPr/>
        <p:txBody>
          <a:bodyPr>
            <a:normAutofit fontScale="92500" lnSpcReduction="20000"/>
          </a:bodyPr>
          <a:lstStyle/>
          <a:p>
            <a:pPr lvl="1">
              <a:buFont typeface="Wingdings" panose="05000000000000000000" pitchFamily="2" charset="2"/>
              <a:buNone/>
            </a:pPr>
            <a:r>
              <a:rPr lang="en-US" altLang="en-US" sz="1350" b="1">
                <a:latin typeface="Courier New" panose="02070309020205020404" pitchFamily="49" charset="0"/>
              </a:rPr>
              <a:t> LDR	STR	</a:t>
            </a:r>
            <a:r>
              <a:rPr lang="en-US" altLang="en-US" sz="1350"/>
              <a:t>Word</a:t>
            </a:r>
            <a:endParaRPr lang="en-US" altLang="en-US" sz="1350" b="1">
              <a:latin typeface="Courier New" panose="02070309020205020404" pitchFamily="49" charset="0"/>
            </a:endParaRPr>
          </a:p>
          <a:p>
            <a:pPr lvl="1">
              <a:buFont typeface="Wingdings" panose="05000000000000000000" pitchFamily="2" charset="2"/>
              <a:buNone/>
            </a:pPr>
            <a:r>
              <a:rPr lang="en-US" altLang="en-US" sz="1350" b="1">
                <a:latin typeface="Courier New" panose="02070309020205020404" pitchFamily="49" charset="0"/>
              </a:rPr>
              <a:t> LDRB	STRB	</a:t>
            </a:r>
            <a:r>
              <a:rPr lang="en-US" altLang="en-US" sz="1350"/>
              <a:t>Byte</a:t>
            </a:r>
            <a:endParaRPr lang="en-US" altLang="en-US" sz="1350" b="1">
              <a:latin typeface="Courier New" panose="02070309020205020404" pitchFamily="49" charset="0"/>
            </a:endParaRPr>
          </a:p>
          <a:p>
            <a:pPr lvl="1">
              <a:buFont typeface="Wingdings" panose="05000000000000000000" pitchFamily="2" charset="2"/>
              <a:buNone/>
            </a:pPr>
            <a:r>
              <a:rPr lang="en-US" altLang="en-US" sz="1350" b="1">
                <a:latin typeface="Courier New" panose="02070309020205020404" pitchFamily="49" charset="0"/>
              </a:rPr>
              <a:t> LDRH	STRH	</a:t>
            </a:r>
            <a:r>
              <a:rPr lang="en-US" altLang="en-US" sz="1350"/>
              <a:t>Halfword</a:t>
            </a:r>
            <a:endParaRPr lang="en-US" altLang="en-US" sz="1350">
              <a:latin typeface="Courier New" panose="02070309020205020404" pitchFamily="49" charset="0"/>
            </a:endParaRPr>
          </a:p>
          <a:p>
            <a:pPr lvl="1">
              <a:buFont typeface="Wingdings" panose="05000000000000000000" pitchFamily="2" charset="2"/>
              <a:buNone/>
            </a:pPr>
            <a:r>
              <a:rPr lang="en-US" altLang="en-US" sz="1350" b="1">
                <a:latin typeface="Courier New" panose="02070309020205020404" pitchFamily="49" charset="0"/>
              </a:rPr>
              <a:t> LDRSB		</a:t>
            </a:r>
            <a:r>
              <a:rPr lang="en-US" altLang="en-US" sz="1350"/>
              <a:t>Signed byte load</a:t>
            </a:r>
          </a:p>
          <a:p>
            <a:pPr lvl="1">
              <a:buFont typeface="Wingdings" panose="05000000000000000000" pitchFamily="2" charset="2"/>
              <a:buNone/>
            </a:pPr>
            <a:r>
              <a:rPr lang="en-US" altLang="en-US" sz="1350" b="1">
                <a:latin typeface="Courier New" panose="02070309020205020404" pitchFamily="49" charset="0"/>
              </a:rPr>
              <a:t> LDRSH		</a:t>
            </a:r>
            <a:r>
              <a:rPr lang="en-US" altLang="en-US" sz="1350"/>
              <a:t>Signed halfword load</a:t>
            </a:r>
          </a:p>
          <a:p>
            <a:pPr lvl="1"/>
            <a:endParaRPr lang="en-US" altLang="en-US"/>
          </a:p>
          <a:p>
            <a:r>
              <a:rPr lang="en-US" altLang="en-US"/>
              <a:t>Memory system must support all access sizes</a:t>
            </a:r>
          </a:p>
          <a:p>
            <a:endParaRPr lang="en-US" altLang="en-US"/>
          </a:p>
          <a:p>
            <a:r>
              <a:rPr lang="en-US" altLang="en-US"/>
              <a:t>Syntax:</a:t>
            </a:r>
          </a:p>
          <a:p>
            <a:pPr lvl="1"/>
            <a:r>
              <a:rPr lang="en-US" altLang="en-US"/>
              <a:t> </a:t>
            </a:r>
            <a:r>
              <a:rPr lang="en-US" altLang="en-US" b="1">
                <a:latin typeface="Courier New" panose="02070309020205020404" pitchFamily="49" charset="0"/>
              </a:rPr>
              <a:t>LDR</a:t>
            </a:r>
            <a:r>
              <a:rPr lang="en-US" altLang="en-US"/>
              <a:t>{&lt;cond&gt;}{&lt;size&gt;} Rd, &lt;address&gt;</a:t>
            </a:r>
          </a:p>
          <a:p>
            <a:pPr lvl="1"/>
            <a:r>
              <a:rPr lang="en-US" altLang="en-US" b="1">
                <a:latin typeface="Courier New" panose="02070309020205020404" pitchFamily="49" charset="0"/>
              </a:rPr>
              <a:t>STR</a:t>
            </a:r>
            <a:r>
              <a:rPr lang="en-US" altLang="en-US"/>
              <a:t>{&lt;cond&gt;}{&lt;size&gt;} Rd, &lt;address&gt;</a:t>
            </a:r>
          </a:p>
          <a:p>
            <a:pPr lvl="1"/>
            <a:endParaRPr lang="en-US" altLang="en-US"/>
          </a:p>
          <a:p>
            <a:pPr lvl="1">
              <a:buFont typeface="Wingdings" panose="05000000000000000000" pitchFamily="2" charset="2"/>
              <a:buNone/>
            </a:pPr>
            <a:r>
              <a:rPr lang="en-US" altLang="en-US"/>
              <a:t>e.g. </a:t>
            </a:r>
            <a:r>
              <a:rPr lang="en-US" altLang="en-US" b="1">
                <a:latin typeface="Courier New" panose="02070309020205020404" pitchFamily="49" charset="0"/>
              </a:rPr>
              <a:t>LDREQB</a:t>
            </a:r>
          </a:p>
        </p:txBody>
      </p:sp>
    </p:spTree>
    <p:extLst>
      <p:ext uri="{BB962C8B-B14F-4D97-AF65-F5344CB8AC3E}">
        <p14:creationId xmlns:p14="http://schemas.microsoft.com/office/powerpoint/2010/main" val="17276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6">
            <a:extLst>
              <a:ext uri="{FF2B5EF4-FFF2-40B4-BE49-F238E27FC236}">
                <a16:creationId xmlns:a16="http://schemas.microsoft.com/office/drawing/2014/main" id="{72790619-E01B-427B-997A-F0E7A75C39F4}"/>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4755" name="Rectangle 1027">
            <a:extLst>
              <a:ext uri="{FF2B5EF4-FFF2-40B4-BE49-F238E27FC236}">
                <a16:creationId xmlns:a16="http://schemas.microsoft.com/office/drawing/2014/main" id="{F1B6C1DE-10DC-43D0-9233-1D36628FA5E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4756" name="Rectangle 1028">
            <a:extLst>
              <a:ext uri="{FF2B5EF4-FFF2-40B4-BE49-F238E27FC236}">
                <a16:creationId xmlns:a16="http://schemas.microsoft.com/office/drawing/2014/main" id="{6D044EE4-F3E8-4B27-88C8-A13B9298D8C0}"/>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4757" name="Rectangle 1029">
            <a:extLst>
              <a:ext uri="{FF2B5EF4-FFF2-40B4-BE49-F238E27FC236}">
                <a16:creationId xmlns:a16="http://schemas.microsoft.com/office/drawing/2014/main" id="{828378DE-86EA-4B35-94C1-8959B2172EA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4758" name="Rectangle 1030">
            <a:extLst>
              <a:ext uri="{FF2B5EF4-FFF2-40B4-BE49-F238E27FC236}">
                <a16:creationId xmlns:a16="http://schemas.microsoft.com/office/drawing/2014/main" id="{B8C27FED-CE31-4450-A114-F2EB2501CCFB}"/>
              </a:ext>
            </a:extLst>
          </p:cNvPr>
          <p:cNvSpPr>
            <a:spLocks noGrp="1" noChangeArrowheads="1"/>
          </p:cNvSpPr>
          <p:nvPr>
            <p:ph type="title"/>
          </p:nvPr>
        </p:nvSpPr>
        <p:spPr>
          <a:xfrm>
            <a:off x="628650" y="692696"/>
            <a:ext cx="7886700" cy="481014"/>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pPr defTabSz="703660"/>
            <a:r>
              <a:rPr lang="en-US" altLang="en-US" dirty="0"/>
              <a:t> Address accessed</a:t>
            </a:r>
          </a:p>
        </p:txBody>
      </p:sp>
      <p:sp>
        <p:nvSpPr>
          <p:cNvPr id="74759" name="Rectangle 1031">
            <a:extLst>
              <a:ext uri="{FF2B5EF4-FFF2-40B4-BE49-F238E27FC236}">
                <a16:creationId xmlns:a16="http://schemas.microsoft.com/office/drawing/2014/main" id="{1C81B234-BC96-4664-A6B6-34E91A524596}"/>
              </a:ext>
            </a:extLst>
          </p:cNvPr>
          <p:cNvSpPr>
            <a:spLocks noGrp="1" noChangeArrowheads="1"/>
          </p:cNvSpPr>
          <p:nvPr>
            <p:ph type="body" idx="1"/>
          </p:nvPr>
        </p:nvSpPr>
        <p:spPr>
          <a:xfrm>
            <a:off x="1428750" y="1714501"/>
            <a:ext cx="6229350" cy="3723085"/>
          </a:xfrm>
          <a:noFill/>
        </p:spPr>
        <p:txBody>
          <a:bodyPr vert="horz" lIns="69056" tIns="34529" rIns="69056" bIns="34529" rtlCol="0" anchorCtr="1">
            <a:normAutofit fontScale="55000" lnSpcReduction="20000"/>
          </a:bodyPr>
          <a:lstStyle/>
          <a:p>
            <a:pPr defTabSz="703660"/>
            <a:r>
              <a:rPr lang="en-US" altLang="en-US" dirty="0"/>
              <a:t>Address accessed by LDR/STR is specified by a base register plus an offset</a:t>
            </a:r>
          </a:p>
          <a:p>
            <a:pPr defTabSz="703660"/>
            <a:r>
              <a:rPr lang="en-US" altLang="en-US" dirty="0"/>
              <a:t>For word and unsigned byte accesses, offset can be</a:t>
            </a:r>
          </a:p>
          <a:p>
            <a:pPr marL="528638" lvl="1" indent="-185738" defTabSz="703660"/>
            <a:r>
              <a:rPr lang="en-US" altLang="en-US" dirty="0"/>
              <a:t>An unsigned 12-bit immediate value (</a:t>
            </a:r>
            <a:r>
              <a:rPr lang="en-US" altLang="en-US" dirty="0" err="1"/>
              <a:t>ie</a:t>
            </a:r>
            <a:r>
              <a:rPr lang="en-US" altLang="en-US" dirty="0"/>
              <a:t> 0 - 4095 bytes).</a:t>
            </a:r>
            <a:br>
              <a:rPr lang="en-US" altLang="en-US" dirty="0"/>
            </a:br>
            <a:r>
              <a:rPr lang="en-US" altLang="en-US" b="1" dirty="0">
                <a:latin typeface="Courier New" panose="02070309020205020404" pitchFamily="49" charset="0"/>
              </a:rPr>
              <a:t>	</a:t>
            </a:r>
            <a:r>
              <a:rPr lang="en-US" altLang="en-US" sz="1200" b="1" dirty="0">
                <a:latin typeface="Courier New" panose="02070309020205020404" pitchFamily="49" charset="0"/>
              </a:rPr>
              <a:t>LDR r0,[r1,#8]</a:t>
            </a:r>
            <a:endParaRPr lang="en-US" altLang="en-US" dirty="0"/>
          </a:p>
          <a:p>
            <a:pPr marL="528638" lvl="1" indent="-185738" defTabSz="703660"/>
            <a:r>
              <a:rPr lang="en-US" altLang="en-US" dirty="0"/>
              <a:t>A register, optionally shifted by an immediate value</a:t>
            </a:r>
            <a:br>
              <a:rPr lang="en-US" altLang="en-US" dirty="0"/>
            </a:br>
            <a:r>
              <a:rPr lang="en-US" altLang="en-US" b="1" dirty="0">
                <a:latin typeface="Courier New" panose="02070309020205020404" pitchFamily="49" charset="0"/>
              </a:rPr>
              <a:t>	</a:t>
            </a:r>
            <a:r>
              <a:rPr lang="en-US" altLang="en-US" sz="1200" b="1" dirty="0">
                <a:latin typeface="Courier New" panose="02070309020205020404" pitchFamily="49" charset="0"/>
              </a:rPr>
              <a:t>LDR r0,[r1,r2]</a:t>
            </a:r>
            <a:br>
              <a:rPr lang="en-US" altLang="en-US" sz="1200" b="1" dirty="0">
                <a:latin typeface="Courier New" panose="02070309020205020404" pitchFamily="49" charset="0"/>
              </a:rPr>
            </a:br>
            <a:r>
              <a:rPr lang="en-US" altLang="en-US" sz="1200" b="1" dirty="0">
                <a:latin typeface="Courier New" panose="02070309020205020404" pitchFamily="49" charset="0"/>
              </a:rPr>
              <a:t>	LDR r0,[r1,r2,LSL#2]</a:t>
            </a:r>
          </a:p>
          <a:p>
            <a:pPr defTabSz="703660"/>
            <a:r>
              <a:rPr lang="en-US" altLang="en-US" dirty="0"/>
              <a:t>This can be either added or subtracted from the base register:</a:t>
            </a:r>
            <a:br>
              <a:rPr lang="en-US" altLang="en-US" dirty="0"/>
            </a:br>
            <a:r>
              <a:rPr lang="en-US" altLang="en-US" dirty="0"/>
              <a:t>	</a:t>
            </a:r>
            <a:r>
              <a:rPr lang="en-US" altLang="en-US" sz="1275" dirty="0">
                <a:latin typeface="Courier New" panose="02070309020205020404" pitchFamily="49" charset="0"/>
              </a:rPr>
              <a:t>LDR r0,[r1,#-8]</a:t>
            </a:r>
            <a:br>
              <a:rPr lang="en-US" altLang="en-US" sz="1275" dirty="0">
                <a:latin typeface="Courier New" panose="02070309020205020404" pitchFamily="49" charset="0"/>
              </a:rPr>
            </a:br>
            <a:r>
              <a:rPr lang="en-US" altLang="en-US" sz="1275" dirty="0">
                <a:latin typeface="Courier New" panose="02070309020205020404" pitchFamily="49" charset="0"/>
              </a:rPr>
              <a:t>	LDR r0,[r1,-r2]</a:t>
            </a:r>
            <a:br>
              <a:rPr lang="en-US" altLang="en-US" sz="1275" dirty="0">
                <a:latin typeface="Courier New" panose="02070309020205020404" pitchFamily="49" charset="0"/>
              </a:rPr>
            </a:br>
            <a:r>
              <a:rPr lang="en-US" altLang="en-US" sz="1275" dirty="0">
                <a:latin typeface="Courier New" panose="02070309020205020404" pitchFamily="49" charset="0"/>
              </a:rPr>
              <a:t>	LDR r0,[r1,-r2,LSL#2]</a:t>
            </a:r>
          </a:p>
          <a:p>
            <a:pPr defTabSz="703660"/>
            <a:r>
              <a:rPr lang="en-US" altLang="en-US" dirty="0"/>
              <a:t>For halfword and signed halfword / byte, offset can be:</a:t>
            </a:r>
          </a:p>
          <a:p>
            <a:pPr marL="528638" lvl="1" indent="-185738" defTabSz="703660"/>
            <a:r>
              <a:rPr lang="en-US" altLang="en-US" dirty="0"/>
              <a:t>An unsigned 8 bit immediate value (</a:t>
            </a:r>
            <a:r>
              <a:rPr lang="en-US" altLang="en-US" dirty="0" err="1"/>
              <a:t>ie</a:t>
            </a:r>
            <a:r>
              <a:rPr lang="en-US" altLang="en-US" dirty="0"/>
              <a:t> 0-255 bytes).</a:t>
            </a:r>
          </a:p>
          <a:p>
            <a:pPr marL="528638" lvl="1" indent="-185738" defTabSz="703660"/>
            <a:r>
              <a:rPr lang="en-US" altLang="en-US" dirty="0"/>
              <a:t>A register (unshifted).</a:t>
            </a:r>
          </a:p>
          <a:p>
            <a:pPr defTabSz="703660"/>
            <a:r>
              <a:rPr lang="en-US" altLang="en-US" dirty="0"/>
              <a:t>Choice of </a:t>
            </a:r>
            <a:r>
              <a:rPr lang="en-US" altLang="en-US" i="1" dirty="0"/>
              <a:t>pre-indexed</a:t>
            </a:r>
            <a:r>
              <a:rPr lang="en-US" altLang="en-US" dirty="0"/>
              <a:t> or </a:t>
            </a:r>
            <a:r>
              <a:rPr lang="en-US" altLang="en-US" i="1" dirty="0"/>
              <a:t>post-indexed</a:t>
            </a:r>
            <a:r>
              <a:rPr lang="en-US" altLang="en-US" dirty="0"/>
              <a:t> addressing</a:t>
            </a:r>
          </a:p>
        </p:txBody>
      </p:sp>
    </p:spTree>
    <p:extLst>
      <p:ext uri="{BB962C8B-B14F-4D97-AF65-F5344CB8AC3E}">
        <p14:creationId xmlns:p14="http://schemas.microsoft.com/office/powerpoint/2010/main" val="421410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a:extLst>
              <a:ext uri="{FF2B5EF4-FFF2-40B4-BE49-F238E27FC236}">
                <a16:creationId xmlns:a16="http://schemas.microsoft.com/office/drawing/2014/main" id="{BB632959-3D18-4930-BB52-6ED5E0F56A4E}"/>
              </a:ext>
            </a:extLst>
          </p:cNvPr>
          <p:cNvSpPr>
            <a:spLocks noChangeArrowheads="1"/>
          </p:cNvSpPr>
          <p:nvPr/>
        </p:nvSpPr>
        <p:spPr bwMode="gray">
          <a:xfrm>
            <a:off x="4917281" y="2247901"/>
            <a:ext cx="663179" cy="2359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0x5</a:t>
            </a:r>
          </a:p>
        </p:txBody>
      </p:sp>
      <p:sp>
        <p:nvSpPr>
          <p:cNvPr id="76803" name="Rectangle 1027">
            <a:extLst>
              <a:ext uri="{FF2B5EF4-FFF2-40B4-BE49-F238E27FC236}">
                <a16:creationId xmlns:a16="http://schemas.microsoft.com/office/drawing/2014/main" id="{5D12A4C9-14A7-4179-A8CF-74BB97B64781}"/>
              </a:ext>
            </a:extLst>
          </p:cNvPr>
          <p:cNvSpPr>
            <a:spLocks noChangeArrowheads="1"/>
          </p:cNvSpPr>
          <p:nvPr/>
        </p:nvSpPr>
        <p:spPr bwMode="gray">
          <a:xfrm>
            <a:off x="4914901" y="4912519"/>
            <a:ext cx="664369" cy="2359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0x5</a:t>
            </a:r>
          </a:p>
        </p:txBody>
      </p:sp>
      <p:sp>
        <p:nvSpPr>
          <p:cNvPr id="76804" name="Rectangle 1028">
            <a:extLst>
              <a:ext uri="{FF2B5EF4-FFF2-40B4-BE49-F238E27FC236}">
                <a16:creationId xmlns:a16="http://schemas.microsoft.com/office/drawing/2014/main" id="{5E4C676A-89F9-4C24-9E7A-12CD2155EF48}"/>
              </a:ext>
            </a:extLst>
          </p:cNvPr>
          <p:cNvSpPr>
            <a:spLocks noChangeArrowheads="1"/>
          </p:cNvSpPr>
          <p:nvPr/>
        </p:nvSpPr>
        <p:spPr bwMode="gray">
          <a:xfrm>
            <a:off x="2201466" y="2828925"/>
            <a:ext cx="651272" cy="219075"/>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05" name="Rectangle 1029">
            <a:extLst>
              <a:ext uri="{FF2B5EF4-FFF2-40B4-BE49-F238E27FC236}">
                <a16:creationId xmlns:a16="http://schemas.microsoft.com/office/drawing/2014/main" id="{A7F8DE04-CD9F-4C36-A874-BB56004FD672}"/>
              </a:ext>
            </a:extLst>
          </p:cNvPr>
          <p:cNvSpPr>
            <a:spLocks noChangeArrowheads="1"/>
          </p:cNvSpPr>
          <p:nvPr/>
        </p:nvSpPr>
        <p:spPr bwMode="gray">
          <a:xfrm>
            <a:off x="2141935" y="2580086"/>
            <a:ext cx="79890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r1</a:t>
            </a:r>
          </a:p>
        </p:txBody>
      </p:sp>
      <p:sp>
        <p:nvSpPr>
          <p:cNvPr id="76806" name="Rectangle 1030">
            <a:extLst>
              <a:ext uri="{FF2B5EF4-FFF2-40B4-BE49-F238E27FC236}">
                <a16:creationId xmlns:a16="http://schemas.microsoft.com/office/drawing/2014/main" id="{369A6B89-C342-4324-AF74-91891E91C2DD}"/>
              </a:ext>
            </a:extLst>
          </p:cNvPr>
          <p:cNvSpPr>
            <a:spLocks noChangeArrowheads="1"/>
          </p:cNvSpPr>
          <p:nvPr/>
        </p:nvSpPr>
        <p:spPr bwMode="gray">
          <a:xfrm>
            <a:off x="2199086" y="2833688"/>
            <a:ext cx="663178"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0x200</a:t>
            </a:r>
          </a:p>
        </p:txBody>
      </p:sp>
      <p:sp>
        <p:nvSpPr>
          <p:cNvPr id="76807" name="Rectangle 1031">
            <a:extLst>
              <a:ext uri="{FF2B5EF4-FFF2-40B4-BE49-F238E27FC236}">
                <a16:creationId xmlns:a16="http://schemas.microsoft.com/office/drawing/2014/main" id="{926042F5-533F-491C-95D6-B448D1B46773}"/>
              </a:ext>
            </a:extLst>
          </p:cNvPr>
          <p:cNvSpPr>
            <a:spLocks noChangeArrowheads="1"/>
          </p:cNvSpPr>
          <p:nvPr/>
        </p:nvSpPr>
        <p:spPr bwMode="gray">
          <a:xfrm>
            <a:off x="1378745" y="2732485"/>
            <a:ext cx="798910" cy="40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Base</a:t>
            </a:r>
            <a:br>
              <a:rPr lang="en-US" altLang="en-US" sz="1200">
                <a:latin typeface="Arial" panose="020B0604020202020204" pitchFamily="34" charset="0"/>
              </a:rPr>
            </a:br>
            <a:r>
              <a:rPr lang="en-US" altLang="en-US" sz="1200">
                <a:latin typeface="Arial" panose="020B0604020202020204" pitchFamily="34" charset="0"/>
              </a:rPr>
              <a:t>Register</a:t>
            </a:r>
          </a:p>
        </p:txBody>
      </p:sp>
      <p:sp>
        <p:nvSpPr>
          <p:cNvPr id="76808" name="Line 1032">
            <a:extLst>
              <a:ext uri="{FF2B5EF4-FFF2-40B4-BE49-F238E27FC236}">
                <a16:creationId xmlns:a16="http://schemas.microsoft.com/office/drawing/2014/main" id="{8E396088-4EC5-40B8-9E98-43671D31E26B}"/>
              </a:ext>
            </a:extLst>
          </p:cNvPr>
          <p:cNvSpPr>
            <a:spLocks noChangeShapeType="1"/>
          </p:cNvSpPr>
          <p:nvPr/>
        </p:nvSpPr>
        <p:spPr bwMode="gray">
          <a:xfrm>
            <a:off x="3012281" y="2986088"/>
            <a:ext cx="130492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09" name="Line 1033">
            <a:extLst>
              <a:ext uri="{FF2B5EF4-FFF2-40B4-BE49-F238E27FC236}">
                <a16:creationId xmlns:a16="http://schemas.microsoft.com/office/drawing/2014/main" id="{B54ADC21-DDED-4177-9588-D247D55EA6CB}"/>
              </a:ext>
            </a:extLst>
          </p:cNvPr>
          <p:cNvSpPr>
            <a:spLocks noChangeShapeType="1"/>
          </p:cNvSpPr>
          <p:nvPr/>
        </p:nvSpPr>
        <p:spPr bwMode="gray">
          <a:xfrm>
            <a:off x="5244704" y="1828800"/>
            <a:ext cx="0" cy="404813"/>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10" name="Rectangle 1034">
            <a:extLst>
              <a:ext uri="{FF2B5EF4-FFF2-40B4-BE49-F238E27FC236}">
                <a16:creationId xmlns:a16="http://schemas.microsoft.com/office/drawing/2014/main" id="{1598BD89-EE3B-4B63-9497-EB8A43C5B1AA}"/>
              </a:ext>
            </a:extLst>
          </p:cNvPr>
          <p:cNvSpPr>
            <a:spLocks noChangeArrowheads="1"/>
          </p:cNvSpPr>
          <p:nvPr/>
        </p:nvSpPr>
        <p:spPr bwMode="gray">
          <a:xfrm>
            <a:off x="4914901" y="2458641"/>
            <a:ext cx="660797" cy="203597"/>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1" name="Rectangle 1035">
            <a:extLst>
              <a:ext uri="{FF2B5EF4-FFF2-40B4-BE49-F238E27FC236}">
                <a16:creationId xmlns:a16="http://schemas.microsoft.com/office/drawing/2014/main" id="{88DB447E-285C-4458-98B1-68EBD91FD516}"/>
              </a:ext>
            </a:extLst>
          </p:cNvPr>
          <p:cNvSpPr>
            <a:spLocks noChangeArrowheads="1"/>
          </p:cNvSpPr>
          <p:nvPr/>
        </p:nvSpPr>
        <p:spPr bwMode="gray">
          <a:xfrm>
            <a:off x="4914901" y="2252664"/>
            <a:ext cx="660797" cy="2071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2" name="Rectangle 1036">
            <a:extLst>
              <a:ext uri="{FF2B5EF4-FFF2-40B4-BE49-F238E27FC236}">
                <a16:creationId xmlns:a16="http://schemas.microsoft.com/office/drawing/2014/main" id="{1D098342-BE22-4620-9D27-F9C6D80F6D65}"/>
              </a:ext>
            </a:extLst>
          </p:cNvPr>
          <p:cNvSpPr>
            <a:spLocks noChangeArrowheads="1"/>
          </p:cNvSpPr>
          <p:nvPr/>
        </p:nvSpPr>
        <p:spPr bwMode="gray">
          <a:xfrm>
            <a:off x="4914901" y="2865835"/>
            <a:ext cx="660797" cy="204788"/>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3" name="Rectangle 1037">
            <a:extLst>
              <a:ext uri="{FF2B5EF4-FFF2-40B4-BE49-F238E27FC236}">
                <a16:creationId xmlns:a16="http://schemas.microsoft.com/office/drawing/2014/main" id="{3906D062-4C19-4EE4-BCA3-516FFDD64736}"/>
              </a:ext>
            </a:extLst>
          </p:cNvPr>
          <p:cNvSpPr>
            <a:spLocks noChangeArrowheads="1"/>
          </p:cNvSpPr>
          <p:nvPr/>
        </p:nvSpPr>
        <p:spPr bwMode="gray">
          <a:xfrm>
            <a:off x="4914901" y="2661048"/>
            <a:ext cx="660797" cy="207169"/>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4" name="Line 1038">
            <a:extLst>
              <a:ext uri="{FF2B5EF4-FFF2-40B4-BE49-F238E27FC236}">
                <a16:creationId xmlns:a16="http://schemas.microsoft.com/office/drawing/2014/main" id="{16949878-0EC8-47D3-9597-22ADEF61782C}"/>
              </a:ext>
            </a:extLst>
          </p:cNvPr>
          <p:cNvSpPr>
            <a:spLocks noChangeShapeType="1"/>
          </p:cNvSpPr>
          <p:nvPr/>
        </p:nvSpPr>
        <p:spPr bwMode="gray">
          <a:xfrm>
            <a:off x="5244704" y="3094436"/>
            <a:ext cx="0" cy="406003"/>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15" name="Rectangle 1039">
            <a:extLst>
              <a:ext uri="{FF2B5EF4-FFF2-40B4-BE49-F238E27FC236}">
                <a16:creationId xmlns:a16="http://schemas.microsoft.com/office/drawing/2014/main" id="{26E3C250-514D-48FF-9720-90F3A02EA638}"/>
              </a:ext>
            </a:extLst>
          </p:cNvPr>
          <p:cNvSpPr>
            <a:spLocks noChangeArrowheads="1"/>
          </p:cNvSpPr>
          <p:nvPr/>
        </p:nvSpPr>
        <p:spPr bwMode="gray">
          <a:xfrm>
            <a:off x="4238626" y="2899172"/>
            <a:ext cx="664369"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b="0">
                <a:latin typeface="Arial" panose="020B0604020202020204" pitchFamily="34" charset="0"/>
              </a:rPr>
              <a:t>0x200</a:t>
            </a:r>
          </a:p>
        </p:txBody>
      </p:sp>
      <p:sp>
        <p:nvSpPr>
          <p:cNvPr id="76816" name="Rectangle 1040">
            <a:extLst>
              <a:ext uri="{FF2B5EF4-FFF2-40B4-BE49-F238E27FC236}">
                <a16:creationId xmlns:a16="http://schemas.microsoft.com/office/drawing/2014/main" id="{B024B61C-78EC-462E-B693-B8E4228EDF3D}"/>
              </a:ext>
            </a:extLst>
          </p:cNvPr>
          <p:cNvSpPr>
            <a:spLocks noChangeArrowheads="1"/>
          </p:cNvSpPr>
          <p:nvPr/>
        </p:nvSpPr>
        <p:spPr bwMode="gray">
          <a:xfrm>
            <a:off x="6278166" y="2208610"/>
            <a:ext cx="651272" cy="217884"/>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7" name="Rectangle 1041">
            <a:extLst>
              <a:ext uri="{FF2B5EF4-FFF2-40B4-BE49-F238E27FC236}">
                <a16:creationId xmlns:a16="http://schemas.microsoft.com/office/drawing/2014/main" id="{B66A1510-A9BF-4623-AB23-AB5C900E58FA}"/>
              </a:ext>
            </a:extLst>
          </p:cNvPr>
          <p:cNvSpPr>
            <a:spLocks noChangeArrowheads="1"/>
          </p:cNvSpPr>
          <p:nvPr/>
        </p:nvSpPr>
        <p:spPr bwMode="gray">
          <a:xfrm>
            <a:off x="6218635" y="1959769"/>
            <a:ext cx="79890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r0</a:t>
            </a:r>
          </a:p>
        </p:txBody>
      </p:sp>
      <p:sp>
        <p:nvSpPr>
          <p:cNvPr id="76818" name="Rectangle 1042">
            <a:extLst>
              <a:ext uri="{FF2B5EF4-FFF2-40B4-BE49-F238E27FC236}">
                <a16:creationId xmlns:a16="http://schemas.microsoft.com/office/drawing/2014/main" id="{05D63851-98F2-4EB4-A7E4-811E145E9E46}"/>
              </a:ext>
            </a:extLst>
          </p:cNvPr>
          <p:cNvSpPr>
            <a:spLocks noChangeArrowheads="1"/>
          </p:cNvSpPr>
          <p:nvPr/>
        </p:nvSpPr>
        <p:spPr bwMode="gray">
          <a:xfrm>
            <a:off x="6275786" y="2213374"/>
            <a:ext cx="663178"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0x5</a:t>
            </a:r>
          </a:p>
        </p:txBody>
      </p:sp>
      <p:sp>
        <p:nvSpPr>
          <p:cNvPr id="76819" name="Rectangle 1043">
            <a:extLst>
              <a:ext uri="{FF2B5EF4-FFF2-40B4-BE49-F238E27FC236}">
                <a16:creationId xmlns:a16="http://schemas.microsoft.com/office/drawing/2014/main" id="{3DA12271-AAF4-41A3-B6B6-3AB4C755AB36}"/>
              </a:ext>
            </a:extLst>
          </p:cNvPr>
          <p:cNvSpPr>
            <a:spLocks noChangeArrowheads="1"/>
          </p:cNvSpPr>
          <p:nvPr/>
        </p:nvSpPr>
        <p:spPr bwMode="gray">
          <a:xfrm>
            <a:off x="6966347" y="2046685"/>
            <a:ext cx="798909" cy="5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Source</a:t>
            </a:r>
            <a:br>
              <a:rPr lang="en-US" altLang="en-US" sz="1200">
                <a:latin typeface="Arial" panose="020B0604020202020204" pitchFamily="34" charset="0"/>
              </a:rPr>
            </a:br>
            <a:r>
              <a:rPr lang="en-US" altLang="en-US" sz="1200">
                <a:latin typeface="Arial" panose="020B0604020202020204" pitchFamily="34" charset="0"/>
              </a:rPr>
              <a:t>Register</a:t>
            </a:r>
            <a:br>
              <a:rPr lang="en-US" altLang="en-US" sz="1200">
                <a:latin typeface="Arial" panose="020B0604020202020204" pitchFamily="34" charset="0"/>
              </a:rPr>
            </a:br>
            <a:r>
              <a:rPr lang="en-US" altLang="en-US" sz="1200">
                <a:latin typeface="Arial" panose="020B0604020202020204" pitchFamily="34" charset="0"/>
              </a:rPr>
              <a:t>for STR</a:t>
            </a:r>
          </a:p>
        </p:txBody>
      </p:sp>
      <p:sp>
        <p:nvSpPr>
          <p:cNvPr id="76820" name="Line 1044">
            <a:extLst>
              <a:ext uri="{FF2B5EF4-FFF2-40B4-BE49-F238E27FC236}">
                <a16:creationId xmlns:a16="http://schemas.microsoft.com/office/drawing/2014/main" id="{6993827D-1FE0-4CA6-B0F0-6736301BD0D5}"/>
              </a:ext>
            </a:extLst>
          </p:cNvPr>
          <p:cNvSpPr>
            <a:spLocks noChangeShapeType="1"/>
          </p:cNvSpPr>
          <p:nvPr/>
        </p:nvSpPr>
        <p:spPr bwMode="gray">
          <a:xfrm>
            <a:off x="5657850" y="2343150"/>
            <a:ext cx="514350" cy="0"/>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21" name="Rectangle 1045">
            <a:extLst>
              <a:ext uri="{FF2B5EF4-FFF2-40B4-BE49-F238E27FC236}">
                <a16:creationId xmlns:a16="http://schemas.microsoft.com/office/drawing/2014/main" id="{7703C88D-F6AF-484A-8296-8BF49FD1C24F}"/>
              </a:ext>
            </a:extLst>
          </p:cNvPr>
          <p:cNvSpPr>
            <a:spLocks noChangeArrowheads="1"/>
          </p:cNvSpPr>
          <p:nvPr/>
        </p:nvSpPr>
        <p:spPr bwMode="gray">
          <a:xfrm>
            <a:off x="3107533" y="2243138"/>
            <a:ext cx="651272" cy="220266"/>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22" name="Rectangle 1046">
            <a:extLst>
              <a:ext uri="{FF2B5EF4-FFF2-40B4-BE49-F238E27FC236}">
                <a16:creationId xmlns:a16="http://schemas.microsoft.com/office/drawing/2014/main" id="{181AB6BC-3B1B-4448-BF38-EAF9AE60BB52}"/>
              </a:ext>
            </a:extLst>
          </p:cNvPr>
          <p:cNvSpPr>
            <a:spLocks noChangeArrowheads="1"/>
          </p:cNvSpPr>
          <p:nvPr/>
        </p:nvSpPr>
        <p:spPr bwMode="gray">
          <a:xfrm>
            <a:off x="3033714" y="1995488"/>
            <a:ext cx="798910"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Offset</a:t>
            </a:r>
          </a:p>
        </p:txBody>
      </p:sp>
      <p:sp>
        <p:nvSpPr>
          <p:cNvPr id="76823" name="Rectangle 1047">
            <a:extLst>
              <a:ext uri="{FF2B5EF4-FFF2-40B4-BE49-F238E27FC236}">
                <a16:creationId xmlns:a16="http://schemas.microsoft.com/office/drawing/2014/main" id="{59E6633D-4631-42E4-996C-06E09C0E1EF5}"/>
              </a:ext>
            </a:extLst>
          </p:cNvPr>
          <p:cNvSpPr>
            <a:spLocks noChangeArrowheads="1"/>
          </p:cNvSpPr>
          <p:nvPr/>
        </p:nvSpPr>
        <p:spPr bwMode="gray">
          <a:xfrm>
            <a:off x="3119437" y="2247901"/>
            <a:ext cx="66317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12</a:t>
            </a:r>
          </a:p>
        </p:txBody>
      </p:sp>
      <p:sp>
        <p:nvSpPr>
          <p:cNvPr id="76824" name="Rectangle 1048">
            <a:extLst>
              <a:ext uri="{FF2B5EF4-FFF2-40B4-BE49-F238E27FC236}">
                <a16:creationId xmlns:a16="http://schemas.microsoft.com/office/drawing/2014/main" id="{E85C82D6-7740-41FB-BC9B-6D1417DB2487}"/>
              </a:ext>
            </a:extLst>
          </p:cNvPr>
          <p:cNvSpPr>
            <a:spLocks noChangeArrowheads="1"/>
          </p:cNvSpPr>
          <p:nvPr/>
        </p:nvSpPr>
        <p:spPr bwMode="gray">
          <a:xfrm>
            <a:off x="4231482" y="2263379"/>
            <a:ext cx="664369"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b="0">
                <a:latin typeface="Arial" panose="020B0604020202020204" pitchFamily="34" charset="0"/>
              </a:rPr>
              <a:t>0x20c</a:t>
            </a:r>
          </a:p>
        </p:txBody>
      </p:sp>
      <p:sp>
        <p:nvSpPr>
          <p:cNvPr id="76825" name="Line 1049">
            <a:extLst>
              <a:ext uri="{FF2B5EF4-FFF2-40B4-BE49-F238E27FC236}">
                <a16:creationId xmlns:a16="http://schemas.microsoft.com/office/drawing/2014/main" id="{3E4FF565-22FE-414A-B649-887FD78153AA}"/>
              </a:ext>
            </a:extLst>
          </p:cNvPr>
          <p:cNvSpPr>
            <a:spLocks noChangeShapeType="1"/>
          </p:cNvSpPr>
          <p:nvPr/>
        </p:nvSpPr>
        <p:spPr bwMode="gray">
          <a:xfrm flipV="1">
            <a:off x="3446860" y="2558655"/>
            <a:ext cx="0" cy="43457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26" name="Line 1050">
            <a:extLst>
              <a:ext uri="{FF2B5EF4-FFF2-40B4-BE49-F238E27FC236}">
                <a16:creationId xmlns:a16="http://schemas.microsoft.com/office/drawing/2014/main" id="{0DC5DCFA-2505-4D90-8B13-EC22C3CCD85D}"/>
              </a:ext>
            </a:extLst>
          </p:cNvPr>
          <p:cNvSpPr>
            <a:spLocks noChangeShapeType="1"/>
          </p:cNvSpPr>
          <p:nvPr/>
        </p:nvSpPr>
        <p:spPr bwMode="gray">
          <a:xfrm>
            <a:off x="3854055" y="2371725"/>
            <a:ext cx="50601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27" name="Rectangle 1051">
            <a:extLst>
              <a:ext uri="{FF2B5EF4-FFF2-40B4-BE49-F238E27FC236}">
                <a16:creationId xmlns:a16="http://schemas.microsoft.com/office/drawing/2014/main" id="{4D575B6D-BAE9-4DF6-A473-AD358C792560}"/>
              </a:ext>
            </a:extLst>
          </p:cNvPr>
          <p:cNvSpPr>
            <a:spLocks noChangeArrowheads="1"/>
          </p:cNvSpPr>
          <p:nvPr/>
        </p:nvSpPr>
        <p:spPr bwMode="gray">
          <a:xfrm>
            <a:off x="2230041" y="5012532"/>
            <a:ext cx="657225" cy="226219"/>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28" name="Rectangle 1052">
            <a:extLst>
              <a:ext uri="{FF2B5EF4-FFF2-40B4-BE49-F238E27FC236}">
                <a16:creationId xmlns:a16="http://schemas.microsoft.com/office/drawing/2014/main" id="{D807A96D-3614-4CAE-9E1B-C69F435212C8}"/>
              </a:ext>
            </a:extLst>
          </p:cNvPr>
          <p:cNvSpPr>
            <a:spLocks noChangeArrowheads="1"/>
          </p:cNvSpPr>
          <p:nvPr/>
        </p:nvSpPr>
        <p:spPr bwMode="gray">
          <a:xfrm>
            <a:off x="2174082" y="4758930"/>
            <a:ext cx="798910"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r1</a:t>
            </a:r>
          </a:p>
        </p:txBody>
      </p:sp>
      <p:sp>
        <p:nvSpPr>
          <p:cNvPr id="76829" name="Rectangle 1053">
            <a:extLst>
              <a:ext uri="{FF2B5EF4-FFF2-40B4-BE49-F238E27FC236}">
                <a16:creationId xmlns:a16="http://schemas.microsoft.com/office/drawing/2014/main" id="{F8204470-8777-4ACF-9A69-140633B06336}"/>
              </a:ext>
            </a:extLst>
          </p:cNvPr>
          <p:cNvSpPr>
            <a:spLocks noChangeArrowheads="1"/>
          </p:cNvSpPr>
          <p:nvPr/>
        </p:nvSpPr>
        <p:spPr bwMode="gray">
          <a:xfrm>
            <a:off x="2231231" y="5018486"/>
            <a:ext cx="66317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0x200</a:t>
            </a:r>
          </a:p>
        </p:txBody>
      </p:sp>
      <p:sp>
        <p:nvSpPr>
          <p:cNvPr id="76830" name="Rectangle 1054">
            <a:extLst>
              <a:ext uri="{FF2B5EF4-FFF2-40B4-BE49-F238E27FC236}">
                <a16:creationId xmlns:a16="http://schemas.microsoft.com/office/drawing/2014/main" id="{2E859BD1-F752-4CB0-A8F7-394984AFABBD}"/>
              </a:ext>
            </a:extLst>
          </p:cNvPr>
          <p:cNvSpPr>
            <a:spLocks noChangeArrowheads="1"/>
          </p:cNvSpPr>
          <p:nvPr/>
        </p:nvSpPr>
        <p:spPr bwMode="gray">
          <a:xfrm>
            <a:off x="1485901" y="4742260"/>
            <a:ext cx="798910" cy="5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Original</a:t>
            </a:r>
            <a:br>
              <a:rPr lang="en-US" altLang="en-US" sz="1200">
                <a:latin typeface="Arial" panose="020B0604020202020204" pitchFamily="34" charset="0"/>
              </a:rPr>
            </a:br>
            <a:r>
              <a:rPr lang="en-US" altLang="en-US" sz="1200">
                <a:latin typeface="Arial" panose="020B0604020202020204" pitchFamily="34" charset="0"/>
              </a:rPr>
              <a:t>Base</a:t>
            </a:r>
            <a:br>
              <a:rPr lang="en-US" altLang="en-US" sz="1200">
                <a:latin typeface="Arial" panose="020B0604020202020204" pitchFamily="34" charset="0"/>
              </a:rPr>
            </a:br>
            <a:r>
              <a:rPr lang="en-US" altLang="en-US" sz="1200">
                <a:latin typeface="Arial" panose="020B0604020202020204" pitchFamily="34" charset="0"/>
              </a:rPr>
              <a:t>Register</a:t>
            </a:r>
          </a:p>
        </p:txBody>
      </p:sp>
      <p:sp>
        <p:nvSpPr>
          <p:cNvPr id="76831" name="Line 1055">
            <a:extLst>
              <a:ext uri="{FF2B5EF4-FFF2-40B4-BE49-F238E27FC236}">
                <a16:creationId xmlns:a16="http://schemas.microsoft.com/office/drawing/2014/main" id="{154294F0-10A9-492F-8C51-02406A4DC838}"/>
              </a:ext>
            </a:extLst>
          </p:cNvPr>
          <p:cNvSpPr>
            <a:spLocks noChangeShapeType="1"/>
          </p:cNvSpPr>
          <p:nvPr/>
        </p:nvSpPr>
        <p:spPr bwMode="gray">
          <a:xfrm>
            <a:off x="2959894" y="5085161"/>
            <a:ext cx="1371600" cy="119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32" name="Rectangle 1056">
            <a:extLst>
              <a:ext uri="{FF2B5EF4-FFF2-40B4-BE49-F238E27FC236}">
                <a16:creationId xmlns:a16="http://schemas.microsoft.com/office/drawing/2014/main" id="{40FF3666-06E3-4E7B-B9B0-E8F8FDB52140}"/>
              </a:ext>
            </a:extLst>
          </p:cNvPr>
          <p:cNvSpPr>
            <a:spLocks noChangeArrowheads="1"/>
          </p:cNvSpPr>
          <p:nvPr/>
        </p:nvSpPr>
        <p:spPr bwMode="gray">
          <a:xfrm>
            <a:off x="4914900" y="4521994"/>
            <a:ext cx="666750" cy="209550"/>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3" name="Rectangle 1057">
            <a:extLst>
              <a:ext uri="{FF2B5EF4-FFF2-40B4-BE49-F238E27FC236}">
                <a16:creationId xmlns:a16="http://schemas.microsoft.com/office/drawing/2014/main" id="{CDEB854C-52C6-4E18-881C-9EB1E07DA7BE}"/>
              </a:ext>
            </a:extLst>
          </p:cNvPr>
          <p:cNvSpPr>
            <a:spLocks noChangeArrowheads="1"/>
          </p:cNvSpPr>
          <p:nvPr/>
        </p:nvSpPr>
        <p:spPr bwMode="gray">
          <a:xfrm>
            <a:off x="4914900" y="4308872"/>
            <a:ext cx="666750" cy="213122"/>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4" name="Rectangle 1058">
            <a:extLst>
              <a:ext uri="{FF2B5EF4-FFF2-40B4-BE49-F238E27FC236}">
                <a16:creationId xmlns:a16="http://schemas.microsoft.com/office/drawing/2014/main" id="{5B5D6E5B-C5F0-42DF-A2D0-4167D79A48A6}"/>
              </a:ext>
            </a:extLst>
          </p:cNvPr>
          <p:cNvSpPr>
            <a:spLocks noChangeArrowheads="1"/>
          </p:cNvSpPr>
          <p:nvPr/>
        </p:nvSpPr>
        <p:spPr bwMode="gray">
          <a:xfrm>
            <a:off x="4914900" y="4931570"/>
            <a:ext cx="666750" cy="2119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5" name="Rectangle 1059">
            <a:extLst>
              <a:ext uri="{FF2B5EF4-FFF2-40B4-BE49-F238E27FC236}">
                <a16:creationId xmlns:a16="http://schemas.microsoft.com/office/drawing/2014/main" id="{2A47B001-34BB-46FB-AD2A-6D39F8693659}"/>
              </a:ext>
            </a:extLst>
          </p:cNvPr>
          <p:cNvSpPr>
            <a:spLocks noChangeArrowheads="1"/>
          </p:cNvSpPr>
          <p:nvPr/>
        </p:nvSpPr>
        <p:spPr bwMode="gray">
          <a:xfrm>
            <a:off x="4914900" y="4727972"/>
            <a:ext cx="666750" cy="213122"/>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6" name="Rectangle 1060">
            <a:extLst>
              <a:ext uri="{FF2B5EF4-FFF2-40B4-BE49-F238E27FC236}">
                <a16:creationId xmlns:a16="http://schemas.microsoft.com/office/drawing/2014/main" id="{F74EAD43-A5BF-4052-BF03-6070A79F7D56}"/>
              </a:ext>
            </a:extLst>
          </p:cNvPr>
          <p:cNvSpPr>
            <a:spLocks noChangeArrowheads="1"/>
          </p:cNvSpPr>
          <p:nvPr/>
        </p:nvSpPr>
        <p:spPr bwMode="gray">
          <a:xfrm>
            <a:off x="4238626" y="4962526"/>
            <a:ext cx="670322"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b="0">
                <a:latin typeface="Arial" panose="020B0604020202020204" pitchFamily="34" charset="0"/>
              </a:rPr>
              <a:t>0x200</a:t>
            </a:r>
          </a:p>
        </p:txBody>
      </p:sp>
      <p:sp>
        <p:nvSpPr>
          <p:cNvPr id="76837" name="Rectangle 1061">
            <a:extLst>
              <a:ext uri="{FF2B5EF4-FFF2-40B4-BE49-F238E27FC236}">
                <a16:creationId xmlns:a16="http://schemas.microsoft.com/office/drawing/2014/main" id="{9ED694A5-A947-40EB-B8B1-9C599E596113}"/>
              </a:ext>
            </a:extLst>
          </p:cNvPr>
          <p:cNvSpPr>
            <a:spLocks noChangeArrowheads="1"/>
          </p:cNvSpPr>
          <p:nvPr/>
        </p:nvSpPr>
        <p:spPr bwMode="gray">
          <a:xfrm>
            <a:off x="6221017" y="4700589"/>
            <a:ext cx="658415" cy="226219"/>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8" name="Rectangle 1062">
            <a:extLst>
              <a:ext uri="{FF2B5EF4-FFF2-40B4-BE49-F238E27FC236}">
                <a16:creationId xmlns:a16="http://schemas.microsoft.com/office/drawing/2014/main" id="{E661504D-3F5D-418A-8FBD-A30D312F4235}"/>
              </a:ext>
            </a:extLst>
          </p:cNvPr>
          <p:cNvSpPr>
            <a:spLocks noChangeArrowheads="1"/>
          </p:cNvSpPr>
          <p:nvPr/>
        </p:nvSpPr>
        <p:spPr bwMode="gray">
          <a:xfrm>
            <a:off x="6165057" y="4445794"/>
            <a:ext cx="798910"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r0</a:t>
            </a:r>
          </a:p>
        </p:txBody>
      </p:sp>
      <p:sp>
        <p:nvSpPr>
          <p:cNvPr id="76839" name="Rectangle 1063">
            <a:extLst>
              <a:ext uri="{FF2B5EF4-FFF2-40B4-BE49-F238E27FC236}">
                <a16:creationId xmlns:a16="http://schemas.microsoft.com/office/drawing/2014/main" id="{7B7EC599-E19E-4FF4-AF7C-07BF2B720207}"/>
              </a:ext>
            </a:extLst>
          </p:cNvPr>
          <p:cNvSpPr>
            <a:spLocks noChangeArrowheads="1"/>
          </p:cNvSpPr>
          <p:nvPr/>
        </p:nvSpPr>
        <p:spPr bwMode="gray">
          <a:xfrm>
            <a:off x="6222206" y="4706542"/>
            <a:ext cx="66317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0x5</a:t>
            </a:r>
          </a:p>
        </p:txBody>
      </p:sp>
      <p:sp>
        <p:nvSpPr>
          <p:cNvPr id="76840" name="Rectangle 1064">
            <a:extLst>
              <a:ext uri="{FF2B5EF4-FFF2-40B4-BE49-F238E27FC236}">
                <a16:creationId xmlns:a16="http://schemas.microsoft.com/office/drawing/2014/main" id="{B0103A72-08B8-460E-8095-8734FA318471}"/>
              </a:ext>
            </a:extLst>
          </p:cNvPr>
          <p:cNvSpPr>
            <a:spLocks noChangeArrowheads="1"/>
          </p:cNvSpPr>
          <p:nvPr/>
        </p:nvSpPr>
        <p:spPr bwMode="gray">
          <a:xfrm>
            <a:off x="6919914" y="4535091"/>
            <a:ext cx="798910" cy="5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Source</a:t>
            </a:r>
            <a:br>
              <a:rPr lang="en-US" altLang="en-US" sz="1200">
                <a:latin typeface="Arial" panose="020B0604020202020204" pitchFamily="34" charset="0"/>
              </a:rPr>
            </a:br>
            <a:r>
              <a:rPr lang="en-US" altLang="en-US" sz="1200">
                <a:latin typeface="Arial" panose="020B0604020202020204" pitchFamily="34" charset="0"/>
              </a:rPr>
              <a:t>Register</a:t>
            </a:r>
            <a:br>
              <a:rPr lang="en-US" altLang="en-US" sz="1200">
                <a:latin typeface="Arial" panose="020B0604020202020204" pitchFamily="34" charset="0"/>
              </a:rPr>
            </a:br>
            <a:r>
              <a:rPr lang="en-US" altLang="en-US" sz="1200">
                <a:latin typeface="Arial" panose="020B0604020202020204" pitchFamily="34" charset="0"/>
              </a:rPr>
              <a:t>for STR</a:t>
            </a:r>
          </a:p>
        </p:txBody>
      </p:sp>
      <p:sp>
        <p:nvSpPr>
          <p:cNvPr id="76841" name="Line 1065">
            <a:extLst>
              <a:ext uri="{FF2B5EF4-FFF2-40B4-BE49-F238E27FC236}">
                <a16:creationId xmlns:a16="http://schemas.microsoft.com/office/drawing/2014/main" id="{DCD1FF55-E253-4137-AA94-BB4632280295}"/>
              </a:ext>
            </a:extLst>
          </p:cNvPr>
          <p:cNvSpPr>
            <a:spLocks noChangeShapeType="1"/>
          </p:cNvSpPr>
          <p:nvPr/>
        </p:nvSpPr>
        <p:spPr bwMode="gray">
          <a:xfrm flipV="1">
            <a:off x="5651897" y="4800600"/>
            <a:ext cx="508397" cy="271463"/>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42" name="Rectangle 1066">
            <a:extLst>
              <a:ext uri="{FF2B5EF4-FFF2-40B4-BE49-F238E27FC236}">
                <a16:creationId xmlns:a16="http://schemas.microsoft.com/office/drawing/2014/main" id="{5BE1C6D4-B7B7-4898-B603-42151C9CCA21}"/>
              </a:ext>
            </a:extLst>
          </p:cNvPr>
          <p:cNvSpPr>
            <a:spLocks noChangeArrowheads="1"/>
          </p:cNvSpPr>
          <p:nvPr/>
        </p:nvSpPr>
        <p:spPr bwMode="gray">
          <a:xfrm>
            <a:off x="3363517" y="4300539"/>
            <a:ext cx="659606" cy="227410"/>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43" name="Rectangle 1067">
            <a:extLst>
              <a:ext uri="{FF2B5EF4-FFF2-40B4-BE49-F238E27FC236}">
                <a16:creationId xmlns:a16="http://schemas.microsoft.com/office/drawing/2014/main" id="{6B0E6A6F-8C9C-41A6-B826-A187BCA2E0F4}"/>
              </a:ext>
            </a:extLst>
          </p:cNvPr>
          <p:cNvSpPr>
            <a:spLocks noChangeArrowheads="1"/>
          </p:cNvSpPr>
          <p:nvPr/>
        </p:nvSpPr>
        <p:spPr bwMode="gray">
          <a:xfrm>
            <a:off x="3293269" y="4045744"/>
            <a:ext cx="800100"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Offset</a:t>
            </a:r>
          </a:p>
        </p:txBody>
      </p:sp>
      <p:sp>
        <p:nvSpPr>
          <p:cNvPr id="76844" name="Rectangle 1068">
            <a:extLst>
              <a:ext uri="{FF2B5EF4-FFF2-40B4-BE49-F238E27FC236}">
                <a16:creationId xmlns:a16="http://schemas.microsoft.com/office/drawing/2014/main" id="{2FFC7295-44CF-4C72-B819-3E92BAE12D4E}"/>
              </a:ext>
            </a:extLst>
          </p:cNvPr>
          <p:cNvSpPr>
            <a:spLocks noChangeArrowheads="1"/>
          </p:cNvSpPr>
          <p:nvPr/>
        </p:nvSpPr>
        <p:spPr bwMode="gray">
          <a:xfrm>
            <a:off x="3378995" y="4307682"/>
            <a:ext cx="66436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12</a:t>
            </a:r>
          </a:p>
        </p:txBody>
      </p:sp>
      <p:sp>
        <p:nvSpPr>
          <p:cNvPr id="76845" name="Rectangle 1069">
            <a:extLst>
              <a:ext uri="{FF2B5EF4-FFF2-40B4-BE49-F238E27FC236}">
                <a16:creationId xmlns:a16="http://schemas.microsoft.com/office/drawing/2014/main" id="{FB02A305-52B4-4F5A-BDCD-D8A12C55CC7E}"/>
              </a:ext>
            </a:extLst>
          </p:cNvPr>
          <p:cNvSpPr>
            <a:spLocks noChangeArrowheads="1"/>
          </p:cNvSpPr>
          <p:nvPr/>
        </p:nvSpPr>
        <p:spPr bwMode="gray">
          <a:xfrm>
            <a:off x="4231483" y="4335066"/>
            <a:ext cx="670322"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b="0">
                <a:latin typeface="Arial" panose="020B0604020202020204" pitchFamily="34" charset="0"/>
              </a:rPr>
              <a:t>0x20c</a:t>
            </a:r>
          </a:p>
        </p:txBody>
      </p:sp>
      <p:sp>
        <p:nvSpPr>
          <p:cNvPr id="76846" name="Line 1070">
            <a:extLst>
              <a:ext uri="{FF2B5EF4-FFF2-40B4-BE49-F238E27FC236}">
                <a16:creationId xmlns:a16="http://schemas.microsoft.com/office/drawing/2014/main" id="{3331F65A-62D0-4B8A-8C99-1968FEF17C07}"/>
              </a:ext>
            </a:extLst>
          </p:cNvPr>
          <p:cNvSpPr>
            <a:spLocks noChangeShapeType="1"/>
          </p:cNvSpPr>
          <p:nvPr/>
        </p:nvSpPr>
        <p:spPr bwMode="gray">
          <a:xfrm flipV="1">
            <a:off x="3702844" y="4629150"/>
            <a:ext cx="0" cy="4572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47" name="Rectangle 1071">
            <a:extLst>
              <a:ext uri="{FF2B5EF4-FFF2-40B4-BE49-F238E27FC236}">
                <a16:creationId xmlns:a16="http://schemas.microsoft.com/office/drawing/2014/main" id="{2BC89C89-7B1D-4C15-BC88-E2BA13D4663B}"/>
              </a:ext>
            </a:extLst>
          </p:cNvPr>
          <p:cNvSpPr>
            <a:spLocks noChangeArrowheads="1"/>
          </p:cNvSpPr>
          <p:nvPr/>
        </p:nvSpPr>
        <p:spPr bwMode="gray">
          <a:xfrm>
            <a:off x="2232422" y="4260057"/>
            <a:ext cx="666750" cy="236935"/>
          </a:xfrm>
          <a:prstGeom prst="rect">
            <a:avLst/>
          </a:prstGeom>
          <a:solidFill>
            <a:schemeClr val="folHlink"/>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48" name="Rectangle 1072">
            <a:extLst>
              <a:ext uri="{FF2B5EF4-FFF2-40B4-BE49-F238E27FC236}">
                <a16:creationId xmlns:a16="http://schemas.microsoft.com/office/drawing/2014/main" id="{7772EF66-BB87-41F4-B024-66AC4034A558}"/>
              </a:ext>
            </a:extLst>
          </p:cNvPr>
          <p:cNvSpPr>
            <a:spLocks noChangeArrowheads="1"/>
          </p:cNvSpPr>
          <p:nvPr/>
        </p:nvSpPr>
        <p:spPr bwMode="gray">
          <a:xfrm>
            <a:off x="2177655" y="4019551"/>
            <a:ext cx="806053"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i="1">
                <a:latin typeface="Arial" panose="020B0604020202020204" pitchFamily="34" charset="0"/>
              </a:rPr>
              <a:t>r1</a:t>
            </a:r>
            <a:endParaRPr lang="en-US" altLang="en-US" sz="1200" b="0" i="1">
              <a:latin typeface="Arial" panose="020B0604020202020204" pitchFamily="34" charset="0"/>
            </a:endParaRPr>
          </a:p>
        </p:txBody>
      </p:sp>
      <p:sp>
        <p:nvSpPr>
          <p:cNvPr id="76849" name="Rectangle 1073">
            <a:extLst>
              <a:ext uri="{FF2B5EF4-FFF2-40B4-BE49-F238E27FC236}">
                <a16:creationId xmlns:a16="http://schemas.microsoft.com/office/drawing/2014/main" id="{BFFDC7C0-23AB-4248-B872-CC3DBA7807C4}"/>
              </a:ext>
            </a:extLst>
          </p:cNvPr>
          <p:cNvSpPr>
            <a:spLocks noChangeArrowheads="1"/>
          </p:cNvSpPr>
          <p:nvPr/>
        </p:nvSpPr>
        <p:spPr bwMode="gray">
          <a:xfrm>
            <a:off x="2234805" y="4269582"/>
            <a:ext cx="669131"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b="0" i="1">
                <a:latin typeface="Arial" panose="020B0604020202020204" pitchFamily="34" charset="0"/>
              </a:rPr>
              <a:t>0x20c</a:t>
            </a:r>
            <a:endParaRPr lang="en-US" altLang="en-US" sz="1200" i="1">
              <a:latin typeface="Arial" panose="020B0604020202020204" pitchFamily="34" charset="0"/>
            </a:endParaRPr>
          </a:p>
        </p:txBody>
      </p:sp>
      <p:sp>
        <p:nvSpPr>
          <p:cNvPr id="76850" name="Rectangle 1074">
            <a:extLst>
              <a:ext uri="{FF2B5EF4-FFF2-40B4-BE49-F238E27FC236}">
                <a16:creationId xmlns:a16="http://schemas.microsoft.com/office/drawing/2014/main" id="{107C3209-CB72-4363-B900-CC1063B1AD91}"/>
              </a:ext>
            </a:extLst>
          </p:cNvPr>
          <p:cNvSpPr>
            <a:spLocks noChangeArrowheads="1"/>
          </p:cNvSpPr>
          <p:nvPr/>
        </p:nvSpPr>
        <p:spPr bwMode="gray">
          <a:xfrm>
            <a:off x="1400175" y="4083845"/>
            <a:ext cx="977504" cy="5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b="0" i="1">
                <a:latin typeface="Arial" panose="020B0604020202020204" pitchFamily="34" charset="0"/>
              </a:rPr>
              <a:t>Updated</a:t>
            </a:r>
            <a:br>
              <a:rPr lang="en-US" altLang="en-US" sz="1200" b="0" i="1">
                <a:latin typeface="Arial" panose="020B0604020202020204" pitchFamily="34" charset="0"/>
              </a:rPr>
            </a:br>
            <a:r>
              <a:rPr lang="en-US" altLang="en-US" sz="1200" b="0" i="1">
                <a:latin typeface="Arial" panose="020B0604020202020204" pitchFamily="34" charset="0"/>
              </a:rPr>
              <a:t>Base</a:t>
            </a:r>
            <a:br>
              <a:rPr lang="en-US" altLang="en-US" sz="1200" b="0" i="1">
                <a:latin typeface="Arial" panose="020B0604020202020204" pitchFamily="34" charset="0"/>
              </a:rPr>
            </a:br>
            <a:r>
              <a:rPr lang="en-US" altLang="en-US" sz="1200" b="0" i="1">
                <a:latin typeface="Arial" panose="020B0604020202020204" pitchFamily="34" charset="0"/>
              </a:rPr>
              <a:t>Register</a:t>
            </a:r>
          </a:p>
        </p:txBody>
      </p:sp>
      <p:sp>
        <p:nvSpPr>
          <p:cNvPr id="76851" name="Line 1075">
            <a:extLst>
              <a:ext uri="{FF2B5EF4-FFF2-40B4-BE49-F238E27FC236}">
                <a16:creationId xmlns:a16="http://schemas.microsoft.com/office/drawing/2014/main" id="{2194408A-12AD-416C-AEB0-6744F49078A3}"/>
              </a:ext>
            </a:extLst>
          </p:cNvPr>
          <p:cNvSpPr>
            <a:spLocks noChangeShapeType="1"/>
          </p:cNvSpPr>
          <p:nvPr/>
        </p:nvSpPr>
        <p:spPr bwMode="gray">
          <a:xfrm flipH="1">
            <a:off x="2962275" y="4401741"/>
            <a:ext cx="35242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52" name="Line 1076">
            <a:extLst>
              <a:ext uri="{FF2B5EF4-FFF2-40B4-BE49-F238E27FC236}">
                <a16:creationId xmlns:a16="http://schemas.microsoft.com/office/drawing/2014/main" id="{A54CBE9A-6C8F-4BA8-BFFD-349FE5A98033}"/>
              </a:ext>
            </a:extLst>
          </p:cNvPr>
          <p:cNvSpPr>
            <a:spLocks noChangeShapeType="1"/>
          </p:cNvSpPr>
          <p:nvPr/>
        </p:nvSpPr>
        <p:spPr bwMode="gray">
          <a:xfrm>
            <a:off x="5232797" y="3837386"/>
            <a:ext cx="0" cy="406003"/>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53" name="Line 1077">
            <a:extLst>
              <a:ext uri="{FF2B5EF4-FFF2-40B4-BE49-F238E27FC236}">
                <a16:creationId xmlns:a16="http://schemas.microsoft.com/office/drawing/2014/main" id="{4EEB96FD-60C9-44E2-A849-4DD3073690E8}"/>
              </a:ext>
            </a:extLst>
          </p:cNvPr>
          <p:cNvSpPr>
            <a:spLocks noChangeShapeType="1"/>
          </p:cNvSpPr>
          <p:nvPr/>
        </p:nvSpPr>
        <p:spPr bwMode="gray">
          <a:xfrm>
            <a:off x="5232797" y="5151836"/>
            <a:ext cx="0" cy="406003"/>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54" name="Line 1078">
            <a:extLst>
              <a:ext uri="{FF2B5EF4-FFF2-40B4-BE49-F238E27FC236}">
                <a16:creationId xmlns:a16="http://schemas.microsoft.com/office/drawing/2014/main" id="{57BC1133-8470-485D-A5FD-6B0FEDBC0044}"/>
              </a:ext>
            </a:extLst>
          </p:cNvPr>
          <p:cNvSpPr>
            <a:spLocks noChangeShapeType="1"/>
          </p:cNvSpPr>
          <p:nvPr/>
        </p:nvSpPr>
        <p:spPr bwMode="gray">
          <a:xfrm>
            <a:off x="1314450" y="3657600"/>
            <a:ext cx="640080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55" name="Rectangle 1079">
            <a:extLst>
              <a:ext uri="{FF2B5EF4-FFF2-40B4-BE49-F238E27FC236}">
                <a16:creationId xmlns:a16="http://schemas.microsoft.com/office/drawing/2014/main" id="{C14267BF-BD4A-412B-86EF-124D3B1A38A5}"/>
              </a:ext>
            </a:extLst>
          </p:cNvPr>
          <p:cNvSpPr>
            <a:spLocks noChangeArrowheads="1"/>
          </p:cNvSpPr>
          <p:nvPr/>
        </p:nvSpPr>
        <p:spPr bwMode="gray">
          <a:xfrm>
            <a:off x="1258492" y="3331369"/>
            <a:ext cx="3196388" cy="26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spcBef>
                <a:spcPct val="30000"/>
              </a:spcBef>
            </a:pPr>
            <a:r>
              <a:rPr lang="en-US" altLang="en-US" sz="1200">
                <a:latin typeface="Arial" panose="020B0604020202020204" pitchFamily="34" charset="0"/>
              </a:rPr>
              <a:t>Auto-update form:</a:t>
            </a:r>
            <a:r>
              <a:rPr lang="en-US" altLang="en-US" sz="1425">
                <a:latin typeface="Times New Roman" panose="02020603050405020304" pitchFamily="18" charset="0"/>
              </a:rPr>
              <a:t> </a:t>
            </a:r>
            <a:r>
              <a:rPr lang="en-US" altLang="en-US" sz="1350"/>
              <a:t>STR r0,[r1,#12]!</a:t>
            </a:r>
            <a:endParaRPr lang="en-US" altLang="en-US" sz="1425" b="0">
              <a:latin typeface="Times New Roman" panose="02020603050405020304" pitchFamily="18" charset="0"/>
            </a:endParaRPr>
          </a:p>
        </p:txBody>
      </p:sp>
      <p:sp>
        <p:nvSpPr>
          <p:cNvPr id="76856" name="Rectangle 1080">
            <a:extLst>
              <a:ext uri="{FF2B5EF4-FFF2-40B4-BE49-F238E27FC236}">
                <a16:creationId xmlns:a16="http://schemas.microsoft.com/office/drawing/2014/main" id="{46735D48-85C5-47A5-9E92-8648B5E8A062}"/>
              </a:ext>
            </a:extLst>
          </p:cNvPr>
          <p:cNvSpPr>
            <a:spLocks noGrp="1" noChangeArrowheads="1"/>
          </p:cNvSpPr>
          <p:nvPr>
            <p:ph type="title"/>
          </p:nvPr>
        </p:nvSpPr>
        <p:spPr>
          <a:xfrm>
            <a:off x="628650" y="764704"/>
            <a:ext cx="7886700" cy="433388"/>
          </a:xfrm>
        </p:spPr>
        <p:txBody>
          <a:bodyPr>
            <a:normAutofit fontScale="90000"/>
          </a:bodyPr>
          <a:lstStyle/>
          <a:p>
            <a:r>
              <a:rPr lang="en-US" altLang="en-US" dirty="0"/>
              <a:t>Pre or Post Indexed Addressing?</a:t>
            </a:r>
          </a:p>
        </p:txBody>
      </p:sp>
      <p:sp>
        <p:nvSpPr>
          <p:cNvPr id="76857" name="Rectangle 1081">
            <a:extLst>
              <a:ext uri="{FF2B5EF4-FFF2-40B4-BE49-F238E27FC236}">
                <a16:creationId xmlns:a16="http://schemas.microsoft.com/office/drawing/2014/main" id="{EFDBCCDD-0623-4490-A7B7-7C602D21BC4F}"/>
              </a:ext>
            </a:extLst>
          </p:cNvPr>
          <p:cNvSpPr>
            <a:spLocks noGrp="1" noChangeArrowheads="1"/>
          </p:cNvSpPr>
          <p:nvPr>
            <p:ph type="body" idx="1"/>
          </p:nvPr>
        </p:nvSpPr>
        <p:spPr bwMode="gray">
          <a:xfrm>
            <a:off x="1371600" y="1714500"/>
            <a:ext cx="3429000" cy="295275"/>
          </a:xfrm>
        </p:spPr>
        <p:txBody>
          <a:bodyPr anchor="t">
            <a:normAutofit fontScale="55000" lnSpcReduction="20000"/>
          </a:bodyPr>
          <a:lstStyle/>
          <a:p>
            <a:pPr>
              <a:lnSpc>
                <a:spcPct val="90000"/>
              </a:lnSpc>
            </a:pPr>
            <a:r>
              <a:rPr lang="en-US" altLang="en-US"/>
              <a:t> Pre-indexed: </a:t>
            </a:r>
            <a:r>
              <a:rPr lang="en-US" altLang="en-US" sz="1500">
                <a:latin typeface="Courier New" panose="02070309020205020404" pitchFamily="49" charset="0"/>
              </a:rPr>
              <a:t>STR r0,[r1,#12]</a:t>
            </a:r>
            <a:endParaRPr lang="en-GB" altLang="en-US"/>
          </a:p>
        </p:txBody>
      </p:sp>
      <p:sp>
        <p:nvSpPr>
          <p:cNvPr id="76858" name="Rectangle 1082">
            <a:extLst>
              <a:ext uri="{FF2B5EF4-FFF2-40B4-BE49-F238E27FC236}">
                <a16:creationId xmlns:a16="http://schemas.microsoft.com/office/drawing/2014/main" id="{F3EDC5E1-E406-4CFE-B11B-73FFB936513D}"/>
              </a:ext>
            </a:extLst>
          </p:cNvPr>
          <p:cNvSpPr>
            <a:spLocks noChangeArrowheads="1"/>
          </p:cNvSpPr>
          <p:nvPr/>
        </p:nvSpPr>
        <p:spPr bwMode="gray">
          <a:xfrm>
            <a:off x="1371600" y="3705225"/>
            <a:ext cx="34290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spcBef>
                <a:spcPct val="50000"/>
              </a:spcBef>
              <a:buClr>
                <a:schemeClr val="bg2"/>
              </a:buClr>
              <a:buSzPct val="80000"/>
              <a:buFont typeface="Wingdings" panose="05000000000000000000" pitchFamily="2" charset="2"/>
              <a:buChar char="n"/>
            </a:pPr>
            <a:r>
              <a:rPr lang="en-US" altLang="en-US" sz="1350">
                <a:latin typeface="Arial" panose="020B0604020202020204" pitchFamily="34" charset="0"/>
              </a:rPr>
              <a:t> Post-indexed: </a:t>
            </a:r>
            <a:r>
              <a:rPr lang="en-US" altLang="en-US" sz="1500"/>
              <a:t>STR r0,[r1],#12</a:t>
            </a:r>
            <a:endParaRPr lang="en-GB" altLang="en-US" sz="1500"/>
          </a:p>
        </p:txBody>
      </p:sp>
    </p:spTree>
    <p:extLst>
      <p:ext uri="{BB962C8B-B14F-4D97-AF65-F5344CB8AC3E}">
        <p14:creationId xmlns:p14="http://schemas.microsoft.com/office/powerpoint/2010/main" val="67635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Parallelism</a:t>
            </a:r>
          </a:p>
        </p:txBody>
      </p:sp>
      <p:sp>
        <p:nvSpPr>
          <p:cNvPr id="3" name="Content Placeholder 2"/>
          <p:cNvSpPr>
            <a:spLocks noGrp="1"/>
          </p:cNvSpPr>
          <p:nvPr>
            <p:ph idx="1"/>
          </p:nvPr>
        </p:nvSpPr>
        <p:spPr/>
        <p:txBody>
          <a:bodyPr>
            <a:normAutofit fontScale="85000" lnSpcReduction="20000"/>
          </a:bodyPr>
          <a:lstStyle/>
          <a:p>
            <a:pPr algn="just"/>
            <a:r>
              <a:rPr lang="en-US" dirty="0"/>
              <a:t>It is defined  by  the  control and data dependence of programs.</a:t>
            </a:r>
          </a:p>
          <a:p>
            <a:pPr algn="just"/>
            <a:r>
              <a:rPr lang="en-US" dirty="0"/>
              <a:t>The  degree of parallelism is revealed in the program flow graph.</a:t>
            </a:r>
          </a:p>
          <a:p>
            <a:pPr algn="just"/>
            <a:r>
              <a:rPr lang="en-US" dirty="0"/>
              <a:t>Software parallelism is a function of algorithm, programming style, and compiler optimization.</a:t>
            </a:r>
          </a:p>
          <a:p>
            <a:pPr algn="just"/>
            <a:r>
              <a:rPr lang="en-US" dirty="0"/>
              <a:t>The program flow graph displays the patterns of simultaneously executable operations.  </a:t>
            </a:r>
          </a:p>
          <a:p>
            <a:pPr algn="just"/>
            <a:r>
              <a:rPr lang="en-US" dirty="0"/>
              <a:t>Parallelism in a program varies during the execution period .</a:t>
            </a:r>
          </a:p>
          <a:p>
            <a:pPr algn="just"/>
            <a:r>
              <a:rPr lang="en-US" dirty="0"/>
              <a:t>It limits the sustained performance of the processor.</a:t>
            </a:r>
          </a:p>
        </p:txBody>
      </p:sp>
      <p:sp>
        <p:nvSpPr>
          <p:cNvPr id="4" name="Slide Number Placeholder 3">
            <a:extLst>
              <a:ext uri="{FF2B5EF4-FFF2-40B4-BE49-F238E27FC236}">
                <a16:creationId xmlns:a16="http://schemas.microsoft.com/office/drawing/2014/main" id="{0033B280-9CB0-494A-8FF9-5139ABD07DF4}"/>
              </a:ext>
            </a:extLst>
          </p:cNvPr>
          <p:cNvSpPr>
            <a:spLocks noGrp="1"/>
          </p:cNvSpPr>
          <p:nvPr>
            <p:ph type="sldNum" sz="quarter" idx="12"/>
          </p:nvPr>
        </p:nvSpPr>
        <p:spPr/>
        <p:txBody>
          <a:bodyPr/>
          <a:lstStyle/>
          <a:p>
            <a:fld id="{4CCB6F61-910C-409E-9BF6-0C47261A5E9B}" type="slidenum">
              <a:rPr lang="en-US" smtClean="0"/>
              <a:pPr/>
              <a:t>9</a:t>
            </a:fld>
            <a:endParaRPr lang="en-US"/>
          </a:p>
        </p:txBody>
      </p:sp>
    </p:spTree>
    <p:extLst>
      <p:ext uri="{BB962C8B-B14F-4D97-AF65-F5344CB8AC3E}">
        <p14:creationId xmlns:p14="http://schemas.microsoft.com/office/powerpoint/2010/main" val="4206744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a:extLst>
              <a:ext uri="{FF2B5EF4-FFF2-40B4-BE49-F238E27FC236}">
                <a16:creationId xmlns:a16="http://schemas.microsoft.com/office/drawing/2014/main" id="{76A68FDB-2F7E-469C-AD74-AFEC826DFF0E}"/>
              </a:ext>
            </a:extLst>
          </p:cNvPr>
          <p:cNvSpPr>
            <a:spLocks noGrp="1" noChangeArrowheads="1"/>
          </p:cNvSpPr>
          <p:nvPr>
            <p:ph type="title"/>
          </p:nvPr>
        </p:nvSpPr>
        <p:spPr>
          <a:xfrm>
            <a:off x="628650" y="692696"/>
            <a:ext cx="7886700" cy="583406"/>
          </a:xfrm>
        </p:spPr>
        <p:txBody>
          <a:bodyPr>
            <a:normAutofit fontScale="90000"/>
          </a:bodyPr>
          <a:lstStyle/>
          <a:p>
            <a:r>
              <a:rPr lang="en-US" altLang="en-US" dirty="0"/>
              <a:t>LDM / STM operation</a:t>
            </a:r>
          </a:p>
        </p:txBody>
      </p:sp>
      <p:sp>
        <p:nvSpPr>
          <p:cNvPr id="78851" name="Rectangle 1027">
            <a:extLst>
              <a:ext uri="{FF2B5EF4-FFF2-40B4-BE49-F238E27FC236}">
                <a16:creationId xmlns:a16="http://schemas.microsoft.com/office/drawing/2014/main" id="{37B36A3A-95EA-4D54-BEA1-71002C07F2D7}"/>
              </a:ext>
            </a:extLst>
          </p:cNvPr>
          <p:cNvSpPr>
            <a:spLocks noGrp="1" noChangeArrowheads="1"/>
          </p:cNvSpPr>
          <p:nvPr>
            <p:ph type="body" idx="1"/>
          </p:nvPr>
        </p:nvSpPr>
        <p:spPr>
          <a:xfrm>
            <a:off x="1543050" y="1403059"/>
            <a:ext cx="6229350" cy="2083091"/>
          </a:xfrm>
        </p:spPr>
        <p:txBody>
          <a:bodyPr>
            <a:normAutofit fontScale="62500" lnSpcReduction="20000"/>
          </a:bodyPr>
          <a:lstStyle/>
          <a:p>
            <a:r>
              <a:rPr lang="en-US" altLang="en-US" dirty="0"/>
              <a:t>Syntax:</a:t>
            </a:r>
          </a:p>
          <a:p>
            <a:pPr lvl="1">
              <a:buFont typeface="Wingdings" panose="05000000000000000000" pitchFamily="2" charset="2"/>
              <a:buNone/>
            </a:pPr>
            <a:r>
              <a:rPr lang="en-US" altLang="en-US" sz="1350" b="1" dirty="0">
                <a:latin typeface="Courier New" panose="02070309020205020404" pitchFamily="49" charset="0"/>
              </a:rPr>
              <a:t>&lt;LDM|STM&gt;</a:t>
            </a:r>
            <a:r>
              <a:rPr lang="en-US" altLang="en-US" dirty="0"/>
              <a:t>{&lt;</a:t>
            </a:r>
            <a:r>
              <a:rPr lang="en-US" altLang="en-US" dirty="0" err="1"/>
              <a:t>cond</a:t>
            </a:r>
            <a:r>
              <a:rPr lang="en-US" altLang="en-US" dirty="0"/>
              <a:t>&gt;}&lt;</a:t>
            </a:r>
            <a:r>
              <a:rPr lang="en-US" altLang="en-US" dirty="0" err="1"/>
              <a:t>addressing_mode</a:t>
            </a:r>
            <a:r>
              <a:rPr lang="en-US" altLang="en-US" dirty="0"/>
              <a:t>&gt; </a:t>
            </a:r>
            <a:r>
              <a:rPr lang="en-US" altLang="en-US" dirty="0" err="1"/>
              <a:t>Rb</a:t>
            </a:r>
            <a:r>
              <a:rPr lang="en-US" altLang="en-US" dirty="0"/>
              <a:t>{!}, &lt;register list&gt;</a:t>
            </a:r>
          </a:p>
          <a:p>
            <a:r>
              <a:rPr lang="en-US" altLang="en-US" dirty="0"/>
              <a:t>4 addressing modes:</a:t>
            </a:r>
          </a:p>
          <a:p>
            <a:pPr lvl="1">
              <a:buFont typeface="Wingdings" panose="05000000000000000000" pitchFamily="2" charset="2"/>
              <a:buNone/>
            </a:pPr>
            <a:r>
              <a:rPr lang="en-US" altLang="en-US" b="1" dirty="0"/>
              <a:t> </a:t>
            </a:r>
            <a:r>
              <a:rPr lang="en-US" altLang="en-US" b="1" dirty="0">
                <a:latin typeface="Courier New" panose="02070309020205020404" pitchFamily="49" charset="0"/>
              </a:rPr>
              <a:t>LDMIA</a:t>
            </a:r>
            <a:r>
              <a:rPr lang="en-US" altLang="en-US" b="1" dirty="0"/>
              <a:t> / </a:t>
            </a:r>
            <a:r>
              <a:rPr lang="en-US" altLang="en-US" b="1" dirty="0">
                <a:latin typeface="Courier New" panose="02070309020205020404" pitchFamily="49" charset="0"/>
              </a:rPr>
              <a:t>STMIA</a:t>
            </a:r>
            <a:r>
              <a:rPr lang="en-US" altLang="en-US" dirty="0"/>
              <a:t>	increment after</a:t>
            </a:r>
          </a:p>
          <a:p>
            <a:pPr lvl="1">
              <a:buFont typeface="Wingdings" panose="05000000000000000000" pitchFamily="2" charset="2"/>
              <a:buNone/>
            </a:pPr>
            <a:r>
              <a:rPr lang="en-US" altLang="en-US" dirty="0"/>
              <a:t> </a:t>
            </a:r>
            <a:r>
              <a:rPr lang="en-US" altLang="en-US" b="1" dirty="0">
                <a:latin typeface="Courier New" panose="02070309020205020404" pitchFamily="49" charset="0"/>
              </a:rPr>
              <a:t>LDMIB</a:t>
            </a:r>
            <a:r>
              <a:rPr lang="en-US" altLang="en-US" b="1" dirty="0"/>
              <a:t> / </a:t>
            </a:r>
            <a:r>
              <a:rPr lang="en-US" altLang="en-US" b="1" dirty="0">
                <a:latin typeface="Courier New" panose="02070309020205020404" pitchFamily="49" charset="0"/>
              </a:rPr>
              <a:t>STMIB</a:t>
            </a:r>
            <a:r>
              <a:rPr lang="en-US" altLang="en-US" dirty="0"/>
              <a:t>	increment before</a:t>
            </a:r>
          </a:p>
          <a:p>
            <a:pPr lvl="1">
              <a:buFont typeface="Wingdings" panose="05000000000000000000" pitchFamily="2" charset="2"/>
              <a:buNone/>
            </a:pPr>
            <a:r>
              <a:rPr lang="en-US" altLang="en-US" dirty="0"/>
              <a:t> </a:t>
            </a:r>
            <a:r>
              <a:rPr lang="en-US" altLang="en-US" b="1" dirty="0">
                <a:latin typeface="Courier New" panose="02070309020205020404" pitchFamily="49" charset="0"/>
              </a:rPr>
              <a:t>LDMDA</a:t>
            </a:r>
            <a:r>
              <a:rPr lang="en-US" altLang="en-US" b="1" dirty="0"/>
              <a:t> / </a:t>
            </a:r>
            <a:r>
              <a:rPr lang="en-US" altLang="en-US" b="1" dirty="0">
                <a:latin typeface="Courier New" panose="02070309020205020404" pitchFamily="49" charset="0"/>
              </a:rPr>
              <a:t>STMDA</a:t>
            </a:r>
            <a:r>
              <a:rPr lang="en-US" altLang="en-US" dirty="0"/>
              <a:t>	decrement after</a:t>
            </a:r>
          </a:p>
          <a:p>
            <a:pPr lvl="1">
              <a:buFont typeface="Wingdings" panose="05000000000000000000" pitchFamily="2" charset="2"/>
              <a:buNone/>
            </a:pPr>
            <a:r>
              <a:rPr lang="en-US" altLang="en-US" dirty="0"/>
              <a:t> </a:t>
            </a:r>
            <a:r>
              <a:rPr lang="en-US" altLang="en-US" b="1" dirty="0">
                <a:latin typeface="Courier New" panose="02070309020205020404" pitchFamily="49" charset="0"/>
              </a:rPr>
              <a:t>LDMDB</a:t>
            </a:r>
            <a:r>
              <a:rPr lang="en-US" altLang="en-US" b="1" dirty="0"/>
              <a:t> / </a:t>
            </a:r>
            <a:r>
              <a:rPr lang="en-US" altLang="en-US" b="1" dirty="0">
                <a:latin typeface="Courier New" panose="02070309020205020404" pitchFamily="49" charset="0"/>
              </a:rPr>
              <a:t>STMDB</a:t>
            </a:r>
            <a:r>
              <a:rPr lang="en-US" altLang="en-US" dirty="0"/>
              <a:t>	decrement before</a:t>
            </a:r>
          </a:p>
        </p:txBody>
      </p:sp>
      <p:sp>
        <p:nvSpPr>
          <p:cNvPr id="78852" name="Oval 1028">
            <a:extLst>
              <a:ext uri="{FF2B5EF4-FFF2-40B4-BE49-F238E27FC236}">
                <a16:creationId xmlns:a16="http://schemas.microsoft.com/office/drawing/2014/main" id="{3A57454A-424B-4AF5-9C62-CEA428CA6C89}"/>
              </a:ext>
            </a:extLst>
          </p:cNvPr>
          <p:cNvSpPr>
            <a:spLocks noChangeArrowheads="1"/>
          </p:cNvSpPr>
          <p:nvPr/>
        </p:nvSpPr>
        <p:spPr bwMode="auto">
          <a:xfrm>
            <a:off x="3714750" y="4457700"/>
            <a:ext cx="342900" cy="228600"/>
          </a:xfrm>
          <a:prstGeom prst="ellipse">
            <a:avLst/>
          </a:prstGeom>
          <a:solidFill>
            <a:schemeClr val="folHlink"/>
          </a:solidFill>
          <a:ln w="12700">
            <a:solidFill>
              <a:schemeClr val="tx1"/>
            </a:solidFill>
            <a:round/>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853" name="Rectangle 1029">
            <a:extLst>
              <a:ext uri="{FF2B5EF4-FFF2-40B4-BE49-F238E27FC236}">
                <a16:creationId xmlns:a16="http://schemas.microsoft.com/office/drawing/2014/main" id="{1DEBC413-DF11-41E4-8EE3-8AEC97413745}"/>
              </a:ext>
            </a:extLst>
          </p:cNvPr>
          <p:cNvSpPr>
            <a:spLocks noChangeArrowheads="1"/>
          </p:cNvSpPr>
          <p:nvPr/>
        </p:nvSpPr>
        <p:spPr bwMode="gray">
          <a:xfrm>
            <a:off x="4400550" y="4000500"/>
            <a:ext cx="400050" cy="685800"/>
          </a:xfrm>
          <a:prstGeom prst="rect">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854" name="Line 1030">
            <a:extLst>
              <a:ext uri="{FF2B5EF4-FFF2-40B4-BE49-F238E27FC236}">
                <a16:creationId xmlns:a16="http://schemas.microsoft.com/office/drawing/2014/main" id="{30FB197E-DBA0-4F11-BCC4-DFD4FAE0DF9A}"/>
              </a:ext>
            </a:extLst>
          </p:cNvPr>
          <p:cNvSpPr>
            <a:spLocks noChangeShapeType="1"/>
          </p:cNvSpPr>
          <p:nvPr/>
        </p:nvSpPr>
        <p:spPr bwMode="gray">
          <a:xfrm>
            <a:off x="440055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5" name="Line 1031">
            <a:extLst>
              <a:ext uri="{FF2B5EF4-FFF2-40B4-BE49-F238E27FC236}">
                <a16:creationId xmlns:a16="http://schemas.microsoft.com/office/drawing/2014/main" id="{B2C1395A-D81F-4048-B2DA-4AC83A0A7E27}"/>
              </a:ext>
            </a:extLst>
          </p:cNvPr>
          <p:cNvSpPr>
            <a:spLocks noChangeShapeType="1"/>
          </p:cNvSpPr>
          <p:nvPr/>
        </p:nvSpPr>
        <p:spPr bwMode="gray">
          <a:xfrm>
            <a:off x="480060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6" name="Line 1032">
            <a:extLst>
              <a:ext uri="{FF2B5EF4-FFF2-40B4-BE49-F238E27FC236}">
                <a16:creationId xmlns:a16="http://schemas.microsoft.com/office/drawing/2014/main" id="{80DF6358-5434-4544-BEEA-5E3116C256E1}"/>
              </a:ext>
            </a:extLst>
          </p:cNvPr>
          <p:cNvSpPr>
            <a:spLocks noChangeShapeType="1"/>
          </p:cNvSpPr>
          <p:nvPr/>
        </p:nvSpPr>
        <p:spPr bwMode="gray">
          <a:xfrm>
            <a:off x="4400550" y="44577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7" name="Line 1033">
            <a:extLst>
              <a:ext uri="{FF2B5EF4-FFF2-40B4-BE49-F238E27FC236}">
                <a16:creationId xmlns:a16="http://schemas.microsoft.com/office/drawing/2014/main" id="{6C3D5804-518F-4DC9-92B1-2B025653C02F}"/>
              </a:ext>
            </a:extLst>
          </p:cNvPr>
          <p:cNvSpPr>
            <a:spLocks noChangeShapeType="1"/>
          </p:cNvSpPr>
          <p:nvPr/>
        </p:nvSpPr>
        <p:spPr bwMode="gray">
          <a:xfrm>
            <a:off x="4400550" y="46863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8" name="Line 1034">
            <a:extLst>
              <a:ext uri="{FF2B5EF4-FFF2-40B4-BE49-F238E27FC236}">
                <a16:creationId xmlns:a16="http://schemas.microsoft.com/office/drawing/2014/main" id="{7836FB91-9774-4BC1-8354-EC9A36C8421F}"/>
              </a:ext>
            </a:extLst>
          </p:cNvPr>
          <p:cNvSpPr>
            <a:spLocks noChangeShapeType="1"/>
          </p:cNvSpPr>
          <p:nvPr/>
        </p:nvSpPr>
        <p:spPr bwMode="gray">
          <a:xfrm>
            <a:off x="4400550" y="4000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9" name="Line 1035">
            <a:extLst>
              <a:ext uri="{FF2B5EF4-FFF2-40B4-BE49-F238E27FC236}">
                <a16:creationId xmlns:a16="http://schemas.microsoft.com/office/drawing/2014/main" id="{F380CC0F-23E0-4F27-A0D7-566FA6B23FC0}"/>
              </a:ext>
            </a:extLst>
          </p:cNvPr>
          <p:cNvSpPr>
            <a:spLocks noChangeShapeType="1"/>
          </p:cNvSpPr>
          <p:nvPr/>
        </p:nvSpPr>
        <p:spPr bwMode="gray">
          <a:xfrm>
            <a:off x="4400550" y="4229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0" name="Line 1036">
            <a:extLst>
              <a:ext uri="{FF2B5EF4-FFF2-40B4-BE49-F238E27FC236}">
                <a16:creationId xmlns:a16="http://schemas.microsoft.com/office/drawing/2014/main" id="{125E311E-CEF6-46B7-8668-BDDD97DF3BFD}"/>
              </a:ext>
            </a:extLst>
          </p:cNvPr>
          <p:cNvSpPr>
            <a:spLocks noChangeShapeType="1"/>
          </p:cNvSpPr>
          <p:nvPr/>
        </p:nvSpPr>
        <p:spPr bwMode="gray">
          <a:xfrm>
            <a:off x="4400550" y="5143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1" name="Line 1037">
            <a:extLst>
              <a:ext uri="{FF2B5EF4-FFF2-40B4-BE49-F238E27FC236}">
                <a16:creationId xmlns:a16="http://schemas.microsoft.com/office/drawing/2014/main" id="{6DBE3922-AF00-4D75-81F1-180A4824102B}"/>
              </a:ext>
            </a:extLst>
          </p:cNvPr>
          <p:cNvSpPr>
            <a:spLocks noChangeShapeType="1"/>
          </p:cNvSpPr>
          <p:nvPr/>
        </p:nvSpPr>
        <p:spPr bwMode="gray">
          <a:xfrm>
            <a:off x="4400550" y="3771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2" name="Text Box 1038">
            <a:extLst>
              <a:ext uri="{FF2B5EF4-FFF2-40B4-BE49-F238E27FC236}">
                <a16:creationId xmlns:a16="http://schemas.microsoft.com/office/drawing/2014/main" id="{00D89A3E-D6A0-43D7-BFD4-5DDDB296B9DA}"/>
              </a:ext>
            </a:extLst>
          </p:cNvPr>
          <p:cNvSpPr txBox="1">
            <a:spLocks noChangeArrowheads="1"/>
          </p:cNvSpPr>
          <p:nvPr/>
        </p:nvSpPr>
        <p:spPr bwMode="gray">
          <a:xfrm>
            <a:off x="4376617" y="3416063"/>
            <a:ext cx="402674"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425"/>
              <a:t>IA</a:t>
            </a:r>
          </a:p>
        </p:txBody>
      </p:sp>
      <p:sp>
        <p:nvSpPr>
          <p:cNvPr id="78863" name="Text Box 1039">
            <a:extLst>
              <a:ext uri="{FF2B5EF4-FFF2-40B4-BE49-F238E27FC236}">
                <a16:creationId xmlns:a16="http://schemas.microsoft.com/office/drawing/2014/main" id="{6004D6CF-4B59-4F7A-9CB8-3C49F0FAF81E}"/>
              </a:ext>
            </a:extLst>
          </p:cNvPr>
          <p:cNvSpPr txBox="1">
            <a:spLocks noChangeArrowheads="1"/>
          </p:cNvSpPr>
          <p:nvPr/>
        </p:nvSpPr>
        <p:spPr bwMode="gray">
          <a:xfrm>
            <a:off x="4433407" y="42164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a:t>
            </a:r>
          </a:p>
        </p:txBody>
      </p:sp>
      <p:sp>
        <p:nvSpPr>
          <p:cNvPr id="78864" name="Line 1040">
            <a:extLst>
              <a:ext uri="{FF2B5EF4-FFF2-40B4-BE49-F238E27FC236}">
                <a16:creationId xmlns:a16="http://schemas.microsoft.com/office/drawing/2014/main" id="{6FC7AD93-21BE-44EA-AFD5-1ADADF0FE75A}"/>
              </a:ext>
            </a:extLst>
          </p:cNvPr>
          <p:cNvSpPr>
            <a:spLocks noChangeShapeType="1"/>
          </p:cNvSpPr>
          <p:nvPr/>
        </p:nvSpPr>
        <p:spPr bwMode="gray">
          <a:xfrm>
            <a:off x="4057650" y="4572000"/>
            <a:ext cx="342900" cy="0"/>
          </a:xfrm>
          <a:prstGeom prst="line">
            <a:avLst/>
          </a:prstGeom>
          <a:noFill/>
          <a:ln w="127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8865" name="Line 1041">
            <a:extLst>
              <a:ext uri="{FF2B5EF4-FFF2-40B4-BE49-F238E27FC236}">
                <a16:creationId xmlns:a16="http://schemas.microsoft.com/office/drawing/2014/main" id="{68B99B44-150F-4CC5-AC81-4895D1D63AE7}"/>
              </a:ext>
            </a:extLst>
          </p:cNvPr>
          <p:cNvSpPr>
            <a:spLocks noChangeShapeType="1"/>
          </p:cNvSpPr>
          <p:nvPr/>
        </p:nvSpPr>
        <p:spPr bwMode="gray">
          <a:xfrm>
            <a:off x="4400550" y="4914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6" name="Line 1042">
            <a:extLst>
              <a:ext uri="{FF2B5EF4-FFF2-40B4-BE49-F238E27FC236}">
                <a16:creationId xmlns:a16="http://schemas.microsoft.com/office/drawing/2014/main" id="{FD9CA8F3-4154-4761-AA84-5F719BBD846F}"/>
              </a:ext>
            </a:extLst>
          </p:cNvPr>
          <p:cNvSpPr>
            <a:spLocks noChangeShapeType="1"/>
          </p:cNvSpPr>
          <p:nvPr/>
        </p:nvSpPr>
        <p:spPr bwMode="ltGray">
          <a:xfrm flipV="1">
            <a:off x="6972300" y="4114800"/>
            <a:ext cx="0" cy="57150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8867" name="Text Box 1043">
            <a:extLst>
              <a:ext uri="{FF2B5EF4-FFF2-40B4-BE49-F238E27FC236}">
                <a16:creationId xmlns:a16="http://schemas.microsoft.com/office/drawing/2014/main" id="{3A4C38BD-E275-425E-BA3E-C24A4BCF88B4}"/>
              </a:ext>
            </a:extLst>
          </p:cNvPr>
          <p:cNvSpPr txBox="1">
            <a:spLocks noChangeArrowheads="1"/>
          </p:cNvSpPr>
          <p:nvPr/>
        </p:nvSpPr>
        <p:spPr bwMode="auto">
          <a:xfrm>
            <a:off x="6950066" y="4229250"/>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200">
                <a:latin typeface="Arial" panose="020B0604020202020204" pitchFamily="34" charset="0"/>
              </a:rPr>
              <a:t>Increasing</a:t>
            </a:r>
            <a:br>
              <a:rPr lang="en-US" altLang="en-US" sz="1200">
                <a:latin typeface="Arial" panose="020B0604020202020204" pitchFamily="34" charset="0"/>
              </a:rPr>
            </a:br>
            <a:r>
              <a:rPr lang="en-US" altLang="en-US" sz="1200">
                <a:latin typeface="Arial" panose="020B0604020202020204" pitchFamily="34" charset="0"/>
              </a:rPr>
              <a:t>Address</a:t>
            </a:r>
          </a:p>
        </p:txBody>
      </p:sp>
      <p:sp>
        <p:nvSpPr>
          <p:cNvPr id="78868" name="Line 1044">
            <a:extLst>
              <a:ext uri="{FF2B5EF4-FFF2-40B4-BE49-F238E27FC236}">
                <a16:creationId xmlns:a16="http://schemas.microsoft.com/office/drawing/2014/main" id="{9AB074A2-4FFB-4C99-9217-2EE9B2328CA2}"/>
              </a:ext>
            </a:extLst>
          </p:cNvPr>
          <p:cNvSpPr>
            <a:spLocks noChangeShapeType="1"/>
          </p:cNvSpPr>
          <p:nvPr/>
        </p:nvSpPr>
        <p:spPr bwMode="gray">
          <a:xfrm>
            <a:off x="4400550" y="5372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9" name="Text Box 1045">
            <a:extLst>
              <a:ext uri="{FF2B5EF4-FFF2-40B4-BE49-F238E27FC236}">
                <a16:creationId xmlns:a16="http://schemas.microsoft.com/office/drawing/2014/main" id="{22E03105-C3F8-4BC0-9426-54A913089285}"/>
              </a:ext>
            </a:extLst>
          </p:cNvPr>
          <p:cNvSpPr txBox="1">
            <a:spLocks noChangeArrowheads="1"/>
          </p:cNvSpPr>
          <p:nvPr/>
        </p:nvSpPr>
        <p:spPr bwMode="gray">
          <a:xfrm>
            <a:off x="4433407" y="39878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r4</a:t>
            </a:r>
          </a:p>
        </p:txBody>
      </p:sp>
      <p:sp>
        <p:nvSpPr>
          <p:cNvPr id="78870" name="Text Box 1046">
            <a:extLst>
              <a:ext uri="{FF2B5EF4-FFF2-40B4-BE49-F238E27FC236}">
                <a16:creationId xmlns:a16="http://schemas.microsoft.com/office/drawing/2014/main" id="{EA06110C-3BB6-464C-83DE-2F644A82CB45}"/>
              </a:ext>
            </a:extLst>
          </p:cNvPr>
          <p:cNvSpPr txBox="1">
            <a:spLocks noChangeArrowheads="1"/>
          </p:cNvSpPr>
          <p:nvPr/>
        </p:nvSpPr>
        <p:spPr bwMode="gray">
          <a:xfrm>
            <a:off x="4433407" y="44450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r0</a:t>
            </a:r>
          </a:p>
        </p:txBody>
      </p:sp>
      <p:sp>
        <p:nvSpPr>
          <p:cNvPr id="78871" name="Rectangle 1047">
            <a:extLst>
              <a:ext uri="{FF2B5EF4-FFF2-40B4-BE49-F238E27FC236}">
                <a16:creationId xmlns:a16="http://schemas.microsoft.com/office/drawing/2014/main" id="{CEE4D095-C755-4B33-AA54-D16048B4CCD2}"/>
              </a:ext>
            </a:extLst>
          </p:cNvPr>
          <p:cNvSpPr>
            <a:spLocks noChangeArrowheads="1"/>
          </p:cNvSpPr>
          <p:nvPr/>
        </p:nvSpPr>
        <p:spPr bwMode="gray">
          <a:xfrm>
            <a:off x="5029200" y="3771900"/>
            <a:ext cx="400050" cy="685800"/>
          </a:xfrm>
          <a:prstGeom prst="rect">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872" name="Line 1048">
            <a:extLst>
              <a:ext uri="{FF2B5EF4-FFF2-40B4-BE49-F238E27FC236}">
                <a16:creationId xmlns:a16="http://schemas.microsoft.com/office/drawing/2014/main" id="{357403BA-4F44-4897-87F0-A5041D708570}"/>
              </a:ext>
            </a:extLst>
          </p:cNvPr>
          <p:cNvSpPr>
            <a:spLocks noChangeShapeType="1"/>
          </p:cNvSpPr>
          <p:nvPr/>
        </p:nvSpPr>
        <p:spPr bwMode="gray">
          <a:xfrm>
            <a:off x="502920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3" name="Line 1049">
            <a:extLst>
              <a:ext uri="{FF2B5EF4-FFF2-40B4-BE49-F238E27FC236}">
                <a16:creationId xmlns:a16="http://schemas.microsoft.com/office/drawing/2014/main" id="{1791A239-0415-4CC2-AF33-15E12A7A4B49}"/>
              </a:ext>
            </a:extLst>
          </p:cNvPr>
          <p:cNvSpPr>
            <a:spLocks noChangeShapeType="1"/>
          </p:cNvSpPr>
          <p:nvPr/>
        </p:nvSpPr>
        <p:spPr bwMode="gray">
          <a:xfrm>
            <a:off x="542925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4" name="Line 1050">
            <a:extLst>
              <a:ext uri="{FF2B5EF4-FFF2-40B4-BE49-F238E27FC236}">
                <a16:creationId xmlns:a16="http://schemas.microsoft.com/office/drawing/2014/main" id="{4EF49B0E-1CF3-4C6B-89E2-D41CC437365E}"/>
              </a:ext>
            </a:extLst>
          </p:cNvPr>
          <p:cNvSpPr>
            <a:spLocks noChangeShapeType="1"/>
          </p:cNvSpPr>
          <p:nvPr/>
        </p:nvSpPr>
        <p:spPr bwMode="gray">
          <a:xfrm>
            <a:off x="5029200" y="44577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5" name="Line 1051">
            <a:extLst>
              <a:ext uri="{FF2B5EF4-FFF2-40B4-BE49-F238E27FC236}">
                <a16:creationId xmlns:a16="http://schemas.microsoft.com/office/drawing/2014/main" id="{06FF4015-1CD3-4501-BFA9-B67C0EEE8D4A}"/>
              </a:ext>
            </a:extLst>
          </p:cNvPr>
          <p:cNvSpPr>
            <a:spLocks noChangeShapeType="1"/>
          </p:cNvSpPr>
          <p:nvPr/>
        </p:nvSpPr>
        <p:spPr bwMode="gray">
          <a:xfrm>
            <a:off x="5029200" y="46863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6" name="Line 1052">
            <a:extLst>
              <a:ext uri="{FF2B5EF4-FFF2-40B4-BE49-F238E27FC236}">
                <a16:creationId xmlns:a16="http://schemas.microsoft.com/office/drawing/2014/main" id="{710EAE55-68CC-4D90-B0A9-48B961A7498D}"/>
              </a:ext>
            </a:extLst>
          </p:cNvPr>
          <p:cNvSpPr>
            <a:spLocks noChangeShapeType="1"/>
          </p:cNvSpPr>
          <p:nvPr/>
        </p:nvSpPr>
        <p:spPr bwMode="gray">
          <a:xfrm>
            <a:off x="5029200" y="4000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7" name="Line 1053">
            <a:extLst>
              <a:ext uri="{FF2B5EF4-FFF2-40B4-BE49-F238E27FC236}">
                <a16:creationId xmlns:a16="http://schemas.microsoft.com/office/drawing/2014/main" id="{C179C08E-B9E7-4F26-A32B-6D2C70584BDC}"/>
              </a:ext>
            </a:extLst>
          </p:cNvPr>
          <p:cNvSpPr>
            <a:spLocks noChangeShapeType="1"/>
          </p:cNvSpPr>
          <p:nvPr/>
        </p:nvSpPr>
        <p:spPr bwMode="gray">
          <a:xfrm>
            <a:off x="5029200" y="4229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8" name="Line 1054">
            <a:extLst>
              <a:ext uri="{FF2B5EF4-FFF2-40B4-BE49-F238E27FC236}">
                <a16:creationId xmlns:a16="http://schemas.microsoft.com/office/drawing/2014/main" id="{3C15722C-3B18-447E-93C8-EEDF2F74BA00}"/>
              </a:ext>
            </a:extLst>
          </p:cNvPr>
          <p:cNvSpPr>
            <a:spLocks noChangeShapeType="1"/>
          </p:cNvSpPr>
          <p:nvPr/>
        </p:nvSpPr>
        <p:spPr bwMode="gray">
          <a:xfrm>
            <a:off x="5029200" y="5143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9" name="Line 1055">
            <a:extLst>
              <a:ext uri="{FF2B5EF4-FFF2-40B4-BE49-F238E27FC236}">
                <a16:creationId xmlns:a16="http://schemas.microsoft.com/office/drawing/2014/main" id="{5F1EEDAB-0562-437B-B164-AA997D370EF0}"/>
              </a:ext>
            </a:extLst>
          </p:cNvPr>
          <p:cNvSpPr>
            <a:spLocks noChangeShapeType="1"/>
          </p:cNvSpPr>
          <p:nvPr/>
        </p:nvSpPr>
        <p:spPr bwMode="gray">
          <a:xfrm>
            <a:off x="5029200" y="3771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0" name="Text Box 1056">
            <a:extLst>
              <a:ext uri="{FF2B5EF4-FFF2-40B4-BE49-F238E27FC236}">
                <a16:creationId xmlns:a16="http://schemas.microsoft.com/office/drawing/2014/main" id="{F291C508-E8BE-4054-BA8F-4B1B2A44C57A}"/>
              </a:ext>
            </a:extLst>
          </p:cNvPr>
          <p:cNvSpPr txBox="1">
            <a:spLocks noChangeArrowheads="1"/>
          </p:cNvSpPr>
          <p:nvPr/>
        </p:nvSpPr>
        <p:spPr bwMode="gray">
          <a:xfrm>
            <a:off x="5062057" y="39878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a:t>
            </a:r>
          </a:p>
        </p:txBody>
      </p:sp>
      <p:sp>
        <p:nvSpPr>
          <p:cNvPr id="78881" name="Line 1057">
            <a:extLst>
              <a:ext uri="{FF2B5EF4-FFF2-40B4-BE49-F238E27FC236}">
                <a16:creationId xmlns:a16="http://schemas.microsoft.com/office/drawing/2014/main" id="{2BDC2CB1-C011-47B7-84A4-A21DA22E854C}"/>
              </a:ext>
            </a:extLst>
          </p:cNvPr>
          <p:cNvSpPr>
            <a:spLocks noChangeShapeType="1"/>
          </p:cNvSpPr>
          <p:nvPr/>
        </p:nvSpPr>
        <p:spPr bwMode="gray">
          <a:xfrm>
            <a:off x="5029200" y="4914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2" name="Line 1058">
            <a:extLst>
              <a:ext uri="{FF2B5EF4-FFF2-40B4-BE49-F238E27FC236}">
                <a16:creationId xmlns:a16="http://schemas.microsoft.com/office/drawing/2014/main" id="{F82ADF19-7766-47A7-A947-370B3CE20C53}"/>
              </a:ext>
            </a:extLst>
          </p:cNvPr>
          <p:cNvSpPr>
            <a:spLocks noChangeShapeType="1"/>
          </p:cNvSpPr>
          <p:nvPr/>
        </p:nvSpPr>
        <p:spPr bwMode="gray">
          <a:xfrm>
            <a:off x="5029200" y="5372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3" name="Text Box 1059">
            <a:extLst>
              <a:ext uri="{FF2B5EF4-FFF2-40B4-BE49-F238E27FC236}">
                <a16:creationId xmlns:a16="http://schemas.microsoft.com/office/drawing/2014/main" id="{58CE34C5-E991-46DD-B3EB-577AEB8C2977}"/>
              </a:ext>
            </a:extLst>
          </p:cNvPr>
          <p:cNvSpPr txBox="1">
            <a:spLocks noChangeArrowheads="1"/>
          </p:cNvSpPr>
          <p:nvPr/>
        </p:nvSpPr>
        <p:spPr bwMode="gray">
          <a:xfrm>
            <a:off x="5062057" y="37592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r4</a:t>
            </a:r>
          </a:p>
        </p:txBody>
      </p:sp>
      <p:sp>
        <p:nvSpPr>
          <p:cNvPr id="78884" name="Text Box 1060">
            <a:extLst>
              <a:ext uri="{FF2B5EF4-FFF2-40B4-BE49-F238E27FC236}">
                <a16:creationId xmlns:a16="http://schemas.microsoft.com/office/drawing/2014/main" id="{900E79FC-3B73-430B-963E-84244C3D92FF}"/>
              </a:ext>
            </a:extLst>
          </p:cNvPr>
          <p:cNvSpPr txBox="1">
            <a:spLocks noChangeArrowheads="1"/>
          </p:cNvSpPr>
          <p:nvPr/>
        </p:nvSpPr>
        <p:spPr bwMode="gray">
          <a:xfrm>
            <a:off x="5062057" y="42164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r0</a:t>
            </a:r>
          </a:p>
        </p:txBody>
      </p:sp>
      <p:sp>
        <p:nvSpPr>
          <p:cNvPr id="78885" name="Rectangle 1061">
            <a:extLst>
              <a:ext uri="{FF2B5EF4-FFF2-40B4-BE49-F238E27FC236}">
                <a16:creationId xmlns:a16="http://schemas.microsoft.com/office/drawing/2014/main" id="{9C42DEC0-27B0-410C-B0C4-309F3DBC1518}"/>
              </a:ext>
            </a:extLst>
          </p:cNvPr>
          <p:cNvSpPr>
            <a:spLocks noChangeArrowheads="1"/>
          </p:cNvSpPr>
          <p:nvPr/>
        </p:nvSpPr>
        <p:spPr bwMode="gray">
          <a:xfrm>
            <a:off x="5657850" y="4457700"/>
            <a:ext cx="400050" cy="685800"/>
          </a:xfrm>
          <a:prstGeom prst="rect">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886" name="Line 1062">
            <a:extLst>
              <a:ext uri="{FF2B5EF4-FFF2-40B4-BE49-F238E27FC236}">
                <a16:creationId xmlns:a16="http://schemas.microsoft.com/office/drawing/2014/main" id="{2C8E6968-59B8-43C0-9E93-19C9E25B494F}"/>
              </a:ext>
            </a:extLst>
          </p:cNvPr>
          <p:cNvSpPr>
            <a:spLocks noChangeShapeType="1"/>
          </p:cNvSpPr>
          <p:nvPr/>
        </p:nvSpPr>
        <p:spPr bwMode="gray">
          <a:xfrm>
            <a:off x="565785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7" name="Line 1063">
            <a:extLst>
              <a:ext uri="{FF2B5EF4-FFF2-40B4-BE49-F238E27FC236}">
                <a16:creationId xmlns:a16="http://schemas.microsoft.com/office/drawing/2014/main" id="{3E36897F-4A36-476A-B6E0-075EA944D226}"/>
              </a:ext>
            </a:extLst>
          </p:cNvPr>
          <p:cNvSpPr>
            <a:spLocks noChangeShapeType="1"/>
          </p:cNvSpPr>
          <p:nvPr/>
        </p:nvSpPr>
        <p:spPr bwMode="gray">
          <a:xfrm>
            <a:off x="605790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8" name="Line 1064">
            <a:extLst>
              <a:ext uri="{FF2B5EF4-FFF2-40B4-BE49-F238E27FC236}">
                <a16:creationId xmlns:a16="http://schemas.microsoft.com/office/drawing/2014/main" id="{87F058C8-626F-4674-8F2B-A37C1B1AD857}"/>
              </a:ext>
            </a:extLst>
          </p:cNvPr>
          <p:cNvSpPr>
            <a:spLocks noChangeShapeType="1"/>
          </p:cNvSpPr>
          <p:nvPr/>
        </p:nvSpPr>
        <p:spPr bwMode="gray">
          <a:xfrm>
            <a:off x="5657850" y="44577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9" name="Line 1065">
            <a:extLst>
              <a:ext uri="{FF2B5EF4-FFF2-40B4-BE49-F238E27FC236}">
                <a16:creationId xmlns:a16="http://schemas.microsoft.com/office/drawing/2014/main" id="{CDF1CCE1-FF59-4027-A6CC-299F96BF24BB}"/>
              </a:ext>
            </a:extLst>
          </p:cNvPr>
          <p:cNvSpPr>
            <a:spLocks noChangeShapeType="1"/>
          </p:cNvSpPr>
          <p:nvPr/>
        </p:nvSpPr>
        <p:spPr bwMode="gray">
          <a:xfrm>
            <a:off x="5657850" y="46863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0" name="Line 1066">
            <a:extLst>
              <a:ext uri="{FF2B5EF4-FFF2-40B4-BE49-F238E27FC236}">
                <a16:creationId xmlns:a16="http://schemas.microsoft.com/office/drawing/2014/main" id="{FD8C8BE1-EF65-4D50-886E-B7FC0074DBC8}"/>
              </a:ext>
            </a:extLst>
          </p:cNvPr>
          <p:cNvSpPr>
            <a:spLocks noChangeShapeType="1"/>
          </p:cNvSpPr>
          <p:nvPr/>
        </p:nvSpPr>
        <p:spPr bwMode="gray">
          <a:xfrm>
            <a:off x="5657850" y="4000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1" name="Line 1067">
            <a:extLst>
              <a:ext uri="{FF2B5EF4-FFF2-40B4-BE49-F238E27FC236}">
                <a16:creationId xmlns:a16="http://schemas.microsoft.com/office/drawing/2014/main" id="{0D114AD9-A584-4268-8021-BE6009698A00}"/>
              </a:ext>
            </a:extLst>
          </p:cNvPr>
          <p:cNvSpPr>
            <a:spLocks noChangeShapeType="1"/>
          </p:cNvSpPr>
          <p:nvPr/>
        </p:nvSpPr>
        <p:spPr bwMode="gray">
          <a:xfrm>
            <a:off x="5657850" y="4229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2" name="Line 1068">
            <a:extLst>
              <a:ext uri="{FF2B5EF4-FFF2-40B4-BE49-F238E27FC236}">
                <a16:creationId xmlns:a16="http://schemas.microsoft.com/office/drawing/2014/main" id="{BFCBB98A-B75E-43F8-BFCB-5C2BF740F224}"/>
              </a:ext>
            </a:extLst>
          </p:cNvPr>
          <p:cNvSpPr>
            <a:spLocks noChangeShapeType="1"/>
          </p:cNvSpPr>
          <p:nvPr/>
        </p:nvSpPr>
        <p:spPr bwMode="gray">
          <a:xfrm>
            <a:off x="5657850" y="5143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3" name="Line 1069">
            <a:extLst>
              <a:ext uri="{FF2B5EF4-FFF2-40B4-BE49-F238E27FC236}">
                <a16:creationId xmlns:a16="http://schemas.microsoft.com/office/drawing/2014/main" id="{C63BD320-2B25-49CA-B84C-EA3423D15D84}"/>
              </a:ext>
            </a:extLst>
          </p:cNvPr>
          <p:cNvSpPr>
            <a:spLocks noChangeShapeType="1"/>
          </p:cNvSpPr>
          <p:nvPr/>
        </p:nvSpPr>
        <p:spPr bwMode="gray">
          <a:xfrm>
            <a:off x="5657850" y="3771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4" name="Text Box 1070">
            <a:extLst>
              <a:ext uri="{FF2B5EF4-FFF2-40B4-BE49-F238E27FC236}">
                <a16:creationId xmlns:a16="http://schemas.microsoft.com/office/drawing/2014/main" id="{72ABE72A-320F-40B0-8270-77876D311A07}"/>
              </a:ext>
            </a:extLst>
          </p:cNvPr>
          <p:cNvSpPr txBox="1">
            <a:spLocks noChangeArrowheads="1"/>
          </p:cNvSpPr>
          <p:nvPr/>
        </p:nvSpPr>
        <p:spPr bwMode="gray">
          <a:xfrm>
            <a:off x="5690707" y="46736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a:t>
            </a:r>
          </a:p>
        </p:txBody>
      </p:sp>
      <p:sp>
        <p:nvSpPr>
          <p:cNvPr id="78895" name="Line 1071">
            <a:extLst>
              <a:ext uri="{FF2B5EF4-FFF2-40B4-BE49-F238E27FC236}">
                <a16:creationId xmlns:a16="http://schemas.microsoft.com/office/drawing/2014/main" id="{19008693-DDF3-44D0-AAB6-61FB589AB37F}"/>
              </a:ext>
            </a:extLst>
          </p:cNvPr>
          <p:cNvSpPr>
            <a:spLocks noChangeShapeType="1"/>
          </p:cNvSpPr>
          <p:nvPr/>
        </p:nvSpPr>
        <p:spPr bwMode="gray">
          <a:xfrm>
            <a:off x="5657850" y="4914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6" name="Line 1072">
            <a:extLst>
              <a:ext uri="{FF2B5EF4-FFF2-40B4-BE49-F238E27FC236}">
                <a16:creationId xmlns:a16="http://schemas.microsoft.com/office/drawing/2014/main" id="{389A87AC-A70B-4D9C-BE85-883D1FBD8D25}"/>
              </a:ext>
            </a:extLst>
          </p:cNvPr>
          <p:cNvSpPr>
            <a:spLocks noChangeShapeType="1"/>
          </p:cNvSpPr>
          <p:nvPr/>
        </p:nvSpPr>
        <p:spPr bwMode="gray">
          <a:xfrm>
            <a:off x="5657850" y="5372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7" name="Text Box 1073">
            <a:extLst>
              <a:ext uri="{FF2B5EF4-FFF2-40B4-BE49-F238E27FC236}">
                <a16:creationId xmlns:a16="http://schemas.microsoft.com/office/drawing/2014/main" id="{928F54C6-1D9B-47CC-AC95-298CCF2274B6}"/>
              </a:ext>
            </a:extLst>
          </p:cNvPr>
          <p:cNvSpPr txBox="1">
            <a:spLocks noChangeArrowheads="1"/>
          </p:cNvSpPr>
          <p:nvPr/>
        </p:nvSpPr>
        <p:spPr bwMode="gray">
          <a:xfrm>
            <a:off x="5690707" y="44450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r4</a:t>
            </a:r>
          </a:p>
        </p:txBody>
      </p:sp>
      <p:sp>
        <p:nvSpPr>
          <p:cNvPr id="78898" name="Text Box 1074">
            <a:extLst>
              <a:ext uri="{FF2B5EF4-FFF2-40B4-BE49-F238E27FC236}">
                <a16:creationId xmlns:a16="http://schemas.microsoft.com/office/drawing/2014/main" id="{189A25C6-A661-4E21-9663-140287450C06}"/>
              </a:ext>
            </a:extLst>
          </p:cNvPr>
          <p:cNvSpPr txBox="1">
            <a:spLocks noChangeArrowheads="1"/>
          </p:cNvSpPr>
          <p:nvPr/>
        </p:nvSpPr>
        <p:spPr bwMode="gray">
          <a:xfrm>
            <a:off x="5690707" y="49022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r0</a:t>
            </a:r>
          </a:p>
        </p:txBody>
      </p:sp>
      <p:sp>
        <p:nvSpPr>
          <p:cNvPr id="78899" name="Rectangle 1075">
            <a:extLst>
              <a:ext uri="{FF2B5EF4-FFF2-40B4-BE49-F238E27FC236}">
                <a16:creationId xmlns:a16="http://schemas.microsoft.com/office/drawing/2014/main" id="{2B06E204-0AEF-4445-B402-477A870DB169}"/>
              </a:ext>
            </a:extLst>
          </p:cNvPr>
          <p:cNvSpPr>
            <a:spLocks noChangeArrowheads="1"/>
          </p:cNvSpPr>
          <p:nvPr/>
        </p:nvSpPr>
        <p:spPr bwMode="gray">
          <a:xfrm>
            <a:off x="6286500" y="4686300"/>
            <a:ext cx="400050" cy="685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900" name="Line 1076">
            <a:extLst>
              <a:ext uri="{FF2B5EF4-FFF2-40B4-BE49-F238E27FC236}">
                <a16:creationId xmlns:a16="http://schemas.microsoft.com/office/drawing/2014/main" id="{BD14CA33-1991-4EFF-9E85-7C5108F8D2D5}"/>
              </a:ext>
            </a:extLst>
          </p:cNvPr>
          <p:cNvSpPr>
            <a:spLocks noChangeShapeType="1"/>
          </p:cNvSpPr>
          <p:nvPr/>
        </p:nvSpPr>
        <p:spPr bwMode="gray">
          <a:xfrm>
            <a:off x="628650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1" name="Line 1077">
            <a:extLst>
              <a:ext uri="{FF2B5EF4-FFF2-40B4-BE49-F238E27FC236}">
                <a16:creationId xmlns:a16="http://schemas.microsoft.com/office/drawing/2014/main" id="{EE36D6CE-0B6A-44F3-B2BD-5A80EAFB1807}"/>
              </a:ext>
            </a:extLst>
          </p:cNvPr>
          <p:cNvSpPr>
            <a:spLocks noChangeShapeType="1"/>
          </p:cNvSpPr>
          <p:nvPr/>
        </p:nvSpPr>
        <p:spPr bwMode="gray">
          <a:xfrm>
            <a:off x="668655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2" name="Line 1078">
            <a:extLst>
              <a:ext uri="{FF2B5EF4-FFF2-40B4-BE49-F238E27FC236}">
                <a16:creationId xmlns:a16="http://schemas.microsoft.com/office/drawing/2014/main" id="{319E935A-3FAD-48E2-8B27-82CFBFA90072}"/>
              </a:ext>
            </a:extLst>
          </p:cNvPr>
          <p:cNvSpPr>
            <a:spLocks noChangeShapeType="1"/>
          </p:cNvSpPr>
          <p:nvPr/>
        </p:nvSpPr>
        <p:spPr bwMode="gray">
          <a:xfrm>
            <a:off x="6286500" y="44577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3" name="Line 1079">
            <a:extLst>
              <a:ext uri="{FF2B5EF4-FFF2-40B4-BE49-F238E27FC236}">
                <a16:creationId xmlns:a16="http://schemas.microsoft.com/office/drawing/2014/main" id="{C2C4A1C5-2358-4A8C-B877-CB55F450ED94}"/>
              </a:ext>
            </a:extLst>
          </p:cNvPr>
          <p:cNvSpPr>
            <a:spLocks noChangeShapeType="1"/>
          </p:cNvSpPr>
          <p:nvPr/>
        </p:nvSpPr>
        <p:spPr bwMode="gray">
          <a:xfrm>
            <a:off x="6286500" y="46863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4" name="Line 1080">
            <a:extLst>
              <a:ext uri="{FF2B5EF4-FFF2-40B4-BE49-F238E27FC236}">
                <a16:creationId xmlns:a16="http://schemas.microsoft.com/office/drawing/2014/main" id="{2EBD4E3C-E04E-4337-8D8C-C2B6ECA8D9F8}"/>
              </a:ext>
            </a:extLst>
          </p:cNvPr>
          <p:cNvSpPr>
            <a:spLocks noChangeShapeType="1"/>
          </p:cNvSpPr>
          <p:nvPr/>
        </p:nvSpPr>
        <p:spPr bwMode="gray">
          <a:xfrm>
            <a:off x="6286500" y="4000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5" name="Line 1081">
            <a:extLst>
              <a:ext uri="{FF2B5EF4-FFF2-40B4-BE49-F238E27FC236}">
                <a16:creationId xmlns:a16="http://schemas.microsoft.com/office/drawing/2014/main" id="{8BD0CBA2-1A9D-4297-9E1B-390197A45A22}"/>
              </a:ext>
            </a:extLst>
          </p:cNvPr>
          <p:cNvSpPr>
            <a:spLocks noChangeShapeType="1"/>
          </p:cNvSpPr>
          <p:nvPr/>
        </p:nvSpPr>
        <p:spPr bwMode="gray">
          <a:xfrm>
            <a:off x="6286500" y="4229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6" name="Line 1082">
            <a:extLst>
              <a:ext uri="{FF2B5EF4-FFF2-40B4-BE49-F238E27FC236}">
                <a16:creationId xmlns:a16="http://schemas.microsoft.com/office/drawing/2014/main" id="{52A93745-0F64-4911-A505-896B6FA143D0}"/>
              </a:ext>
            </a:extLst>
          </p:cNvPr>
          <p:cNvSpPr>
            <a:spLocks noChangeShapeType="1"/>
          </p:cNvSpPr>
          <p:nvPr/>
        </p:nvSpPr>
        <p:spPr bwMode="gray">
          <a:xfrm>
            <a:off x="6286500" y="5143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7" name="Line 1083">
            <a:extLst>
              <a:ext uri="{FF2B5EF4-FFF2-40B4-BE49-F238E27FC236}">
                <a16:creationId xmlns:a16="http://schemas.microsoft.com/office/drawing/2014/main" id="{90CC47C9-6258-46ED-B3E4-6503A6F4F2FE}"/>
              </a:ext>
            </a:extLst>
          </p:cNvPr>
          <p:cNvSpPr>
            <a:spLocks noChangeShapeType="1"/>
          </p:cNvSpPr>
          <p:nvPr/>
        </p:nvSpPr>
        <p:spPr bwMode="gray">
          <a:xfrm>
            <a:off x="6286500" y="3771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8" name="Text Box 1084">
            <a:extLst>
              <a:ext uri="{FF2B5EF4-FFF2-40B4-BE49-F238E27FC236}">
                <a16:creationId xmlns:a16="http://schemas.microsoft.com/office/drawing/2014/main" id="{33DB382A-7C1A-4E76-B9F2-3F8B5FF60CAE}"/>
              </a:ext>
            </a:extLst>
          </p:cNvPr>
          <p:cNvSpPr txBox="1">
            <a:spLocks noChangeArrowheads="1"/>
          </p:cNvSpPr>
          <p:nvPr/>
        </p:nvSpPr>
        <p:spPr bwMode="gray">
          <a:xfrm>
            <a:off x="6319357" y="49022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a:t>
            </a:r>
          </a:p>
        </p:txBody>
      </p:sp>
      <p:sp>
        <p:nvSpPr>
          <p:cNvPr id="78909" name="Line 1085">
            <a:extLst>
              <a:ext uri="{FF2B5EF4-FFF2-40B4-BE49-F238E27FC236}">
                <a16:creationId xmlns:a16="http://schemas.microsoft.com/office/drawing/2014/main" id="{3F9559F9-4570-45C7-8978-9B4F873E20A1}"/>
              </a:ext>
            </a:extLst>
          </p:cNvPr>
          <p:cNvSpPr>
            <a:spLocks noChangeShapeType="1"/>
          </p:cNvSpPr>
          <p:nvPr/>
        </p:nvSpPr>
        <p:spPr bwMode="gray">
          <a:xfrm>
            <a:off x="6286500" y="4914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10" name="Line 1086">
            <a:extLst>
              <a:ext uri="{FF2B5EF4-FFF2-40B4-BE49-F238E27FC236}">
                <a16:creationId xmlns:a16="http://schemas.microsoft.com/office/drawing/2014/main" id="{AD725218-5713-4AFC-8D54-559E1809D213}"/>
              </a:ext>
            </a:extLst>
          </p:cNvPr>
          <p:cNvSpPr>
            <a:spLocks noChangeShapeType="1"/>
          </p:cNvSpPr>
          <p:nvPr/>
        </p:nvSpPr>
        <p:spPr bwMode="gray">
          <a:xfrm>
            <a:off x="6286500" y="5372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11" name="Text Box 1087">
            <a:extLst>
              <a:ext uri="{FF2B5EF4-FFF2-40B4-BE49-F238E27FC236}">
                <a16:creationId xmlns:a16="http://schemas.microsoft.com/office/drawing/2014/main" id="{E750DCB3-4D29-4CCC-9581-1B68D69435FC}"/>
              </a:ext>
            </a:extLst>
          </p:cNvPr>
          <p:cNvSpPr txBox="1">
            <a:spLocks noChangeArrowheads="1"/>
          </p:cNvSpPr>
          <p:nvPr/>
        </p:nvSpPr>
        <p:spPr bwMode="gray">
          <a:xfrm>
            <a:off x="6319357" y="46736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r4</a:t>
            </a:r>
          </a:p>
        </p:txBody>
      </p:sp>
      <p:sp>
        <p:nvSpPr>
          <p:cNvPr id="78912" name="Text Box 1088">
            <a:extLst>
              <a:ext uri="{FF2B5EF4-FFF2-40B4-BE49-F238E27FC236}">
                <a16:creationId xmlns:a16="http://schemas.microsoft.com/office/drawing/2014/main" id="{4B59D3C5-E689-4090-8510-069714215F9C}"/>
              </a:ext>
            </a:extLst>
          </p:cNvPr>
          <p:cNvSpPr txBox="1">
            <a:spLocks noChangeArrowheads="1"/>
          </p:cNvSpPr>
          <p:nvPr/>
        </p:nvSpPr>
        <p:spPr bwMode="gray">
          <a:xfrm>
            <a:off x="6319357" y="51308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r0</a:t>
            </a:r>
          </a:p>
        </p:txBody>
      </p:sp>
      <p:sp>
        <p:nvSpPr>
          <p:cNvPr id="78913" name="Text Box 1089">
            <a:extLst>
              <a:ext uri="{FF2B5EF4-FFF2-40B4-BE49-F238E27FC236}">
                <a16:creationId xmlns:a16="http://schemas.microsoft.com/office/drawing/2014/main" id="{CD7E5947-69EE-4C5B-A033-B30F9D340120}"/>
              </a:ext>
            </a:extLst>
          </p:cNvPr>
          <p:cNvSpPr txBox="1">
            <a:spLocks noChangeArrowheads="1"/>
          </p:cNvSpPr>
          <p:nvPr/>
        </p:nvSpPr>
        <p:spPr bwMode="auto">
          <a:xfrm>
            <a:off x="3686123" y="4445043"/>
            <a:ext cx="3882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r10</a:t>
            </a:r>
          </a:p>
        </p:txBody>
      </p:sp>
      <p:sp>
        <p:nvSpPr>
          <p:cNvPr id="78914" name="Text Box 1090">
            <a:extLst>
              <a:ext uri="{FF2B5EF4-FFF2-40B4-BE49-F238E27FC236}">
                <a16:creationId xmlns:a16="http://schemas.microsoft.com/office/drawing/2014/main" id="{905F8FD2-A654-4495-A57E-A3F272F3683E}"/>
              </a:ext>
            </a:extLst>
          </p:cNvPr>
          <p:cNvSpPr txBox="1">
            <a:spLocks noChangeArrowheads="1"/>
          </p:cNvSpPr>
          <p:nvPr/>
        </p:nvSpPr>
        <p:spPr bwMode="gray">
          <a:xfrm>
            <a:off x="5005267" y="3416063"/>
            <a:ext cx="402674"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425"/>
              <a:t>IB</a:t>
            </a:r>
          </a:p>
        </p:txBody>
      </p:sp>
      <p:sp>
        <p:nvSpPr>
          <p:cNvPr id="78915" name="Text Box 1091">
            <a:extLst>
              <a:ext uri="{FF2B5EF4-FFF2-40B4-BE49-F238E27FC236}">
                <a16:creationId xmlns:a16="http://schemas.microsoft.com/office/drawing/2014/main" id="{C047EF7E-0CFE-4A10-AEFC-0D3D79805ACB}"/>
              </a:ext>
            </a:extLst>
          </p:cNvPr>
          <p:cNvSpPr txBox="1">
            <a:spLocks noChangeArrowheads="1"/>
          </p:cNvSpPr>
          <p:nvPr/>
        </p:nvSpPr>
        <p:spPr bwMode="gray">
          <a:xfrm>
            <a:off x="5633917" y="3416063"/>
            <a:ext cx="402674"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425"/>
              <a:t>DA</a:t>
            </a:r>
          </a:p>
        </p:txBody>
      </p:sp>
      <p:sp>
        <p:nvSpPr>
          <p:cNvPr id="78916" name="Text Box 1092">
            <a:extLst>
              <a:ext uri="{FF2B5EF4-FFF2-40B4-BE49-F238E27FC236}">
                <a16:creationId xmlns:a16="http://schemas.microsoft.com/office/drawing/2014/main" id="{69F3CC72-C864-40A9-BF70-86369A35D6B2}"/>
              </a:ext>
            </a:extLst>
          </p:cNvPr>
          <p:cNvSpPr txBox="1">
            <a:spLocks noChangeArrowheads="1"/>
          </p:cNvSpPr>
          <p:nvPr/>
        </p:nvSpPr>
        <p:spPr bwMode="gray">
          <a:xfrm>
            <a:off x="6262567" y="3416063"/>
            <a:ext cx="402674"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425"/>
              <a:t>DB</a:t>
            </a:r>
          </a:p>
        </p:txBody>
      </p:sp>
      <p:sp>
        <p:nvSpPr>
          <p:cNvPr id="78917" name="Rectangle 1093">
            <a:extLst>
              <a:ext uri="{FF2B5EF4-FFF2-40B4-BE49-F238E27FC236}">
                <a16:creationId xmlns:a16="http://schemas.microsoft.com/office/drawing/2014/main" id="{1388704E-EE2B-4CFA-967E-06F0FEEA1562}"/>
              </a:ext>
            </a:extLst>
          </p:cNvPr>
          <p:cNvSpPr>
            <a:spLocks noChangeArrowheads="1"/>
          </p:cNvSpPr>
          <p:nvPr/>
        </p:nvSpPr>
        <p:spPr bwMode="auto">
          <a:xfrm>
            <a:off x="1341422" y="3643365"/>
            <a:ext cx="2473755"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425"/>
              <a:t>LDMxx r10, {r0,r1,r4}</a:t>
            </a:r>
          </a:p>
          <a:p>
            <a:pPr algn="ctr"/>
            <a:r>
              <a:rPr lang="en-US" altLang="en-US" sz="1425"/>
              <a:t>STMxx r10, {r0,r1,r4}</a:t>
            </a:r>
          </a:p>
        </p:txBody>
      </p:sp>
      <p:sp>
        <p:nvSpPr>
          <p:cNvPr id="78918" name="Text Box 1094">
            <a:extLst>
              <a:ext uri="{FF2B5EF4-FFF2-40B4-BE49-F238E27FC236}">
                <a16:creationId xmlns:a16="http://schemas.microsoft.com/office/drawing/2014/main" id="{6173B3CA-E844-4349-A843-4A4BA7D6089D}"/>
              </a:ext>
            </a:extLst>
          </p:cNvPr>
          <p:cNvSpPr txBox="1">
            <a:spLocks noChangeArrowheads="1"/>
          </p:cNvSpPr>
          <p:nvPr/>
        </p:nvSpPr>
        <p:spPr bwMode="auto">
          <a:xfrm>
            <a:off x="2201510" y="4421594"/>
            <a:ext cx="1558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latin typeface="Arial" panose="020B0604020202020204" pitchFamily="34" charset="0"/>
              </a:rPr>
              <a:t>Base Register (Rb)</a:t>
            </a:r>
          </a:p>
        </p:txBody>
      </p:sp>
    </p:spTree>
    <p:extLst>
      <p:ext uri="{BB962C8B-B14F-4D97-AF65-F5344CB8AC3E}">
        <p14:creationId xmlns:p14="http://schemas.microsoft.com/office/powerpoint/2010/main" val="8405234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7770F34E-D09E-4ECE-BA83-4D59EE31CD65}"/>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899" name="Rectangle 3">
            <a:extLst>
              <a:ext uri="{FF2B5EF4-FFF2-40B4-BE49-F238E27FC236}">
                <a16:creationId xmlns:a16="http://schemas.microsoft.com/office/drawing/2014/main" id="{87C29764-16DE-458E-8449-56301E7A0993}"/>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00" name="Rectangle 4">
            <a:extLst>
              <a:ext uri="{FF2B5EF4-FFF2-40B4-BE49-F238E27FC236}">
                <a16:creationId xmlns:a16="http://schemas.microsoft.com/office/drawing/2014/main" id="{C8964A7A-949F-41F5-91CE-0AE1F7D2C2DB}"/>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01" name="Rectangle 5">
            <a:extLst>
              <a:ext uri="{FF2B5EF4-FFF2-40B4-BE49-F238E27FC236}">
                <a16:creationId xmlns:a16="http://schemas.microsoft.com/office/drawing/2014/main" id="{F38A7B9C-7CB8-452B-BCF0-B64106506B9F}"/>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02" name="Rectangle 6">
            <a:extLst>
              <a:ext uri="{FF2B5EF4-FFF2-40B4-BE49-F238E27FC236}">
                <a16:creationId xmlns:a16="http://schemas.microsoft.com/office/drawing/2014/main" id="{E9220028-0B1C-4A1C-812B-757A2A20648A}"/>
              </a:ext>
            </a:extLst>
          </p:cNvPr>
          <p:cNvSpPr>
            <a:spLocks noGrp="1" noChangeArrowheads="1"/>
          </p:cNvSpPr>
          <p:nvPr>
            <p:ph type="title"/>
          </p:nvPr>
        </p:nvSpPr>
        <p:spPr>
          <a:xfrm>
            <a:off x="628650" y="620688"/>
            <a:ext cx="7886700" cy="539353"/>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pPr defTabSz="703660"/>
            <a:r>
              <a:rPr lang="en-US" altLang="en-US" dirty="0"/>
              <a:t>Software Interrupt (SWI)</a:t>
            </a:r>
          </a:p>
        </p:txBody>
      </p:sp>
      <p:sp>
        <p:nvSpPr>
          <p:cNvPr id="80903" name="Rectangle 7">
            <a:extLst>
              <a:ext uri="{FF2B5EF4-FFF2-40B4-BE49-F238E27FC236}">
                <a16:creationId xmlns:a16="http://schemas.microsoft.com/office/drawing/2014/main" id="{B0667A5A-EE8A-484E-A3D7-B38D914102D1}"/>
              </a:ext>
            </a:extLst>
          </p:cNvPr>
          <p:cNvSpPr>
            <a:spLocks noGrp="1" noChangeArrowheads="1"/>
          </p:cNvSpPr>
          <p:nvPr>
            <p:ph type="body" idx="1"/>
          </p:nvPr>
        </p:nvSpPr>
        <p:spPr>
          <a:xfrm>
            <a:off x="1371600" y="2736057"/>
            <a:ext cx="6400800" cy="2807494"/>
          </a:xfrm>
          <a:noFill/>
        </p:spPr>
        <p:txBody>
          <a:bodyPr vert="horz" lIns="69056" tIns="34529" rIns="69056" bIns="34529" rtlCol="0" anchorCtr="1">
            <a:normAutofit fontScale="70000" lnSpcReduction="20000"/>
          </a:bodyPr>
          <a:lstStyle/>
          <a:p>
            <a:pPr defTabSz="703660"/>
            <a:r>
              <a:rPr lang="en-US" altLang="en-US"/>
              <a:t>Causes an exception trap to the SWI hardware vector </a:t>
            </a:r>
          </a:p>
          <a:p>
            <a:pPr defTabSz="703660"/>
            <a:r>
              <a:rPr lang="en-US" altLang="en-US"/>
              <a:t>The SWI handler can examine the SWI number to decide what operation has been requested.</a:t>
            </a:r>
          </a:p>
          <a:p>
            <a:pPr defTabSz="703660"/>
            <a:r>
              <a:rPr lang="en-US" altLang="en-US"/>
              <a:t>By using the SWI mechanism, an operating system can implement a set of privileged operations which applications running in user mode can request.</a:t>
            </a:r>
          </a:p>
          <a:p>
            <a:pPr defTabSz="703660"/>
            <a:r>
              <a:rPr lang="en-US" altLang="en-US"/>
              <a:t>Syntax:</a:t>
            </a:r>
          </a:p>
          <a:p>
            <a:pPr marL="528638" lvl="1" indent="-185738" defTabSz="703660"/>
            <a:r>
              <a:rPr lang="en-US" altLang="en-US" sz="1350"/>
              <a:t> </a:t>
            </a:r>
            <a:r>
              <a:rPr lang="en-US" altLang="en-US" sz="1350" b="1">
                <a:latin typeface="Courier New" panose="02070309020205020404" pitchFamily="49" charset="0"/>
              </a:rPr>
              <a:t>SWI{&lt;cond&gt;} &lt;SWI number&gt;</a:t>
            </a:r>
            <a:endParaRPr lang="en-US" altLang="en-US"/>
          </a:p>
        </p:txBody>
      </p:sp>
      <p:sp>
        <p:nvSpPr>
          <p:cNvPr id="80904" name="Line 8">
            <a:extLst>
              <a:ext uri="{FF2B5EF4-FFF2-40B4-BE49-F238E27FC236}">
                <a16:creationId xmlns:a16="http://schemas.microsoft.com/office/drawing/2014/main" id="{F28D11E6-3AE1-4CFF-99DA-FE05FF6F8EC9}"/>
              </a:ext>
            </a:extLst>
          </p:cNvPr>
          <p:cNvSpPr>
            <a:spLocks noChangeShapeType="1"/>
          </p:cNvSpPr>
          <p:nvPr/>
        </p:nvSpPr>
        <p:spPr bwMode="auto">
          <a:xfrm>
            <a:off x="2892029"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5" name="Line 9">
            <a:extLst>
              <a:ext uri="{FF2B5EF4-FFF2-40B4-BE49-F238E27FC236}">
                <a16:creationId xmlns:a16="http://schemas.microsoft.com/office/drawing/2014/main" id="{B83292FB-8A0C-4A37-BE97-28050A2A3CBE}"/>
              </a:ext>
            </a:extLst>
          </p:cNvPr>
          <p:cNvSpPr>
            <a:spLocks noChangeShapeType="1"/>
          </p:cNvSpPr>
          <p:nvPr/>
        </p:nvSpPr>
        <p:spPr bwMode="auto">
          <a:xfrm>
            <a:off x="3044429"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6" name="Line 10">
            <a:extLst>
              <a:ext uri="{FF2B5EF4-FFF2-40B4-BE49-F238E27FC236}">
                <a16:creationId xmlns:a16="http://schemas.microsoft.com/office/drawing/2014/main" id="{2BE22027-A6DC-475E-89A5-5B521E154072}"/>
              </a:ext>
            </a:extLst>
          </p:cNvPr>
          <p:cNvSpPr>
            <a:spLocks noChangeShapeType="1"/>
          </p:cNvSpPr>
          <p:nvPr/>
        </p:nvSpPr>
        <p:spPr bwMode="auto">
          <a:xfrm>
            <a:off x="3196829" y="1884760"/>
            <a:ext cx="0" cy="2797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7" name="Line 11">
            <a:extLst>
              <a:ext uri="{FF2B5EF4-FFF2-40B4-BE49-F238E27FC236}">
                <a16:creationId xmlns:a16="http://schemas.microsoft.com/office/drawing/2014/main" id="{50238F1A-1839-4BE4-BB5D-8FD1D7D8DD33}"/>
              </a:ext>
            </a:extLst>
          </p:cNvPr>
          <p:cNvSpPr>
            <a:spLocks noChangeShapeType="1"/>
          </p:cNvSpPr>
          <p:nvPr/>
        </p:nvSpPr>
        <p:spPr bwMode="auto">
          <a:xfrm>
            <a:off x="3348038"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8" name="Line 12">
            <a:extLst>
              <a:ext uri="{FF2B5EF4-FFF2-40B4-BE49-F238E27FC236}">
                <a16:creationId xmlns:a16="http://schemas.microsoft.com/office/drawing/2014/main" id="{5E83BE59-AF40-4A8C-A25A-8AF8763F2722}"/>
              </a:ext>
            </a:extLst>
          </p:cNvPr>
          <p:cNvSpPr>
            <a:spLocks noChangeShapeType="1"/>
          </p:cNvSpPr>
          <p:nvPr/>
        </p:nvSpPr>
        <p:spPr bwMode="auto">
          <a:xfrm>
            <a:off x="3500438"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9" name="Line 13">
            <a:extLst>
              <a:ext uri="{FF2B5EF4-FFF2-40B4-BE49-F238E27FC236}">
                <a16:creationId xmlns:a16="http://schemas.microsoft.com/office/drawing/2014/main" id="{4221ECA6-49AF-4D8B-A989-77574E030D49}"/>
              </a:ext>
            </a:extLst>
          </p:cNvPr>
          <p:cNvSpPr>
            <a:spLocks noChangeShapeType="1"/>
          </p:cNvSpPr>
          <p:nvPr/>
        </p:nvSpPr>
        <p:spPr bwMode="auto">
          <a:xfrm>
            <a:off x="3652838"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0" name="Line 14">
            <a:extLst>
              <a:ext uri="{FF2B5EF4-FFF2-40B4-BE49-F238E27FC236}">
                <a16:creationId xmlns:a16="http://schemas.microsoft.com/office/drawing/2014/main" id="{15F2D798-D40B-4A33-BBFD-578F146EF88E}"/>
              </a:ext>
            </a:extLst>
          </p:cNvPr>
          <p:cNvSpPr>
            <a:spLocks noChangeShapeType="1"/>
          </p:cNvSpPr>
          <p:nvPr/>
        </p:nvSpPr>
        <p:spPr bwMode="auto">
          <a:xfrm>
            <a:off x="3804047"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1" name="Line 15">
            <a:extLst>
              <a:ext uri="{FF2B5EF4-FFF2-40B4-BE49-F238E27FC236}">
                <a16:creationId xmlns:a16="http://schemas.microsoft.com/office/drawing/2014/main" id="{135EF772-EA42-4484-A21D-641AA73693E2}"/>
              </a:ext>
            </a:extLst>
          </p:cNvPr>
          <p:cNvSpPr>
            <a:spLocks noChangeShapeType="1"/>
          </p:cNvSpPr>
          <p:nvPr/>
        </p:nvSpPr>
        <p:spPr bwMode="auto">
          <a:xfrm>
            <a:off x="3956447"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2" name="Line 16">
            <a:extLst>
              <a:ext uri="{FF2B5EF4-FFF2-40B4-BE49-F238E27FC236}">
                <a16:creationId xmlns:a16="http://schemas.microsoft.com/office/drawing/2014/main" id="{5352EC38-5637-4FD8-BB67-9B9040CEDE97}"/>
              </a:ext>
            </a:extLst>
          </p:cNvPr>
          <p:cNvSpPr>
            <a:spLocks noChangeShapeType="1"/>
          </p:cNvSpPr>
          <p:nvPr/>
        </p:nvSpPr>
        <p:spPr bwMode="auto">
          <a:xfrm>
            <a:off x="4118372"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3" name="Line 17">
            <a:extLst>
              <a:ext uri="{FF2B5EF4-FFF2-40B4-BE49-F238E27FC236}">
                <a16:creationId xmlns:a16="http://schemas.microsoft.com/office/drawing/2014/main" id="{3A067916-9634-45E6-A4B7-8D798309C3F8}"/>
              </a:ext>
            </a:extLst>
          </p:cNvPr>
          <p:cNvSpPr>
            <a:spLocks noChangeShapeType="1"/>
          </p:cNvSpPr>
          <p:nvPr/>
        </p:nvSpPr>
        <p:spPr bwMode="auto">
          <a:xfrm>
            <a:off x="426005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4" name="Line 18">
            <a:extLst>
              <a:ext uri="{FF2B5EF4-FFF2-40B4-BE49-F238E27FC236}">
                <a16:creationId xmlns:a16="http://schemas.microsoft.com/office/drawing/2014/main" id="{BD674A84-FA72-4500-B5B8-B0F50BF1B8A5}"/>
              </a:ext>
            </a:extLst>
          </p:cNvPr>
          <p:cNvSpPr>
            <a:spLocks noChangeShapeType="1"/>
          </p:cNvSpPr>
          <p:nvPr/>
        </p:nvSpPr>
        <p:spPr bwMode="auto">
          <a:xfrm>
            <a:off x="443150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5" name="Line 19">
            <a:extLst>
              <a:ext uri="{FF2B5EF4-FFF2-40B4-BE49-F238E27FC236}">
                <a16:creationId xmlns:a16="http://schemas.microsoft.com/office/drawing/2014/main" id="{EEDDB04D-882B-4E37-A2B5-F40F1012CCF2}"/>
              </a:ext>
            </a:extLst>
          </p:cNvPr>
          <p:cNvSpPr>
            <a:spLocks noChangeShapeType="1"/>
          </p:cNvSpPr>
          <p:nvPr/>
        </p:nvSpPr>
        <p:spPr bwMode="auto">
          <a:xfrm>
            <a:off x="458271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6" name="Line 20">
            <a:extLst>
              <a:ext uri="{FF2B5EF4-FFF2-40B4-BE49-F238E27FC236}">
                <a16:creationId xmlns:a16="http://schemas.microsoft.com/office/drawing/2014/main" id="{C2C7BA3B-27AC-476B-B4CE-909463DB3656}"/>
              </a:ext>
            </a:extLst>
          </p:cNvPr>
          <p:cNvSpPr>
            <a:spLocks noChangeShapeType="1"/>
          </p:cNvSpPr>
          <p:nvPr/>
        </p:nvSpPr>
        <p:spPr bwMode="auto">
          <a:xfrm>
            <a:off x="473511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7" name="Line 21">
            <a:extLst>
              <a:ext uri="{FF2B5EF4-FFF2-40B4-BE49-F238E27FC236}">
                <a16:creationId xmlns:a16="http://schemas.microsoft.com/office/drawing/2014/main" id="{27F9BAB9-A93C-415A-A7FE-F6E22FBB5D47}"/>
              </a:ext>
            </a:extLst>
          </p:cNvPr>
          <p:cNvSpPr>
            <a:spLocks noChangeShapeType="1"/>
          </p:cNvSpPr>
          <p:nvPr/>
        </p:nvSpPr>
        <p:spPr bwMode="auto">
          <a:xfrm>
            <a:off x="488751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8" name="Line 22">
            <a:extLst>
              <a:ext uri="{FF2B5EF4-FFF2-40B4-BE49-F238E27FC236}">
                <a16:creationId xmlns:a16="http://schemas.microsoft.com/office/drawing/2014/main" id="{ECE1FC21-121C-42C9-8D50-95844FAAAFBA}"/>
              </a:ext>
            </a:extLst>
          </p:cNvPr>
          <p:cNvSpPr>
            <a:spLocks noChangeShapeType="1"/>
          </p:cNvSpPr>
          <p:nvPr/>
        </p:nvSpPr>
        <p:spPr bwMode="auto">
          <a:xfrm>
            <a:off x="503872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9" name="Line 23">
            <a:extLst>
              <a:ext uri="{FF2B5EF4-FFF2-40B4-BE49-F238E27FC236}">
                <a16:creationId xmlns:a16="http://schemas.microsoft.com/office/drawing/2014/main" id="{A76945EE-D599-480C-8271-8CFA3BFBB3AA}"/>
              </a:ext>
            </a:extLst>
          </p:cNvPr>
          <p:cNvSpPr>
            <a:spLocks noChangeShapeType="1"/>
          </p:cNvSpPr>
          <p:nvPr/>
        </p:nvSpPr>
        <p:spPr bwMode="auto">
          <a:xfrm>
            <a:off x="519112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0" name="Line 24">
            <a:extLst>
              <a:ext uri="{FF2B5EF4-FFF2-40B4-BE49-F238E27FC236}">
                <a16:creationId xmlns:a16="http://schemas.microsoft.com/office/drawing/2014/main" id="{82829721-1189-451E-B9E9-01E9DB558883}"/>
              </a:ext>
            </a:extLst>
          </p:cNvPr>
          <p:cNvSpPr>
            <a:spLocks noChangeShapeType="1"/>
          </p:cNvSpPr>
          <p:nvPr/>
        </p:nvSpPr>
        <p:spPr bwMode="auto">
          <a:xfrm>
            <a:off x="534352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1" name="Line 25">
            <a:extLst>
              <a:ext uri="{FF2B5EF4-FFF2-40B4-BE49-F238E27FC236}">
                <a16:creationId xmlns:a16="http://schemas.microsoft.com/office/drawing/2014/main" id="{4D517442-70DA-44D2-ADEC-1A7AF00B5440}"/>
              </a:ext>
            </a:extLst>
          </p:cNvPr>
          <p:cNvSpPr>
            <a:spLocks noChangeShapeType="1"/>
          </p:cNvSpPr>
          <p:nvPr/>
        </p:nvSpPr>
        <p:spPr bwMode="auto">
          <a:xfrm>
            <a:off x="549473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2" name="Line 26">
            <a:extLst>
              <a:ext uri="{FF2B5EF4-FFF2-40B4-BE49-F238E27FC236}">
                <a16:creationId xmlns:a16="http://schemas.microsoft.com/office/drawing/2014/main" id="{A32CF344-649A-402F-8F88-0F33CD5C02B4}"/>
              </a:ext>
            </a:extLst>
          </p:cNvPr>
          <p:cNvSpPr>
            <a:spLocks noChangeShapeType="1"/>
          </p:cNvSpPr>
          <p:nvPr/>
        </p:nvSpPr>
        <p:spPr bwMode="auto">
          <a:xfrm>
            <a:off x="6255544"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3" name="Line 27">
            <a:extLst>
              <a:ext uri="{FF2B5EF4-FFF2-40B4-BE49-F238E27FC236}">
                <a16:creationId xmlns:a16="http://schemas.microsoft.com/office/drawing/2014/main" id="{4E97172D-97A2-41F1-8988-48D3B5BD6FCC}"/>
              </a:ext>
            </a:extLst>
          </p:cNvPr>
          <p:cNvSpPr>
            <a:spLocks noChangeShapeType="1"/>
          </p:cNvSpPr>
          <p:nvPr/>
        </p:nvSpPr>
        <p:spPr bwMode="auto">
          <a:xfrm>
            <a:off x="6387704"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4" name="Line 28">
            <a:extLst>
              <a:ext uri="{FF2B5EF4-FFF2-40B4-BE49-F238E27FC236}">
                <a16:creationId xmlns:a16="http://schemas.microsoft.com/office/drawing/2014/main" id="{458A1133-8ADC-4054-8EA9-0C6757EB0AF0}"/>
              </a:ext>
            </a:extLst>
          </p:cNvPr>
          <p:cNvSpPr>
            <a:spLocks noChangeShapeType="1"/>
          </p:cNvSpPr>
          <p:nvPr/>
        </p:nvSpPr>
        <p:spPr bwMode="auto">
          <a:xfrm>
            <a:off x="6530579" y="1894285"/>
            <a:ext cx="0" cy="654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5" name="Line 29">
            <a:extLst>
              <a:ext uri="{FF2B5EF4-FFF2-40B4-BE49-F238E27FC236}">
                <a16:creationId xmlns:a16="http://schemas.microsoft.com/office/drawing/2014/main" id="{11D817FE-1301-42EE-930B-44A743CF94F2}"/>
              </a:ext>
            </a:extLst>
          </p:cNvPr>
          <p:cNvSpPr>
            <a:spLocks noChangeShapeType="1"/>
          </p:cNvSpPr>
          <p:nvPr/>
        </p:nvSpPr>
        <p:spPr bwMode="auto">
          <a:xfrm>
            <a:off x="6662738"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6" name="Rectangle 30">
            <a:extLst>
              <a:ext uri="{FF2B5EF4-FFF2-40B4-BE49-F238E27FC236}">
                <a16:creationId xmlns:a16="http://schemas.microsoft.com/office/drawing/2014/main" id="{6BBC57A5-0657-40DD-A52F-E26567D2F069}"/>
              </a:ext>
            </a:extLst>
          </p:cNvPr>
          <p:cNvSpPr>
            <a:spLocks noChangeArrowheads="1"/>
          </p:cNvSpPr>
          <p:nvPr/>
        </p:nvSpPr>
        <p:spPr bwMode="auto">
          <a:xfrm>
            <a:off x="2446735" y="1732360"/>
            <a:ext cx="20197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28</a:t>
            </a:r>
          </a:p>
        </p:txBody>
      </p:sp>
      <p:sp>
        <p:nvSpPr>
          <p:cNvPr id="80927" name="Rectangle 31">
            <a:extLst>
              <a:ext uri="{FF2B5EF4-FFF2-40B4-BE49-F238E27FC236}">
                <a16:creationId xmlns:a16="http://schemas.microsoft.com/office/drawing/2014/main" id="{D48E27C9-DA9C-44DF-91DC-23D952D4FAB0}"/>
              </a:ext>
            </a:extLst>
          </p:cNvPr>
          <p:cNvSpPr>
            <a:spLocks noChangeArrowheads="1"/>
          </p:cNvSpPr>
          <p:nvPr/>
        </p:nvSpPr>
        <p:spPr bwMode="auto">
          <a:xfrm>
            <a:off x="2000251" y="1732360"/>
            <a:ext cx="26074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31</a:t>
            </a:r>
          </a:p>
        </p:txBody>
      </p:sp>
      <p:sp>
        <p:nvSpPr>
          <p:cNvPr id="80928" name="Rectangle 32">
            <a:extLst>
              <a:ext uri="{FF2B5EF4-FFF2-40B4-BE49-F238E27FC236}">
                <a16:creationId xmlns:a16="http://schemas.microsoft.com/office/drawing/2014/main" id="{2C5542D2-D0F7-489F-ABE8-AFB47FA1803F}"/>
              </a:ext>
            </a:extLst>
          </p:cNvPr>
          <p:cNvSpPr>
            <a:spLocks noChangeArrowheads="1"/>
          </p:cNvSpPr>
          <p:nvPr/>
        </p:nvSpPr>
        <p:spPr bwMode="auto">
          <a:xfrm>
            <a:off x="3026569" y="1732360"/>
            <a:ext cx="20197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24</a:t>
            </a:r>
          </a:p>
        </p:txBody>
      </p:sp>
      <p:sp>
        <p:nvSpPr>
          <p:cNvPr id="80929" name="Rectangle 33">
            <a:extLst>
              <a:ext uri="{FF2B5EF4-FFF2-40B4-BE49-F238E27FC236}">
                <a16:creationId xmlns:a16="http://schemas.microsoft.com/office/drawing/2014/main" id="{0E684BAE-1DA0-4AFA-80ED-912E3B246ECA}"/>
              </a:ext>
            </a:extLst>
          </p:cNvPr>
          <p:cNvSpPr>
            <a:spLocks noChangeArrowheads="1"/>
          </p:cNvSpPr>
          <p:nvPr/>
        </p:nvSpPr>
        <p:spPr bwMode="auto">
          <a:xfrm>
            <a:off x="2608660" y="1732360"/>
            <a:ext cx="20197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27</a:t>
            </a:r>
          </a:p>
        </p:txBody>
      </p:sp>
      <p:sp>
        <p:nvSpPr>
          <p:cNvPr id="80930" name="Rectangle 34">
            <a:extLst>
              <a:ext uri="{FF2B5EF4-FFF2-40B4-BE49-F238E27FC236}">
                <a16:creationId xmlns:a16="http://schemas.microsoft.com/office/drawing/2014/main" id="{59F0641A-8DB3-452F-A40A-D079E136B1DE}"/>
              </a:ext>
            </a:extLst>
          </p:cNvPr>
          <p:cNvSpPr>
            <a:spLocks noChangeArrowheads="1"/>
          </p:cNvSpPr>
          <p:nvPr/>
        </p:nvSpPr>
        <p:spPr bwMode="auto">
          <a:xfrm>
            <a:off x="3189685" y="1751410"/>
            <a:ext cx="109538"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31" name="Rectangle 35">
            <a:extLst>
              <a:ext uri="{FF2B5EF4-FFF2-40B4-BE49-F238E27FC236}">
                <a16:creationId xmlns:a16="http://schemas.microsoft.com/office/drawing/2014/main" id="{FDA9A4EB-A1F7-4FCE-86AB-9DB7B5BFC4DA}"/>
              </a:ext>
            </a:extLst>
          </p:cNvPr>
          <p:cNvSpPr>
            <a:spLocks noChangeArrowheads="1"/>
          </p:cNvSpPr>
          <p:nvPr/>
        </p:nvSpPr>
        <p:spPr bwMode="auto">
          <a:xfrm>
            <a:off x="6662738" y="1703785"/>
            <a:ext cx="1490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0</a:t>
            </a:r>
          </a:p>
        </p:txBody>
      </p:sp>
      <p:sp>
        <p:nvSpPr>
          <p:cNvPr id="80932" name="Line 36">
            <a:extLst>
              <a:ext uri="{FF2B5EF4-FFF2-40B4-BE49-F238E27FC236}">
                <a16:creationId xmlns:a16="http://schemas.microsoft.com/office/drawing/2014/main" id="{DA4495C6-BFFE-4FBD-B700-48058CD751FF}"/>
              </a:ext>
            </a:extLst>
          </p:cNvPr>
          <p:cNvSpPr>
            <a:spLocks noChangeShapeType="1"/>
          </p:cNvSpPr>
          <p:nvPr/>
        </p:nvSpPr>
        <p:spPr bwMode="auto">
          <a:xfrm flipH="1">
            <a:off x="2596755" y="1884761"/>
            <a:ext cx="1190" cy="2869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3" name="Line 37">
            <a:extLst>
              <a:ext uri="{FF2B5EF4-FFF2-40B4-BE49-F238E27FC236}">
                <a16:creationId xmlns:a16="http://schemas.microsoft.com/office/drawing/2014/main" id="{35F12ECB-442B-4B05-9F79-ACD0749FDEDF}"/>
              </a:ext>
            </a:extLst>
          </p:cNvPr>
          <p:cNvSpPr>
            <a:spLocks noChangeShapeType="1"/>
          </p:cNvSpPr>
          <p:nvPr/>
        </p:nvSpPr>
        <p:spPr bwMode="auto">
          <a:xfrm>
            <a:off x="2740819"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4" name="Line 38">
            <a:extLst>
              <a:ext uri="{FF2B5EF4-FFF2-40B4-BE49-F238E27FC236}">
                <a16:creationId xmlns:a16="http://schemas.microsoft.com/office/drawing/2014/main" id="{E7F41C4A-6F2B-487D-AE0B-C455729539FF}"/>
              </a:ext>
            </a:extLst>
          </p:cNvPr>
          <p:cNvSpPr>
            <a:spLocks noChangeShapeType="1"/>
          </p:cNvSpPr>
          <p:nvPr/>
        </p:nvSpPr>
        <p:spPr bwMode="auto">
          <a:xfrm>
            <a:off x="5647135"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5" name="Line 39">
            <a:extLst>
              <a:ext uri="{FF2B5EF4-FFF2-40B4-BE49-F238E27FC236}">
                <a16:creationId xmlns:a16="http://schemas.microsoft.com/office/drawing/2014/main" id="{F2AC94F8-5564-4D3E-89F2-5E0C272F78BA}"/>
              </a:ext>
            </a:extLst>
          </p:cNvPr>
          <p:cNvSpPr>
            <a:spLocks noChangeShapeType="1"/>
          </p:cNvSpPr>
          <p:nvPr/>
        </p:nvSpPr>
        <p:spPr bwMode="auto">
          <a:xfrm>
            <a:off x="5798344"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6" name="Line 40">
            <a:extLst>
              <a:ext uri="{FF2B5EF4-FFF2-40B4-BE49-F238E27FC236}">
                <a16:creationId xmlns:a16="http://schemas.microsoft.com/office/drawing/2014/main" id="{15CD54EE-C6BD-4ECA-970E-5C959F1997EE}"/>
              </a:ext>
            </a:extLst>
          </p:cNvPr>
          <p:cNvSpPr>
            <a:spLocks noChangeShapeType="1"/>
          </p:cNvSpPr>
          <p:nvPr/>
        </p:nvSpPr>
        <p:spPr bwMode="auto">
          <a:xfrm>
            <a:off x="5950744"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7" name="Line 41">
            <a:extLst>
              <a:ext uri="{FF2B5EF4-FFF2-40B4-BE49-F238E27FC236}">
                <a16:creationId xmlns:a16="http://schemas.microsoft.com/office/drawing/2014/main" id="{0A15E256-EB2D-418D-B358-CD82AC46A4CB}"/>
              </a:ext>
            </a:extLst>
          </p:cNvPr>
          <p:cNvSpPr>
            <a:spLocks noChangeShapeType="1"/>
          </p:cNvSpPr>
          <p:nvPr/>
        </p:nvSpPr>
        <p:spPr bwMode="auto">
          <a:xfrm>
            <a:off x="6103144"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8" name="Line 42">
            <a:extLst>
              <a:ext uri="{FF2B5EF4-FFF2-40B4-BE49-F238E27FC236}">
                <a16:creationId xmlns:a16="http://schemas.microsoft.com/office/drawing/2014/main" id="{DFB8F141-EA36-4C76-8D68-2E5E711A88D8}"/>
              </a:ext>
            </a:extLst>
          </p:cNvPr>
          <p:cNvSpPr>
            <a:spLocks noChangeShapeType="1"/>
          </p:cNvSpPr>
          <p:nvPr/>
        </p:nvSpPr>
        <p:spPr bwMode="auto">
          <a:xfrm>
            <a:off x="229433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9" name="Line 43">
            <a:extLst>
              <a:ext uri="{FF2B5EF4-FFF2-40B4-BE49-F238E27FC236}">
                <a16:creationId xmlns:a16="http://schemas.microsoft.com/office/drawing/2014/main" id="{1745BBAC-B6DA-4868-9410-46E6992B5C07}"/>
              </a:ext>
            </a:extLst>
          </p:cNvPr>
          <p:cNvSpPr>
            <a:spLocks noChangeShapeType="1"/>
          </p:cNvSpPr>
          <p:nvPr/>
        </p:nvSpPr>
        <p:spPr bwMode="auto">
          <a:xfrm>
            <a:off x="2446735"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0" name="Line 44">
            <a:extLst>
              <a:ext uri="{FF2B5EF4-FFF2-40B4-BE49-F238E27FC236}">
                <a16:creationId xmlns:a16="http://schemas.microsoft.com/office/drawing/2014/main" id="{D3DE3E34-B8D0-47EC-BD29-2532BCE3D301}"/>
              </a:ext>
            </a:extLst>
          </p:cNvPr>
          <p:cNvSpPr>
            <a:spLocks noChangeShapeType="1"/>
          </p:cNvSpPr>
          <p:nvPr/>
        </p:nvSpPr>
        <p:spPr bwMode="auto">
          <a:xfrm>
            <a:off x="2141935"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1" name="Rectangle 45">
            <a:extLst>
              <a:ext uri="{FF2B5EF4-FFF2-40B4-BE49-F238E27FC236}">
                <a16:creationId xmlns:a16="http://schemas.microsoft.com/office/drawing/2014/main" id="{A4B740B3-D96A-4296-BD2D-225B0D700EAA}"/>
              </a:ext>
            </a:extLst>
          </p:cNvPr>
          <p:cNvSpPr>
            <a:spLocks noChangeArrowheads="1"/>
          </p:cNvSpPr>
          <p:nvPr/>
        </p:nvSpPr>
        <p:spPr bwMode="auto">
          <a:xfrm>
            <a:off x="2021682" y="1959769"/>
            <a:ext cx="1359694" cy="1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625" tIns="19050" rIns="47625" bIns="19050">
            <a:spAutoFit/>
          </a:bodyPr>
          <a:lstStyle>
            <a:lvl1pPr marL="342900" indent="-342900">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104000"/>
              </a:lnSpc>
              <a:spcBef>
                <a:spcPct val="52000"/>
              </a:spcBef>
            </a:pPr>
            <a:r>
              <a:rPr lang="en-US" altLang="en-US" sz="900">
                <a:latin typeface="Arial" panose="020B0604020202020204" pitchFamily="34" charset="0"/>
              </a:rPr>
              <a:t>   Cond      1   1  1   1</a:t>
            </a:r>
          </a:p>
        </p:txBody>
      </p:sp>
      <p:sp>
        <p:nvSpPr>
          <p:cNvPr id="80942" name="Rectangle 46">
            <a:extLst>
              <a:ext uri="{FF2B5EF4-FFF2-40B4-BE49-F238E27FC236}">
                <a16:creationId xmlns:a16="http://schemas.microsoft.com/office/drawing/2014/main" id="{C8DFF143-12DD-4E08-B173-9EE2083B8D07}"/>
              </a:ext>
            </a:extLst>
          </p:cNvPr>
          <p:cNvSpPr>
            <a:spLocks noChangeArrowheads="1"/>
          </p:cNvSpPr>
          <p:nvPr/>
        </p:nvSpPr>
        <p:spPr bwMode="auto">
          <a:xfrm>
            <a:off x="3281363" y="1968103"/>
            <a:ext cx="3486150" cy="1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625" tIns="19050" rIns="47625" bIns="19050">
            <a:spAutoFit/>
          </a:bodyPr>
          <a:lstStyle>
            <a:lvl1pPr marL="342900" indent="-342900">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104000"/>
              </a:lnSpc>
              <a:spcBef>
                <a:spcPct val="52000"/>
              </a:spcBef>
            </a:pPr>
            <a:r>
              <a:rPr lang="en-US" altLang="en-US" sz="900">
                <a:latin typeface="Arial" panose="020B0604020202020204" pitchFamily="34" charset="0"/>
              </a:rPr>
              <a:t>SWI number (ignored by processor)</a:t>
            </a:r>
          </a:p>
        </p:txBody>
      </p:sp>
      <p:sp>
        <p:nvSpPr>
          <p:cNvPr id="80943" name="Rectangle 47">
            <a:extLst>
              <a:ext uri="{FF2B5EF4-FFF2-40B4-BE49-F238E27FC236}">
                <a16:creationId xmlns:a16="http://schemas.microsoft.com/office/drawing/2014/main" id="{2BBCEE3F-6816-45AC-89AF-50782F967C5D}"/>
              </a:ext>
            </a:extLst>
          </p:cNvPr>
          <p:cNvSpPr>
            <a:spLocks noChangeArrowheads="1"/>
          </p:cNvSpPr>
          <p:nvPr/>
        </p:nvSpPr>
        <p:spPr bwMode="auto">
          <a:xfrm>
            <a:off x="3178969" y="1732360"/>
            <a:ext cx="20197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23</a:t>
            </a:r>
          </a:p>
        </p:txBody>
      </p:sp>
      <p:sp>
        <p:nvSpPr>
          <p:cNvPr id="80944" name="Rectangle 48">
            <a:extLst>
              <a:ext uri="{FF2B5EF4-FFF2-40B4-BE49-F238E27FC236}">
                <a16:creationId xmlns:a16="http://schemas.microsoft.com/office/drawing/2014/main" id="{5C2118CA-9C71-43A6-8188-235F4EA64865}"/>
              </a:ext>
            </a:extLst>
          </p:cNvPr>
          <p:cNvSpPr>
            <a:spLocks noChangeArrowheads="1"/>
          </p:cNvSpPr>
          <p:nvPr/>
        </p:nvSpPr>
        <p:spPr bwMode="auto">
          <a:xfrm>
            <a:off x="2022873" y="1889523"/>
            <a:ext cx="4749403" cy="2738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45" name="Line 49">
            <a:extLst>
              <a:ext uri="{FF2B5EF4-FFF2-40B4-BE49-F238E27FC236}">
                <a16:creationId xmlns:a16="http://schemas.microsoft.com/office/drawing/2014/main" id="{A020EA71-AF93-4E21-9A9B-AE1E62F07C97}"/>
              </a:ext>
            </a:extLst>
          </p:cNvPr>
          <p:cNvSpPr>
            <a:spLocks noChangeShapeType="1"/>
          </p:cNvSpPr>
          <p:nvPr/>
        </p:nvSpPr>
        <p:spPr bwMode="auto">
          <a:xfrm>
            <a:off x="2006204" y="2193133"/>
            <a:ext cx="0" cy="892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6" name="Line 50">
            <a:extLst>
              <a:ext uri="{FF2B5EF4-FFF2-40B4-BE49-F238E27FC236}">
                <a16:creationId xmlns:a16="http://schemas.microsoft.com/office/drawing/2014/main" id="{8281DF73-ACCB-4D33-BCF1-C3E05613B25D}"/>
              </a:ext>
            </a:extLst>
          </p:cNvPr>
          <p:cNvSpPr>
            <a:spLocks noChangeShapeType="1"/>
          </p:cNvSpPr>
          <p:nvPr/>
        </p:nvSpPr>
        <p:spPr bwMode="auto">
          <a:xfrm>
            <a:off x="2600325" y="2193133"/>
            <a:ext cx="0" cy="892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7" name="Line 51">
            <a:extLst>
              <a:ext uri="{FF2B5EF4-FFF2-40B4-BE49-F238E27FC236}">
                <a16:creationId xmlns:a16="http://schemas.microsoft.com/office/drawing/2014/main" id="{290853CA-3D05-4069-9FE9-17A32FFA6199}"/>
              </a:ext>
            </a:extLst>
          </p:cNvPr>
          <p:cNvSpPr>
            <a:spLocks noChangeShapeType="1"/>
          </p:cNvSpPr>
          <p:nvPr/>
        </p:nvSpPr>
        <p:spPr bwMode="auto">
          <a:xfrm flipH="1">
            <a:off x="2000250" y="2282429"/>
            <a:ext cx="6000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8" name="Line 52">
            <a:extLst>
              <a:ext uri="{FF2B5EF4-FFF2-40B4-BE49-F238E27FC236}">
                <a16:creationId xmlns:a16="http://schemas.microsoft.com/office/drawing/2014/main" id="{09D27375-8519-4DFC-A067-8B6BDB780612}"/>
              </a:ext>
            </a:extLst>
          </p:cNvPr>
          <p:cNvSpPr>
            <a:spLocks noChangeShapeType="1"/>
          </p:cNvSpPr>
          <p:nvPr/>
        </p:nvSpPr>
        <p:spPr bwMode="auto">
          <a:xfrm>
            <a:off x="2257425" y="2282430"/>
            <a:ext cx="0" cy="31551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9" name="Line 53">
            <a:extLst>
              <a:ext uri="{FF2B5EF4-FFF2-40B4-BE49-F238E27FC236}">
                <a16:creationId xmlns:a16="http://schemas.microsoft.com/office/drawing/2014/main" id="{831BCFF5-C247-45B8-BE21-D51C0C8941C2}"/>
              </a:ext>
            </a:extLst>
          </p:cNvPr>
          <p:cNvSpPr>
            <a:spLocks noChangeShapeType="1"/>
          </p:cNvSpPr>
          <p:nvPr/>
        </p:nvSpPr>
        <p:spPr bwMode="auto">
          <a:xfrm>
            <a:off x="2257426" y="2597944"/>
            <a:ext cx="56911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50" name="Rectangle 54">
            <a:extLst>
              <a:ext uri="{FF2B5EF4-FFF2-40B4-BE49-F238E27FC236}">
                <a16:creationId xmlns:a16="http://schemas.microsoft.com/office/drawing/2014/main" id="{36C519B6-49DC-4BBC-B9A1-4A8648EAAD9D}"/>
              </a:ext>
            </a:extLst>
          </p:cNvPr>
          <p:cNvSpPr>
            <a:spLocks noChangeArrowheads="1"/>
          </p:cNvSpPr>
          <p:nvPr/>
        </p:nvSpPr>
        <p:spPr bwMode="auto">
          <a:xfrm>
            <a:off x="2799161" y="2481262"/>
            <a:ext cx="1782365" cy="26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006" tIns="20241" rIns="50006" bIns="20241">
            <a:spAutoFit/>
          </a:bodyPr>
          <a:lstStyle>
            <a:lvl1pPr marL="357188" indent="-357188"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102000"/>
              </a:lnSpc>
              <a:spcBef>
                <a:spcPct val="51000"/>
              </a:spcBef>
            </a:pPr>
            <a:r>
              <a:rPr lang="en-US" altLang="en-US" sz="1425">
                <a:latin typeface="Arial" panose="020B0604020202020204" pitchFamily="34" charset="0"/>
              </a:rPr>
              <a:t>Condition Field</a:t>
            </a:r>
          </a:p>
        </p:txBody>
      </p:sp>
    </p:spTree>
    <p:extLst>
      <p:ext uri="{BB962C8B-B14F-4D97-AF65-F5344CB8AC3E}">
        <p14:creationId xmlns:p14="http://schemas.microsoft.com/office/powerpoint/2010/main" val="223502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675CA9B5-EBFD-476D-B339-D785F295BC09}"/>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47" name="Rectangle 3">
            <a:extLst>
              <a:ext uri="{FF2B5EF4-FFF2-40B4-BE49-F238E27FC236}">
                <a16:creationId xmlns:a16="http://schemas.microsoft.com/office/drawing/2014/main" id="{D5F42737-29AD-43A4-9E06-5789087E91C8}"/>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48" name="Rectangle 4">
            <a:extLst>
              <a:ext uri="{FF2B5EF4-FFF2-40B4-BE49-F238E27FC236}">
                <a16:creationId xmlns:a16="http://schemas.microsoft.com/office/drawing/2014/main" id="{64999FDA-0C8A-4689-B931-A6DE32C2C05A}"/>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49" name="Rectangle 5">
            <a:extLst>
              <a:ext uri="{FF2B5EF4-FFF2-40B4-BE49-F238E27FC236}">
                <a16:creationId xmlns:a16="http://schemas.microsoft.com/office/drawing/2014/main" id="{70145474-4856-4E56-8F41-B72F768C9712}"/>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50" name="Rectangle 6">
            <a:extLst>
              <a:ext uri="{FF2B5EF4-FFF2-40B4-BE49-F238E27FC236}">
                <a16:creationId xmlns:a16="http://schemas.microsoft.com/office/drawing/2014/main" id="{90DE2DF2-5612-4DB1-A8AD-BB4C198258CD}"/>
              </a:ext>
            </a:extLst>
          </p:cNvPr>
          <p:cNvSpPr>
            <a:spLocks noGrp="1" noChangeArrowheads="1"/>
          </p:cNvSpPr>
          <p:nvPr>
            <p:ph type="title"/>
          </p:nvPr>
        </p:nvSpPr>
        <p:spPr>
          <a:xfrm>
            <a:off x="628650" y="620688"/>
            <a:ext cx="7886700" cy="469106"/>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pPr defTabSz="703660"/>
            <a:r>
              <a:rPr lang="en-US" altLang="en-US" dirty="0"/>
              <a:t>PSR Transfer Instructions</a:t>
            </a:r>
          </a:p>
        </p:txBody>
      </p:sp>
      <p:sp>
        <p:nvSpPr>
          <p:cNvPr id="82951" name="Rectangle 7">
            <a:extLst>
              <a:ext uri="{FF2B5EF4-FFF2-40B4-BE49-F238E27FC236}">
                <a16:creationId xmlns:a16="http://schemas.microsoft.com/office/drawing/2014/main" id="{878BEDB0-BEE4-4331-AFE2-3E6DB646685B}"/>
              </a:ext>
            </a:extLst>
          </p:cNvPr>
          <p:cNvSpPr>
            <a:spLocks noGrp="1" noChangeArrowheads="1"/>
          </p:cNvSpPr>
          <p:nvPr>
            <p:ph type="body" idx="1"/>
          </p:nvPr>
        </p:nvSpPr>
        <p:spPr>
          <a:xfrm>
            <a:off x="1428750" y="2343150"/>
            <a:ext cx="6329363" cy="3143250"/>
          </a:xfrm>
          <a:noFill/>
        </p:spPr>
        <p:txBody>
          <a:bodyPr vert="horz" lIns="69056" tIns="34529" rIns="69056" bIns="34529" rtlCol="0" anchorCtr="1">
            <a:normAutofit fontScale="62500" lnSpcReduction="20000"/>
          </a:bodyPr>
          <a:lstStyle/>
          <a:p>
            <a:pPr defTabSz="703660"/>
            <a:r>
              <a:rPr lang="en-US" altLang="en-US"/>
              <a:t>MRS and MSR allow contents of CPSR / SPSR to be transferred to / from a general purpose register.</a:t>
            </a:r>
          </a:p>
          <a:p>
            <a:pPr defTabSz="703660"/>
            <a:r>
              <a:rPr lang="en-US" altLang="en-US"/>
              <a:t>Syntax:</a:t>
            </a:r>
          </a:p>
          <a:p>
            <a:pPr marL="481013" lvl="1" indent="-175022" defTabSz="703660"/>
            <a:r>
              <a:rPr lang="en-US" altLang="en-US" b="1"/>
              <a:t> </a:t>
            </a:r>
            <a:r>
              <a:rPr lang="en-US" altLang="en-US" sz="1200" b="1">
                <a:latin typeface="Courier New" panose="02070309020205020404" pitchFamily="49" charset="0"/>
              </a:rPr>
              <a:t>MRS{&lt;cond&gt;} Rd,&lt;psr&gt;          ; Rd = &lt;psr&gt;</a:t>
            </a:r>
          </a:p>
          <a:p>
            <a:pPr marL="481013" lvl="1" indent="-175022" defTabSz="703660"/>
            <a:r>
              <a:rPr lang="en-US" altLang="en-US" b="1"/>
              <a:t> </a:t>
            </a:r>
            <a:r>
              <a:rPr lang="en-US" altLang="en-US" sz="1200" b="1">
                <a:latin typeface="Courier New" panose="02070309020205020404" pitchFamily="49" charset="0"/>
              </a:rPr>
              <a:t>MSR{&lt;cond&gt;} &lt;psr[_fields]&gt;,Rm ; &lt;psr[_fields]&gt; = Rm</a:t>
            </a:r>
          </a:p>
          <a:p>
            <a:pPr defTabSz="703660">
              <a:buNone/>
            </a:pPr>
            <a:r>
              <a:rPr lang="en-US" altLang="en-US"/>
              <a:t>  where</a:t>
            </a:r>
          </a:p>
          <a:p>
            <a:pPr marL="481013" lvl="1" indent="-175022" defTabSz="703660"/>
            <a:r>
              <a:rPr lang="en-US" altLang="en-US" sz="1200" b="1">
                <a:latin typeface="Courier New" panose="02070309020205020404" pitchFamily="49" charset="0"/>
              </a:rPr>
              <a:t>&lt;psr&gt; = CPSR or SPSR</a:t>
            </a:r>
          </a:p>
          <a:p>
            <a:pPr marL="481013" lvl="1" indent="-175022" defTabSz="703660"/>
            <a:r>
              <a:rPr lang="en-US" altLang="en-US" sz="1200" b="1">
                <a:latin typeface="Courier New" panose="02070309020205020404" pitchFamily="49" charset="0"/>
              </a:rPr>
              <a:t>[_fields] = any combination of ‘fsxc’</a:t>
            </a:r>
            <a:endParaRPr lang="en-US" altLang="en-US" b="1">
              <a:latin typeface="Courier New" panose="02070309020205020404" pitchFamily="49" charset="0"/>
            </a:endParaRPr>
          </a:p>
          <a:p>
            <a:pPr defTabSz="703660"/>
            <a:r>
              <a:rPr lang="en-US" altLang="en-US"/>
              <a:t>Also an immediate form</a:t>
            </a:r>
          </a:p>
          <a:p>
            <a:pPr marL="481013" lvl="1" indent="-175022" defTabSz="703660"/>
            <a:r>
              <a:rPr lang="en-US" altLang="en-US" b="1"/>
              <a:t> </a:t>
            </a:r>
            <a:r>
              <a:rPr lang="en-US" altLang="en-US" sz="1200" b="1">
                <a:latin typeface="Courier New" panose="02070309020205020404" pitchFamily="49" charset="0"/>
              </a:rPr>
              <a:t>MSR{&lt;cond&gt;} &lt;psr_fields&gt;,#Immediate</a:t>
            </a:r>
          </a:p>
          <a:p>
            <a:pPr defTabSz="703660"/>
            <a:r>
              <a:rPr lang="en-US" altLang="en-US"/>
              <a:t>In User Mode, all bits can be read but only the condition flags (_f) can be written.</a:t>
            </a:r>
          </a:p>
        </p:txBody>
      </p:sp>
      <p:grpSp>
        <p:nvGrpSpPr>
          <p:cNvPr id="82952" name="Group 8">
            <a:extLst>
              <a:ext uri="{FF2B5EF4-FFF2-40B4-BE49-F238E27FC236}">
                <a16:creationId xmlns:a16="http://schemas.microsoft.com/office/drawing/2014/main" id="{49FA7B69-0BCA-449A-B31F-1E905C706366}"/>
              </a:ext>
            </a:extLst>
          </p:cNvPr>
          <p:cNvGrpSpPr>
            <a:grpSpLocks/>
          </p:cNvGrpSpPr>
          <p:nvPr/>
        </p:nvGrpSpPr>
        <p:grpSpPr bwMode="auto">
          <a:xfrm>
            <a:off x="1771650" y="1714500"/>
            <a:ext cx="5486400" cy="640556"/>
            <a:chOff x="528" y="816"/>
            <a:chExt cx="4608" cy="538"/>
          </a:xfrm>
        </p:grpSpPr>
        <p:sp>
          <p:nvSpPr>
            <p:cNvPr id="82953" name="Rectangle 9">
              <a:extLst>
                <a:ext uri="{FF2B5EF4-FFF2-40B4-BE49-F238E27FC236}">
                  <a16:creationId xmlns:a16="http://schemas.microsoft.com/office/drawing/2014/main" id="{19A87AB6-0AEA-4EBC-8824-C399F47381A5}"/>
                </a:ext>
              </a:extLst>
            </p:cNvPr>
            <p:cNvSpPr>
              <a:spLocks noChangeArrowheads="1"/>
            </p:cNvSpPr>
            <p:nvPr/>
          </p:nvSpPr>
          <p:spPr bwMode="auto">
            <a:xfrm>
              <a:off x="1244" y="949"/>
              <a:ext cx="272" cy="21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54" name="Rectangle 10">
              <a:extLst>
                <a:ext uri="{FF2B5EF4-FFF2-40B4-BE49-F238E27FC236}">
                  <a16:creationId xmlns:a16="http://schemas.microsoft.com/office/drawing/2014/main" id="{AFB7879E-4729-4EF4-837A-74BB24C96845}"/>
                </a:ext>
              </a:extLst>
            </p:cNvPr>
            <p:cNvSpPr>
              <a:spLocks noChangeArrowheads="1"/>
            </p:cNvSpPr>
            <p:nvPr/>
          </p:nvSpPr>
          <p:spPr bwMode="auto">
            <a:xfrm>
              <a:off x="1680" y="949"/>
              <a:ext cx="2304" cy="21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55" name="Rectangle 11">
              <a:extLst>
                <a:ext uri="{FF2B5EF4-FFF2-40B4-BE49-F238E27FC236}">
                  <a16:creationId xmlns:a16="http://schemas.microsoft.com/office/drawing/2014/main" id="{3A92B405-1B68-4C62-B903-A1E5549B1A6D}"/>
                </a:ext>
              </a:extLst>
            </p:cNvPr>
            <p:cNvSpPr>
              <a:spLocks noChangeArrowheads="1"/>
            </p:cNvSpPr>
            <p:nvPr/>
          </p:nvSpPr>
          <p:spPr bwMode="auto">
            <a:xfrm>
              <a:off x="1104"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27</a:t>
              </a:r>
            </a:p>
          </p:txBody>
        </p:sp>
        <p:sp>
          <p:nvSpPr>
            <p:cNvPr id="82956" name="Rectangle 12">
              <a:extLst>
                <a:ext uri="{FF2B5EF4-FFF2-40B4-BE49-F238E27FC236}">
                  <a16:creationId xmlns:a16="http://schemas.microsoft.com/office/drawing/2014/main" id="{BBCEE836-C45C-4942-B459-F54BB2E85EB5}"/>
                </a:ext>
              </a:extLst>
            </p:cNvPr>
            <p:cNvSpPr>
              <a:spLocks noChangeArrowheads="1"/>
            </p:cNvSpPr>
            <p:nvPr/>
          </p:nvSpPr>
          <p:spPr bwMode="auto">
            <a:xfrm>
              <a:off x="52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31</a:t>
              </a:r>
            </a:p>
          </p:txBody>
        </p:sp>
        <p:sp>
          <p:nvSpPr>
            <p:cNvPr id="82957" name="Text Box 13">
              <a:extLst>
                <a:ext uri="{FF2B5EF4-FFF2-40B4-BE49-F238E27FC236}">
                  <a16:creationId xmlns:a16="http://schemas.microsoft.com/office/drawing/2014/main" id="{7B188390-C1E3-457C-85B5-9990AAD91AD5}"/>
                </a:ext>
              </a:extLst>
            </p:cNvPr>
            <p:cNvSpPr txBox="1">
              <a:spLocks noChangeArrowheads="1"/>
            </p:cNvSpPr>
            <p:nvPr/>
          </p:nvSpPr>
          <p:spPr bwMode="auto">
            <a:xfrm>
              <a:off x="536" y="947"/>
              <a:ext cx="1144"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N Z C V Q</a:t>
              </a:r>
              <a:endParaRPr lang="en-US" altLang="en-US" sz="1050" b="0"/>
            </a:p>
          </p:txBody>
        </p:sp>
        <p:sp>
          <p:nvSpPr>
            <p:cNvPr id="82958" name="Line 14">
              <a:extLst>
                <a:ext uri="{FF2B5EF4-FFF2-40B4-BE49-F238E27FC236}">
                  <a16:creationId xmlns:a16="http://schemas.microsoft.com/office/drawing/2014/main" id="{EC36C5C5-09D9-4A6A-9BEF-66BE5263B46B}"/>
                </a:ext>
              </a:extLst>
            </p:cNvPr>
            <p:cNvSpPr>
              <a:spLocks noChangeShapeType="1"/>
            </p:cNvSpPr>
            <p:nvPr/>
          </p:nvSpPr>
          <p:spPr bwMode="auto">
            <a:xfrm>
              <a:off x="9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59" name="Line 15">
              <a:extLst>
                <a:ext uri="{FF2B5EF4-FFF2-40B4-BE49-F238E27FC236}">
                  <a16:creationId xmlns:a16="http://schemas.microsoft.com/office/drawing/2014/main" id="{EE021DC3-E67E-4961-BD82-B7BCC12A4CD4}"/>
                </a:ext>
              </a:extLst>
            </p:cNvPr>
            <p:cNvSpPr>
              <a:spLocks noChangeShapeType="1"/>
            </p:cNvSpPr>
            <p:nvPr/>
          </p:nvSpPr>
          <p:spPr bwMode="auto">
            <a:xfrm>
              <a:off x="816"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0" name="Line 16">
              <a:extLst>
                <a:ext uri="{FF2B5EF4-FFF2-40B4-BE49-F238E27FC236}">
                  <a16:creationId xmlns:a16="http://schemas.microsoft.com/office/drawing/2014/main" id="{0D3C894A-FA58-4170-93DB-ED79A0288F13}"/>
                </a:ext>
              </a:extLst>
            </p:cNvPr>
            <p:cNvSpPr>
              <a:spLocks noChangeShapeType="1"/>
            </p:cNvSpPr>
            <p:nvPr/>
          </p:nvSpPr>
          <p:spPr bwMode="auto">
            <a:xfrm>
              <a:off x="67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1" name="Line 17">
              <a:extLst>
                <a:ext uri="{FF2B5EF4-FFF2-40B4-BE49-F238E27FC236}">
                  <a16:creationId xmlns:a16="http://schemas.microsoft.com/office/drawing/2014/main" id="{02BA663B-F84E-45D4-A2FB-EA48BFBA7742}"/>
                </a:ext>
              </a:extLst>
            </p:cNvPr>
            <p:cNvSpPr>
              <a:spLocks noChangeShapeType="1"/>
            </p:cNvSpPr>
            <p:nvPr/>
          </p:nvSpPr>
          <p:spPr bwMode="auto">
            <a:xfrm>
              <a:off x="1248"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2" name="Line 18">
              <a:extLst>
                <a:ext uri="{FF2B5EF4-FFF2-40B4-BE49-F238E27FC236}">
                  <a16:creationId xmlns:a16="http://schemas.microsoft.com/office/drawing/2014/main" id="{1DF7C2B3-920D-4EA7-B74F-4F1BE08C13C2}"/>
                </a:ext>
              </a:extLst>
            </p:cNvPr>
            <p:cNvSpPr>
              <a:spLocks noChangeShapeType="1"/>
            </p:cNvSpPr>
            <p:nvPr/>
          </p:nvSpPr>
          <p:spPr bwMode="auto">
            <a:xfrm>
              <a:off x="1104"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3" name="Rectangle 19">
              <a:extLst>
                <a:ext uri="{FF2B5EF4-FFF2-40B4-BE49-F238E27FC236}">
                  <a16:creationId xmlns:a16="http://schemas.microsoft.com/office/drawing/2014/main" id="{A75AD5BC-4135-4896-9EB8-C176FE394D50}"/>
                </a:ext>
              </a:extLst>
            </p:cNvPr>
            <p:cNvSpPr>
              <a:spLocks noChangeArrowheads="1"/>
            </p:cNvSpPr>
            <p:nvPr/>
          </p:nvSpPr>
          <p:spPr bwMode="auto">
            <a:xfrm>
              <a:off x="960" y="816"/>
              <a:ext cx="19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Times New Roman" panose="02020603050405020304" pitchFamily="18" charset="0"/>
                </a:rPr>
                <a:t>28</a:t>
              </a:r>
            </a:p>
          </p:txBody>
        </p:sp>
        <p:sp>
          <p:nvSpPr>
            <p:cNvPr id="82964" name="Rectangle 20">
              <a:extLst>
                <a:ext uri="{FF2B5EF4-FFF2-40B4-BE49-F238E27FC236}">
                  <a16:creationId xmlns:a16="http://schemas.microsoft.com/office/drawing/2014/main" id="{27DA6041-962A-440E-968D-BE77E1A3982E}"/>
                </a:ext>
              </a:extLst>
            </p:cNvPr>
            <p:cNvSpPr>
              <a:spLocks noChangeArrowheads="1"/>
            </p:cNvSpPr>
            <p:nvPr/>
          </p:nvSpPr>
          <p:spPr bwMode="auto">
            <a:xfrm>
              <a:off x="4128"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6</a:t>
              </a:r>
            </a:p>
          </p:txBody>
        </p:sp>
        <p:sp>
          <p:nvSpPr>
            <p:cNvPr id="82965" name="Rectangle 21">
              <a:extLst>
                <a:ext uri="{FF2B5EF4-FFF2-40B4-BE49-F238E27FC236}">
                  <a16:creationId xmlns:a16="http://schemas.microsoft.com/office/drawing/2014/main" id="{0DF935B2-F086-4767-A7A4-BF14B03C56BC}"/>
                </a:ext>
              </a:extLst>
            </p:cNvPr>
            <p:cNvSpPr>
              <a:spLocks noChangeArrowheads="1"/>
            </p:cNvSpPr>
            <p:nvPr/>
          </p:nvSpPr>
          <p:spPr bwMode="auto">
            <a:xfrm>
              <a:off x="3984"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7</a:t>
              </a:r>
            </a:p>
          </p:txBody>
        </p:sp>
        <p:sp>
          <p:nvSpPr>
            <p:cNvPr id="82966" name="Text Box 22">
              <a:extLst>
                <a:ext uri="{FF2B5EF4-FFF2-40B4-BE49-F238E27FC236}">
                  <a16:creationId xmlns:a16="http://schemas.microsoft.com/office/drawing/2014/main" id="{F858E197-098D-4FB1-AFAA-215274CA0134}"/>
                </a:ext>
              </a:extLst>
            </p:cNvPr>
            <p:cNvSpPr txBox="1">
              <a:spLocks noChangeArrowheads="1"/>
            </p:cNvSpPr>
            <p:nvPr/>
          </p:nvSpPr>
          <p:spPr bwMode="auto">
            <a:xfrm>
              <a:off x="3984"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I F T    mode</a:t>
              </a:r>
              <a:endParaRPr lang="en-US" altLang="en-US" sz="1050" b="0"/>
            </a:p>
          </p:txBody>
        </p:sp>
        <p:sp>
          <p:nvSpPr>
            <p:cNvPr id="82967" name="Line 23">
              <a:extLst>
                <a:ext uri="{FF2B5EF4-FFF2-40B4-BE49-F238E27FC236}">
                  <a16:creationId xmlns:a16="http://schemas.microsoft.com/office/drawing/2014/main" id="{5C636324-09EF-4DA6-A117-ED6116BEB536}"/>
                </a:ext>
              </a:extLst>
            </p:cNvPr>
            <p:cNvSpPr>
              <a:spLocks noChangeShapeType="1"/>
            </p:cNvSpPr>
            <p:nvPr/>
          </p:nvSpPr>
          <p:spPr bwMode="auto">
            <a:xfrm>
              <a:off x="45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8" name="Line 24">
              <a:extLst>
                <a:ext uri="{FF2B5EF4-FFF2-40B4-BE49-F238E27FC236}">
                  <a16:creationId xmlns:a16="http://schemas.microsoft.com/office/drawing/2014/main" id="{C8488DC6-1E68-4309-8FBD-DCA61A5BBBF5}"/>
                </a:ext>
              </a:extLst>
            </p:cNvPr>
            <p:cNvSpPr>
              <a:spLocks noChangeShapeType="1"/>
            </p:cNvSpPr>
            <p:nvPr/>
          </p:nvSpPr>
          <p:spPr bwMode="auto">
            <a:xfrm>
              <a:off x="412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9" name="Line 25">
              <a:extLst>
                <a:ext uri="{FF2B5EF4-FFF2-40B4-BE49-F238E27FC236}">
                  <a16:creationId xmlns:a16="http://schemas.microsoft.com/office/drawing/2014/main" id="{B5462AA2-7A46-43DF-A2CF-D73A8075E96D}"/>
                </a:ext>
              </a:extLst>
            </p:cNvPr>
            <p:cNvSpPr>
              <a:spLocks noChangeShapeType="1"/>
            </p:cNvSpPr>
            <p:nvPr/>
          </p:nvSpPr>
          <p:spPr bwMode="auto">
            <a:xfrm>
              <a:off x="4272"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70" name="Line 26">
              <a:extLst>
                <a:ext uri="{FF2B5EF4-FFF2-40B4-BE49-F238E27FC236}">
                  <a16:creationId xmlns:a16="http://schemas.microsoft.com/office/drawing/2014/main" id="{D8EB030A-337E-4E82-9830-8A3989A7A71F}"/>
                </a:ext>
              </a:extLst>
            </p:cNvPr>
            <p:cNvSpPr>
              <a:spLocks noChangeShapeType="1"/>
            </p:cNvSpPr>
            <p:nvPr/>
          </p:nvSpPr>
          <p:spPr bwMode="auto">
            <a:xfrm>
              <a:off x="4416"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71" name="Rectangle 27">
              <a:extLst>
                <a:ext uri="{FF2B5EF4-FFF2-40B4-BE49-F238E27FC236}">
                  <a16:creationId xmlns:a16="http://schemas.microsoft.com/office/drawing/2014/main" id="{0489C83C-5EA6-4A6A-A826-09E3985E997C}"/>
                </a:ext>
              </a:extLst>
            </p:cNvPr>
            <p:cNvSpPr>
              <a:spLocks noChangeArrowheads="1"/>
            </p:cNvSpPr>
            <p:nvPr/>
          </p:nvSpPr>
          <p:spPr bwMode="auto">
            <a:xfrm>
              <a:off x="26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16</a:t>
              </a:r>
            </a:p>
          </p:txBody>
        </p:sp>
        <p:sp>
          <p:nvSpPr>
            <p:cNvPr id="82972" name="Rectangle 28">
              <a:extLst>
                <a:ext uri="{FF2B5EF4-FFF2-40B4-BE49-F238E27FC236}">
                  <a16:creationId xmlns:a16="http://schemas.microsoft.com/office/drawing/2014/main" id="{C1FA33F0-17A9-4153-B96A-238AA151FF6C}"/>
                </a:ext>
              </a:extLst>
            </p:cNvPr>
            <p:cNvSpPr>
              <a:spLocks noChangeArrowheads="1"/>
            </p:cNvSpPr>
            <p:nvPr/>
          </p:nvSpPr>
          <p:spPr bwMode="auto">
            <a:xfrm>
              <a:off x="1680"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23</a:t>
              </a:r>
            </a:p>
          </p:txBody>
        </p:sp>
        <p:sp>
          <p:nvSpPr>
            <p:cNvPr id="82973" name="Text Box 29">
              <a:extLst>
                <a:ext uri="{FF2B5EF4-FFF2-40B4-BE49-F238E27FC236}">
                  <a16:creationId xmlns:a16="http://schemas.microsoft.com/office/drawing/2014/main" id="{76F6F0CD-EF97-42A6-817C-EFAF3F126993}"/>
                </a:ext>
              </a:extLst>
            </p:cNvPr>
            <p:cNvSpPr txBox="1">
              <a:spLocks noChangeArrowheads="1"/>
            </p:cNvSpPr>
            <p:nvPr/>
          </p:nvSpPr>
          <p:spPr bwMode="auto">
            <a:xfrm>
              <a:off x="1680"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 </a:t>
              </a:r>
              <a:endParaRPr lang="en-US" altLang="en-US" sz="1050" b="0"/>
            </a:p>
          </p:txBody>
        </p:sp>
        <p:sp>
          <p:nvSpPr>
            <p:cNvPr id="82974" name="Rectangle 30">
              <a:extLst>
                <a:ext uri="{FF2B5EF4-FFF2-40B4-BE49-F238E27FC236}">
                  <a16:creationId xmlns:a16="http://schemas.microsoft.com/office/drawing/2014/main" id="{11C53688-D11F-4DCB-84D1-6A2327DFF03B}"/>
                </a:ext>
              </a:extLst>
            </p:cNvPr>
            <p:cNvSpPr>
              <a:spLocks noChangeArrowheads="1"/>
            </p:cNvSpPr>
            <p:nvPr/>
          </p:nvSpPr>
          <p:spPr bwMode="auto">
            <a:xfrm>
              <a:off x="3840"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8</a:t>
              </a:r>
            </a:p>
          </p:txBody>
        </p:sp>
        <p:sp>
          <p:nvSpPr>
            <p:cNvPr id="82975" name="Rectangle 31">
              <a:extLst>
                <a:ext uri="{FF2B5EF4-FFF2-40B4-BE49-F238E27FC236}">
                  <a16:creationId xmlns:a16="http://schemas.microsoft.com/office/drawing/2014/main" id="{B0D1945F-C25A-4DA3-9D0B-EF55FFBB5BA4}"/>
                </a:ext>
              </a:extLst>
            </p:cNvPr>
            <p:cNvSpPr>
              <a:spLocks noChangeArrowheads="1"/>
            </p:cNvSpPr>
            <p:nvPr/>
          </p:nvSpPr>
          <p:spPr bwMode="auto">
            <a:xfrm>
              <a:off x="2832"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15</a:t>
              </a:r>
            </a:p>
          </p:txBody>
        </p:sp>
        <p:sp>
          <p:nvSpPr>
            <p:cNvPr id="82976" name="Text Box 32">
              <a:extLst>
                <a:ext uri="{FF2B5EF4-FFF2-40B4-BE49-F238E27FC236}">
                  <a16:creationId xmlns:a16="http://schemas.microsoft.com/office/drawing/2014/main" id="{62D4F5C1-BB3B-4D8C-AEFF-86DCDA58B289}"/>
                </a:ext>
              </a:extLst>
            </p:cNvPr>
            <p:cNvSpPr txBox="1">
              <a:spLocks noChangeArrowheads="1"/>
            </p:cNvSpPr>
            <p:nvPr/>
          </p:nvSpPr>
          <p:spPr bwMode="auto">
            <a:xfrm>
              <a:off x="2832"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 </a:t>
              </a:r>
              <a:endParaRPr lang="en-US" altLang="en-US" sz="1050" b="0"/>
            </a:p>
          </p:txBody>
        </p:sp>
        <p:sp>
          <p:nvSpPr>
            <p:cNvPr id="82977" name="Line 33">
              <a:extLst>
                <a:ext uri="{FF2B5EF4-FFF2-40B4-BE49-F238E27FC236}">
                  <a16:creationId xmlns:a16="http://schemas.microsoft.com/office/drawing/2014/main" id="{74E811FF-56EC-4B59-9369-6111FA3A9A04}"/>
                </a:ext>
              </a:extLst>
            </p:cNvPr>
            <p:cNvSpPr>
              <a:spLocks noChangeShapeType="1"/>
            </p:cNvSpPr>
            <p:nvPr/>
          </p:nvSpPr>
          <p:spPr bwMode="auto">
            <a:xfrm>
              <a:off x="4704"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78" name="Line 34">
              <a:extLst>
                <a:ext uri="{FF2B5EF4-FFF2-40B4-BE49-F238E27FC236}">
                  <a16:creationId xmlns:a16="http://schemas.microsoft.com/office/drawing/2014/main" id="{EF7C817F-ADF7-4E79-B3C4-26BB2CAAC9E3}"/>
                </a:ext>
              </a:extLst>
            </p:cNvPr>
            <p:cNvSpPr>
              <a:spLocks noChangeShapeType="1"/>
            </p:cNvSpPr>
            <p:nvPr/>
          </p:nvSpPr>
          <p:spPr bwMode="auto">
            <a:xfrm>
              <a:off x="484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79" name="Line 35">
              <a:extLst>
                <a:ext uri="{FF2B5EF4-FFF2-40B4-BE49-F238E27FC236}">
                  <a16:creationId xmlns:a16="http://schemas.microsoft.com/office/drawing/2014/main" id="{B70FFE03-D0A4-4218-BC94-57AD9DABE06F}"/>
                </a:ext>
              </a:extLst>
            </p:cNvPr>
            <p:cNvSpPr>
              <a:spLocks noChangeShapeType="1"/>
            </p:cNvSpPr>
            <p:nvPr/>
          </p:nvSpPr>
          <p:spPr bwMode="auto">
            <a:xfrm>
              <a:off x="499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80" name="Rectangle 36">
              <a:extLst>
                <a:ext uri="{FF2B5EF4-FFF2-40B4-BE49-F238E27FC236}">
                  <a16:creationId xmlns:a16="http://schemas.microsoft.com/office/drawing/2014/main" id="{EA93664E-0720-4F44-8EC3-52D596B3B6C9}"/>
                </a:ext>
              </a:extLst>
            </p:cNvPr>
            <p:cNvSpPr>
              <a:spLocks noChangeArrowheads="1"/>
            </p:cNvSpPr>
            <p:nvPr/>
          </p:nvSpPr>
          <p:spPr bwMode="auto">
            <a:xfrm>
              <a:off x="427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5</a:t>
              </a:r>
            </a:p>
          </p:txBody>
        </p:sp>
        <p:sp>
          <p:nvSpPr>
            <p:cNvPr id="82981" name="Rectangle 37">
              <a:extLst>
                <a:ext uri="{FF2B5EF4-FFF2-40B4-BE49-F238E27FC236}">
                  <a16:creationId xmlns:a16="http://schemas.microsoft.com/office/drawing/2014/main" id="{33B8933F-6809-4229-B807-E9DEE7644575}"/>
                </a:ext>
              </a:extLst>
            </p:cNvPr>
            <p:cNvSpPr>
              <a:spLocks noChangeArrowheads="1"/>
            </p:cNvSpPr>
            <p:nvPr/>
          </p:nvSpPr>
          <p:spPr bwMode="auto">
            <a:xfrm>
              <a:off x="4416"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4</a:t>
              </a:r>
            </a:p>
          </p:txBody>
        </p:sp>
        <p:sp>
          <p:nvSpPr>
            <p:cNvPr id="82982" name="Rectangle 38">
              <a:extLst>
                <a:ext uri="{FF2B5EF4-FFF2-40B4-BE49-F238E27FC236}">
                  <a16:creationId xmlns:a16="http://schemas.microsoft.com/office/drawing/2014/main" id="{CBBA5663-91DD-4499-A90B-990B3CD85B0E}"/>
                </a:ext>
              </a:extLst>
            </p:cNvPr>
            <p:cNvSpPr>
              <a:spLocks noChangeArrowheads="1"/>
            </p:cNvSpPr>
            <p:nvPr/>
          </p:nvSpPr>
          <p:spPr bwMode="auto">
            <a:xfrm>
              <a:off x="499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0</a:t>
              </a:r>
            </a:p>
          </p:txBody>
        </p:sp>
        <p:sp>
          <p:nvSpPr>
            <p:cNvPr id="82983" name="Rectangle 39">
              <a:extLst>
                <a:ext uri="{FF2B5EF4-FFF2-40B4-BE49-F238E27FC236}">
                  <a16:creationId xmlns:a16="http://schemas.microsoft.com/office/drawing/2014/main" id="{7B22F1A4-B2D4-4E3B-9224-457976714B76}"/>
                </a:ext>
              </a:extLst>
            </p:cNvPr>
            <p:cNvSpPr>
              <a:spLocks noChangeArrowheads="1"/>
            </p:cNvSpPr>
            <p:nvPr/>
          </p:nvSpPr>
          <p:spPr bwMode="auto">
            <a:xfrm>
              <a:off x="14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24</a:t>
              </a:r>
            </a:p>
          </p:txBody>
        </p:sp>
        <p:sp>
          <p:nvSpPr>
            <p:cNvPr id="82984" name="Text Box 40">
              <a:extLst>
                <a:ext uri="{FF2B5EF4-FFF2-40B4-BE49-F238E27FC236}">
                  <a16:creationId xmlns:a16="http://schemas.microsoft.com/office/drawing/2014/main" id="{B5B2A5D0-8FCA-4963-BCC1-73F5475B2CCF}"/>
                </a:ext>
              </a:extLst>
            </p:cNvPr>
            <p:cNvSpPr txBox="1">
              <a:spLocks noChangeArrowheads="1"/>
            </p:cNvSpPr>
            <p:nvPr/>
          </p:nvSpPr>
          <p:spPr bwMode="auto">
            <a:xfrm>
              <a:off x="528"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t>f</a:t>
              </a:r>
            </a:p>
          </p:txBody>
        </p:sp>
        <p:sp>
          <p:nvSpPr>
            <p:cNvPr id="82985" name="Text Box 41">
              <a:extLst>
                <a:ext uri="{FF2B5EF4-FFF2-40B4-BE49-F238E27FC236}">
                  <a16:creationId xmlns:a16="http://schemas.microsoft.com/office/drawing/2014/main" id="{EEDC2D17-8D6F-4959-9C73-625143046924}"/>
                </a:ext>
              </a:extLst>
            </p:cNvPr>
            <p:cNvSpPr txBox="1">
              <a:spLocks noChangeArrowheads="1"/>
            </p:cNvSpPr>
            <p:nvPr/>
          </p:nvSpPr>
          <p:spPr bwMode="auto">
            <a:xfrm>
              <a:off x="1680"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t>s</a:t>
              </a:r>
            </a:p>
          </p:txBody>
        </p:sp>
        <p:sp>
          <p:nvSpPr>
            <p:cNvPr id="82986" name="Text Box 42">
              <a:extLst>
                <a:ext uri="{FF2B5EF4-FFF2-40B4-BE49-F238E27FC236}">
                  <a16:creationId xmlns:a16="http://schemas.microsoft.com/office/drawing/2014/main" id="{83E836CB-179D-460F-A8E2-6A1E0CC08F32}"/>
                </a:ext>
              </a:extLst>
            </p:cNvPr>
            <p:cNvSpPr txBox="1">
              <a:spLocks noChangeArrowheads="1"/>
            </p:cNvSpPr>
            <p:nvPr/>
          </p:nvSpPr>
          <p:spPr bwMode="auto">
            <a:xfrm>
              <a:off x="2832"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t>x</a:t>
              </a:r>
            </a:p>
          </p:txBody>
        </p:sp>
        <p:sp>
          <p:nvSpPr>
            <p:cNvPr id="82987" name="Text Box 43">
              <a:extLst>
                <a:ext uri="{FF2B5EF4-FFF2-40B4-BE49-F238E27FC236}">
                  <a16:creationId xmlns:a16="http://schemas.microsoft.com/office/drawing/2014/main" id="{20184F3E-B0DE-464D-AA7C-4800A75DD81D}"/>
                </a:ext>
              </a:extLst>
            </p:cNvPr>
            <p:cNvSpPr txBox="1">
              <a:spLocks noChangeArrowheads="1"/>
            </p:cNvSpPr>
            <p:nvPr/>
          </p:nvSpPr>
          <p:spPr bwMode="auto">
            <a:xfrm>
              <a:off x="3984"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t>c</a:t>
              </a:r>
            </a:p>
          </p:txBody>
        </p:sp>
        <p:sp>
          <p:nvSpPr>
            <p:cNvPr id="82988" name="Line 44">
              <a:extLst>
                <a:ext uri="{FF2B5EF4-FFF2-40B4-BE49-F238E27FC236}">
                  <a16:creationId xmlns:a16="http://schemas.microsoft.com/office/drawing/2014/main" id="{D2881112-9945-4838-A701-5980331BC757}"/>
                </a:ext>
              </a:extLst>
            </p:cNvPr>
            <p:cNvSpPr>
              <a:spLocks noChangeShapeType="1"/>
            </p:cNvSpPr>
            <p:nvPr/>
          </p:nvSpPr>
          <p:spPr bwMode="auto">
            <a:xfrm>
              <a:off x="1680"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89" name="Line 45">
              <a:extLst>
                <a:ext uri="{FF2B5EF4-FFF2-40B4-BE49-F238E27FC236}">
                  <a16:creationId xmlns:a16="http://schemas.microsoft.com/office/drawing/2014/main" id="{3D3E841F-A4A2-4BBE-B760-06756F0D7E7E}"/>
                </a:ext>
              </a:extLst>
            </p:cNvPr>
            <p:cNvSpPr>
              <a:spLocks noChangeShapeType="1"/>
            </p:cNvSpPr>
            <p:nvPr/>
          </p:nvSpPr>
          <p:spPr bwMode="auto">
            <a:xfrm>
              <a:off x="2832"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0" name="Line 46">
              <a:extLst>
                <a:ext uri="{FF2B5EF4-FFF2-40B4-BE49-F238E27FC236}">
                  <a16:creationId xmlns:a16="http://schemas.microsoft.com/office/drawing/2014/main" id="{30FE866C-26F4-4628-B0E1-6F2F50366525}"/>
                </a:ext>
              </a:extLst>
            </p:cNvPr>
            <p:cNvSpPr>
              <a:spLocks noChangeShapeType="1"/>
            </p:cNvSpPr>
            <p:nvPr/>
          </p:nvSpPr>
          <p:spPr bwMode="auto">
            <a:xfrm>
              <a:off x="3984"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1" name="Line 47">
              <a:extLst>
                <a:ext uri="{FF2B5EF4-FFF2-40B4-BE49-F238E27FC236}">
                  <a16:creationId xmlns:a16="http://schemas.microsoft.com/office/drawing/2014/main" id="{64968362-9643-45A8-A872-345E28B451C7}"/>
                </a:ext>
              </a:extLst>
            </p:cNvPr>
            <p:cNvSpPr>
              <a:spLocks noChangeShapeType="1"/>
            </p:cNvSpPr>
            <p:nvPr/>
          </p:nvSpPr>
          <p:spPr bwMode="auto">
            <a:xfrm>
              <a:off x="5136"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2" name="Line 48">
              <a:extLst>
                <a:ext uri="{FF2B5EF4-FFF2-40B4-BE49-F238E27FC236}">
                  <a16:creationId xmlns:a16="http://schemas.microsoft.com/office/drawing/2014/main" id="{00A1E826-E71C-46F0-B371-53D13D93D4B2}"/>
                </a:ext>
              </a:extLst>
            </p:cNvPr>
            <p:cNvSpPr>
              <a:spLocks noChangeShapeType="1"/>
            </p:cNvSpPr>
            <p:nvPr/>
          </p:nvSpPr>
          <p:spPr bwMode="auto">
            <a:xfrm>
              <a:off x="528"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3" name="Text Box 49">
              <a:extLst>
                <a:ext uri="{FF2B5EF4-FFF2-40B4-BE49-F238E27FC236}">
                  <a16:creationId xmlns:a16="http://schemas.microsoft.com/office/drawing/2014/main" id="{22AF1676-1F56-49EF-AD98-C9CEF6F1B30D}"/>
                </a:ext>
              </a:extLst>
            </p:cNvPr>
            <p:cNvSpPr txBox="1">
              <a:spLocks noChangeArrowheads="1"/>
            </p:cNvSpPr>
            <p:nvPr/>
          </p:nvSpPr>
          <p:spPr bwMode="auto">
            <a:xfrm>
              <a:off x="1488" y="949"/>
              <a:ext cx="2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dirty="0"/>
                <a:t> U  n  d  e  f  i  n  e  d</a:t>
              </a:r>
            </a:p>
          </p:txBody>
        </p:sp>
        <p:sp>
          <p:nvSpPr>
            <p:cNvPr id="82994" name="Line 50">
              <a:extLst>
                <a:ext uri="{FF2B5EF4-FFF2-40B4-BE49-F238E27FC236}">
                  <a16:creationId xmlns:a16="http://schemas.microsoft.com/office/drawing/2014/main" id="{45FDEC2C-D15C-42FA-B390-33582382B13E}"/>
                </a:ext>
              </a:extLst>
            </p:cNvPr>
            <p:cNvSpPr>
              <a:spLocks noChangeShapeType="1"/>
            </p:cNvSpPr>
            <p:nvPr/>
          </p:nvSpPr>
          <p:spPr bwMode="auto">
            <a:xfrm>
              <a:off x="1520"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5" name="Text Box 51">
              <a:extLst>
                <a:ext uri="{FF2B5EF4-FFF2-40B4-BE49-F238E27FC236}">
                  <a16:creationId xmlns:a16="http://schemas.microsoft.com/office/drawing/2014/main" id="{862E4D80-E073-435B-8D5C-9578C9C38EF3}"/>
                </a:ext>
              </a:extLst>
            </p:cNvPr>
            <p:cNvSpPr txBox="1">
              <a:spLocks noChangeArrowheads="1"/>
            </p:cNvSpPr>
            <p:nvPr/>
          </p:nvSpPr>
          <p:spPr bwMode="auto">
            <a:xfrm>
              <a:off x="1520" y="949"/>
              <a:ext cx="1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050"/>
                <a:t>J</a:t>
              </a:r>
              <a:endParaRPr lang="en-US" altLang="en-US" sz="1050" b="0"/>
            </a:p>
          </p:txBody>
        </p:sp>
      </p:grpSp>
    </p:spTree>
    <p:extLst>
      <p:ext uri="{BB962C8B-B14F-4D97-AF65-F5344CB8AC3E}">
        <p14:creationId xmlns:p14="http://schemas.microsoft.com/office/powerpoint/2010/main" val="1820641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reeform 15">
            <a:extLst>
              <a:ext uri="{FF2B5EF4-FFF2-40B4-BE49-F238E27FC236}">
                <a16:creationId xmlns:a16="http://schemas.microsoft.com/office/drawing/2014/main" id="{9253EA37-3A89-4538-8615-5B4600F44BA5}"/>
              </a:ext>
            </a:extLst>
          </p:cNvPr>
          <p:cNvSpPr>
            <a:spLocks/>
          </p:cNvSpPr>
          <p:nvPr/>
        </p:nvSpPr>
        <p:spPr bwMode="gray">
          <a:xfrm>
            <a:off x="3314701" y="4743450"/>
            <a:ext cx="1375172" cy="742950"/>
          </a:xfrm>
          <a:custGeom>
            <a:avLst/>
            <a:gdLst>
              <a:gd name="T0" fmla="*/ 1154 w 1155"/>
              <a:gd name="T1" fmla="*/ 338 h 563"/>
              <a:gd name="T2" fmla="*/ 1155 w 1155"/>
              <a:gd name="T3" fmla="*/ 563 h 563"/>
              <a:gd name="T4" fmla="*/ 231 w 1155"/>
              <a:gd name="T5" fmla="*/ 563 h 563"/>
              <a:gd name="T6" fmla="*/ 230 w 1155"/>
              <a:gd name="T7" fmla="*/ 0 h 563"/>
              <a:gd name="T8" fmla="*/ 0 w 1155"/>
              <a:gd name="T9" fmla="*/ 0 h 563"/>
              <a:gd name="T10" fmla="*/ 0 60000 65536"/>
              <a:gd name="T11" fmla="*/ 0 60000 65536"/>
              <a:gd name="T12" fmla="*/ 0 60000 65536"/>
              <a:gd name="T13" fmla="*/ 0 60000 65536"/>
              <a:gd name="T14" fmla="*/ 0 60000 65536"/>
              <a:gd name="T15" fmla="*/ 0 w 1155"/>
              <a:gd name="T16" fmla="*/ 0 h 563"/>
              <a:gd name="T17" fmla="*/ 1155 w 1155"/>
              <a:gd name="T18" fmla="*/ 563 h 563"/>
            </a:gdLst>
            <a:ahLst/>
            <a:cxnLst>
              <a:cxn ang="T10">
                <a:pos x="T0" y="T1"/>
              </a:cxn>
              <a:cxn ang="T11">
                <a:pos x="T2" y="T3"/>
              </a:cxn>
              <a:cxn ang="T12">
                <a:pos x="T4" y="T5"/>
              </a:cxn>
              <a:cxn ang="T13">
                <a:pos x="T6" y="T7"/>
              </a:cxn>
              <a:cxn ang="T14">
                <a:pos x="T8" y="T9"/>
              </a:cxn>
            </a:cxnLst>
            <a:rect l="T15" t="T16" r="T17" b="T18"/>
            <a:pathLst>
              <a:path w="1155" h="563">
                <a:moveTo>
                  <a:pt x="1154" y="338"/>
                </a:moveTo>
                <a:lnTo>
                  <a:pt x="1155" y="563"/>
                </a:lnTo>
                <a:lnTo>
                  <a:pt x="231" y="563"/>
                </a:lnTo>
                <a:lnTo>
                  <a:pt x="230" y="0"/>
                </a:lnTo>
                <a:lnTo>
                  <a:pt x="0" y="0"/>
                </a:lnTo>
              </a:path>
            </a:pathLst>
          </a:custGeom>
          <a:noFill/>
          <a:ln w="254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4995" name="Rectangle 2">
            <a:extLst>
              <a:ext uri="{FF2B5EF4-FFF2-40B4-BE49-F238E27FC236}">
                <a16:creationId xmlns:a16="http://schemas.microsoft.com/office/drawing/2014/main" id="{2696BCB3-81B2-4189-8D12-EC2AF5306849}"/>
              </a:ext>
            </a:extLst>
          </p:cNvPr>
          <p:cNvSpPr>
            <a:spLocks noChangeArrowheads="1"/>
          </p:cNvSpPr>
          <p:nvPr/>
        </p:nvSpPr>
        <p:spPr bwMode="gray">
          <a:xfrm>
            <a:off x="2171700" y="3600450"/>
            <a:ext cx="1143000" cy="1600200"/>
          </a:xfrm>
          <a:prstGeom prst="rect">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4996" name="Rectangle 3">
            <a:extLst>
              <a:ext uri="{FF2B5EF4-FFF2-40B4-BE49-F238E27FC236}">
                <a16:creationId xmlns:a16="http://schemas.microsoft.com/office/drawing/2014/main" id="{0E74B2A2-8F24-49D8-92A8-79B84073EF19}"/>
              </a:ext>
            </a:extLst>
          </p:cNvPr>
          <p:cNvSpPr>
            <a:spLocks noGrp="1" noChangeArrowheads="1"/>
          </p:cNvSpPr>
          <p:nvPr>
            <p:ph type="title"/>
          </p:nvPr>
        </p:nvSpPr>
        <p:spPr>
          <a:xfrm>
            <a:off x="628650" y="692696"/>
            <a:ext cx="7886700" cy="447782"/>
          </a:xfrm>
        </p:spPr>
        <p:txBody>
          <a:bodyPr>
            <a:normAutofit fontScale="90000"/>
          </a:bodyPr>
          <a:lstStyle/>
          <a:p>
            <a:r>
              <a:rPr lang="en-US" altLang="en-US" dirty="0"/>
              <a:t>ARM Branches and Subroutines</a:t>
            </a:r>
          </a:p>
        </p:txBody>
      </p:sp>
      <p:sp>
        <p:nvSpPr>
          <p:cNvPr id="84997" name="Rectangle 4">
            <a:extLst>
              <a:ext uri="{FF2B5EF4-FFF2-40B4-BE49-F238E27FC236}">
                <a16:creationId xmlns:a16="http://schemas.microsoft.com/office/drawing/2014/main" id="{7E26DF09-E3DC-424D-BD3C-45F932442154}"/>
              </a:ext>
            </a:extLst>
          </p:cNvPr>
          <p:cNvSpPr>
            <a:spLocks noGrp="1" noChangeArrowheads="1"/>
          </p:cNvSpPr>
          <p:nvPr>
            <p:ph type="body" idx="1"/>
          </p:nvPr>
        </p:nvSpPr>
        <p:spPr>
          <a:xfrm>
            <a:off x="1371600" y="1714501"/>
            <a:ext cx="6400800" cy="1531144"/>
          </a:xfrm>
        </p:spPr>
        <p:txBody>
          <a:bodyPr>
            <a:normAutofit fontScale="55000" lnSpcReduction="20000"/>
          </a:bodyPr>
          <a:lstStyle/>
          <a:p>
            <a:r>
              <a:rPr lang="en-US" altLang="en-US"/>
              <a:t>B &lt;label&gt;</a:t>
            </a:r>
          </a:p>
          <a:p>
            <a:pPr lvl="1"/>
            <a:r>
              <a:rPr lang="en-US" altLang="en-US"/>
              <a:t>PC relative. ±32 Mbyte range.</a:t>
            </a:r>
          </a:p>
          <a:p>
            <a:r>
              <a:rPr lang="en-US" altLang="en-US"/>
              <a:t>BL &lt;subroutine&gt;</a:t>
            </a:r>
          </a:p>
          <a:p>
            <a:pPr lvl="1"/>
            <a:r>
              <a:rPr lang="en-US" altLang="en-US"/>
              <a:t>Stores return address in LR</a:t>
            </a:r>
          </a:p>
          <a:p>
            <a:pPr lvl="1"/>
            <a:r>
              <a:rPr lang="en-US" altLang="en-US"/>
              <a:t>Returning implemented by restoring the PC from LR</a:t>
            </a:r>
          </a:p>
          <a:p>
            <a:pPr lvl="1"/>
            <a:r>
              <a:rPr lang="en-US" altLang="en-US"/>
              <a:t>For non-leaf functions, LR will have to be stacked</a:t>
            </a:r>
          </a:p>
        </p:txBody>
      </p:sp>
      <p:sp>
        <p:nvSpPr>
          <p:cNvPr id="84998" name="Rectangle 5">
            <a:extLst>
              <a:ext uri="{FF2B5EF4-FFF2-40B4-BE49-F238E27FC236}">
                <a16:creationId xmlns:a16="http://schemas.microsoft.com/office/drawing/2014/main" id="{36BA7398-51A8-4301-8D77-8D31D506D812}"/>
              </a:ext>
            </a:extLst>
          </p:cNvPr>
          <p:cNvSpPr>
            <a:spLocks noChangeArrowheads="1"/>
          </p:cNvSpPr>
          <p:nvPr/>
        </p:nvSpPr>
        <p:spPr bwMode="gray">
          <a:xfrm>
            <a:off x="4114800" y="3600450"/>
            <a:ext cx="1143000" cy="1600200"/>
          </a:xfrm>
          <a:prstGeom prst="rect">
            <a:avLst/>
          </a:prstGeom>
          <a:solidFill>
            <a:schemeClr val="bg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4999" name="Rectangle 6">
            <a:extLst>
              <a:ext uri="{FF2B5EF4-FFF2-40B4-BE49-F238E27FC236}">
                <a16:creationId xmlns:a16="http://schemas.microsoft.com/office/drawing/2014/main" id="{A980DD15-2FD8-4D19-BFB1-9429DFA1DC16}"/>
              </a:ext>
            </a:extLst>
          </p:cNvPr>
          <p:cNvSpPr>
            <a:spLocks noChangeArrowheads="1"/>
          </p:cNvSpPr>
          <p:nvPr/>
        </p:nvSpPr>
        <p:spPr bwMode="gray">
          <a:xfrm>
            <a:off x="4030266" y="3684986"/>
            <a:ext cx="1314450" cy="141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a:t>STMFD sp!,{regs,lr}</a:t>
            </a:r>
          </a:p>
          <a:p>
            <a:pPr algn="ctr">
              <a:lnSpc>
                <a:spcPct val="90000"/>
              </a:lnSpc>
              <a:spcBef>
                <a:spcPct val="50000"/>
              </a:spcBef>
            </a:pPr>
            <a:r>
              <a:rPr lang="en-US" altLang="en-US" sz="1050"/>
              <a:t>:</a:t>
            </a:r>
          </a:p>
          <a:p>
            <a:pPr algn="ctr">
              <a:lnSpc>
                <a:spcPct val="90000"/>
              </a:lnSpc>
              <a:spcBef>
                <a:spcPct val="50000"/>
              </a:spcBef>
            </a:pPr>
            <a:r>
              <a:rPr lang="en-US" altLang="en-US" sz="1050"/>
              <a:t>BL func2</a:t>
            </a:r>
          </a:p>
          <a:p>
            <a:pPr algn="ctr">
              <a:lnSpc>
                <a:spcPct val="90000"/>
              </a:lnSpc>
              <a:spcBef>
                <a:spcPct val="50000"/>
              </a:spcBef>
            </a:pPr>
            <a:r>
              <a:rPr lang="en-US" altLang="en-US" sz="1050"/>
              <a:t>:</a:t>
            </a:r>
          </a:p>
          <a:p>
            <a:pPr algn="ctr">
              <a:lnSpc>
                <a:spcPct val="90000"/>
              </a:lnSpc>
              <a:spcBef>
                <a:spcPct val="50000"/>
              </a:spcBef>
            </a:pPr>
            <a:r>
              <a:rPr lang="en-US" altLang="en-US" sz="1050"/>
              <a:t>LDMFD sp!,{regs,pc}</a:t>
            </a:r>
          </a:p>
        </p:txBody>
      </p:sp>
      <p:sp>
        <p:nvSpPr>
          <p:cNvPr id="85000" name="Freeform 7">
            <a:extLst>
              <a:ext uri="{FF2B5EF4-FFF2-40B4-BE49-F238E27FC236}">
                <a16:creationId xmlns:a16="http://schemas.microsoft.com/office/drawing/2014/main" id="{3FC02291-40AA-49FB-8475-E1A6A1512ED6}"/>
              </a:ext>
            </a:extLst>
          </p:cNvPr>
          <p:cNvSpPr>
            <a:spLocks/>
          </p:cNvSpPr>
          <p:nvPr/>
        </p:nvSpPr>
        <p:spPr bwMode="gray">
          <a:xfrm>
            <a:off x="5264945" y="4767262"/>
            <a:ext cx="1375172" cy="719138"/>
          </a:xfrm>
          <a:custGeom>
            <a:avLst/>
            <a:gdLst>
              <a:gd name="T0" fmla="*/ 1154 w 1155"/>
              <a:gd name="T1" fmla="*/ 338 h 563"/>
              <a:gd name="T2" fmla="*/ 1155 w 1155"/>
              <a:gd name="T3" fmla="*/ 563 h 563"/>
              <a:gd name="T4" fmla="*/ 231 w 1155"/>
              <a:gd name="T5" fmla="*/ 563 h 563"/>
              <a:gd name="T6" fmla="*/ 230 w 1155"/>
              <a:gd name="T7" fmla="*/ 0 h 563"/>
              <a:gd name="T8" fmla="*/ 0 w 1155"/>
              <a:gd name="T9" fmla="*/ 0 h 563"/>
              <a:gd name="T10" fmla="*/ 0 60000 65536"/>
              <a:gd name="T11" fmla="*/ 0 60000 65536"/>
              <a:gd name="T12" fmla="*/ 0 60000 65536"/>
              <a:gd name="T13" fmla="*/ 0 60000 65536"/>
              <a:gd name="T14" fmla="*/ 0 60000 65536"/>
              <a:gd name="T15" fmla="*/ 0 w 1155"/>
              <a:gd name="T16" fmla="*/ 0 h 563"/>
              <a:gd name="T17" fmla="*/ 1155 w 1155"/>
              <a:gd name="T18" fmla="*/ 563 h 563"/>
            </a:gdLst>
            <a:ahLst/>
            <a:cxnLst>
              <a:cxn ang="T10">
                <a:pos x="T0" y="T1"/>
              </a:cxn>
              <a:cxn ang="T11">
                <a:pos x="T2" y="T3"/>
              </a:cxn>
              <a:cxn ang="T12">
                <a:pos x="T4" y="T5"/>
              </a:cxn>
              <a:cxn ang="T13">
                <a:pos x="T6" y="T7"/>
              </a:cxn>
              <a:cxn ang="T14">
                <a:pos x="T8" y="T9"/>
              </a:cxn>
            </a:cxnLst>
            <a:rect l="T15" t="T16" r="T17" b="T18"/>
            <a:pathLst>
              <a:path w="1155" h="563">
                <a:moveTo>
                  <a:pt x="1154" y="338"/>
                </a:moveTo>
                <a:lnTo>
                  <a:pt x="1155" y="563"/>
                </a:lnTo>
                <a:lnTo>
                  <a:pt x="231" y="563"/>
                </a:lnTo>
                <a:lnTo>
                  <a:pt x="230" y="0"/>
                </a:lnTo>
                <a:lnTo>
                  <a:pt x="0" y="0"/>
                </a:lnTo>
              </a:path>
            </a:pathLst>
          </a:custGeom>
          <a:noFill/>
          <a:ln w="254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5001" name="Rectangle 8">
            <a:extLst>
              <a:ext uri="{FF2B5EF4-FFF2-40B4-BE49-F238E27FC236}">
                <a16:creationId xmlns:a16="http://schemas.microsoft.com/office/drawing/2014/main" id="{02EC6E4E-22E4-4323-851F-A660A0797BAE}"/>
              </a:ext>
            </a:extLst>
          </p:cNvPr>
          <p:cNvSpPr>
            <a:spLocks noChangeArrowheads="1"/>
          </p:cNvSpPr>
          <p:nvPr/>
        </p:nvSpPr>
        <p:spPr bwMode="gray">
          <a:xfrm>
            <a:off x="6057900" y="3600450"/>
            <a:ext cx="1129904" cy="1600200"/>
          </a:xfrm>
          <a:prstGeom prst="rect">
            <a:avLst/>
          </a:prstGeom>
          <a:solidFill>
            <a:schemeClr val="folHlink"/>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5002" name="Rectangle 9">
            <a:extLst>
              <a:ext uri="{FF2B5EF4-FFF2-40B4-BE49-F238E27FC236}">
                <a16:creationId xmlns:a16="http://schemas.microsoft.com/office/drawing/2014/main" id="{4DC6A1C0-49B6-477C-9BD3-4E41656EA536}"/>
              </a:ext>
            </a:extLst>
          </p:cNvPr>
          <p:cNvSpPr>
            <a:spLocks noChangeArrowheads="1"/>
          </p:cNvSpPr>
          <p:nvPr/>
        </p:nvSpPr>
        <p:spPr bwMode="gray">
          <a:xfrm>
            <a:off x="4229100" y="3257551"/>
            <a:ext cx="85725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500"/>
              <a:t>func1</a:t>
            </a:r>
          </a:p>
        </p:txBody>
      </p:sp>
      <p:sp>
        <p:nvSpPr>
          <p:cNvPr id="85003" name="Rectangle 10">
            <a:extLst>
              <a:ext uri="{FF2B5EF4-FFF2-40B4-BE49-F238E27FC236}">
                <a16:creationId xmlns:a16="http://schemas.microsoft.com/office/drawing/2014/main" id="{FA6B7370-94FC-472D-ADC1-B595A7C20EA2}"/>
              </a:ext>
            </a:extLst>
          </p:cNvPr>
          <p:cNvSpPr>
            <a:spLocks noChangeArrowheads="1"/>
          </p:cNvSpPr>
          <p:nvPr/>
        </p:nvSpPr>
        <p:spPr bwMode="gray">
          <a:xfrm>
            <a:off x="6172200" y="3257551"/>
            <a:ext cx="85725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500"/>
              <a:t>func2</a:t>
            </a:r>
          </a:p>
        </p:txBody>
      </p:sp>
      <p:sp>
        <p:nvSpPr>
          <p:cNvPr id="85004" name="Line 11">
            <a:extLst>
              <a:ext uri="{FF2B5EF4-FFF2-40B4-BE49-F238E27FC236}">
                <a16:creationId xmlns:a16="http://schemas.microsoft.com/office/drawing/2014/main" id="{D5992A8F-F43E-4B74-B455-444D5D7A55AA}"/>
              </a:ext>
            </a:extLst>
          </p:cNvPr>
          <p:cNvSpPr>
            <a:spLocks noChangeShapeType="1"/>
          </p:cNvSpPr>
          <p:nvPr/>
        </p:nvSpPr>
        <p:spPr bwMode="gray">
          <a:xfrm flipV="1">
            <a:off x="5257800" y="3886200"/>
            <a:ext cx="800100" cy="457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85005" name="Rectangle 12">
            <a:extLst>
              <a:ext uri="{FF2B5EF4-FFF2-40B4-BE49-F238E27FC236}">
                <a16:creationId xmlns:a16="http://schemas.microsoft.com/office/drawing/2014/main" id="{AA5DD6E4-15FE-4E05-8BE2-0AFFFD76925E}"/>
              </a:ext>
            </a:extLst>
          </p:cNvPr>
          <p:cNvSpPr>
            <a:spLocks noChangeArrowheads="1"/>
          </p:cNvSpPr>
          <p:nvPr/>
        </p:nvSpPr>
        <p:spPr bwMode="gray">
          <a:xfrm>
            <a:off x="2171700" y="3602832"/>
            <a:ext cx="1143000" cy="130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endParaRPr lang="en-US" altLang="en-US" sz="750"/>
          </a:p>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BL func1</a:t>
            </a:r>
          </a:p>
          <a:p>
            <a:pPr algn="ctr">
              <a:lnSpc>
                <a:spcPct val="90000"/>
              </a:lnSpc>
              <a:spcBef>
                <a:spcPct val="50000"/>
              </a:spcBef>
            </a:pPr>
            <a:r>
              <a:rPr lang="en-US" altLang="en-US" sz="1050"/>
              <a:t>:</a:t>
            </a:r>
          </a:p>
          <a:p>
            <a:pPr algn="ctr">
              <a:lnSpc>
                <a:spcPct val="90000"/>
              </a:lnSpc>
              <a:spcBef>
                <a:spcPct val="50000"/>
              </a:spcBef>
            </a:pPr>
            <a:r>
              <a:rPr lang="en-US" altLang="en-US" sz="1050"/>
              <a:t>:</a:t>
            </a:r>
          </a:p>
        </p:txBody>
      </p:sp>
      <p:sp>
        <p:nvSpPr>
          <p:cNvPr id="85006" name="Line 13">
            <a:extLst>
              <a:ext uri="{FF2B5EF4-FFF2-40B4-BE49-F238E27FC236}">
                <a16:creationId xmlns:a16="http://schemas.microsoft.com/office/drawing/2014/main" id="{D4CDC86E-EBEE-4F91-B21F-5A0A37CC980B}"/>
              </a:ext>
            </a:extLst>
          </p:cNvPr>
          <p:cNvSpPr>
            <a:spLocks noChangeShapeType="1"/>
          </p:cNvSpPr>
          <p:nvPr/>
        </p:nvSpPr>
        <p:spPr bwMode="gray">
          <a:xfrm flipV="1">
            <a:off x="3314700" y="3886200"/>
            <a:ext cx="800100" cy="457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85007" name="Rectangle 14">
            <a:extLst>
              <a:ext uri="{FF2B5EF4-FFF2-40B4-BE49-F238E27FC236}">
                <a16:creationId xmlns:a16="http://schemas.microsoft.com/office/drawing/2014/main" id="{1768A9FA-9D16-4720-8A5C-7E3564AF8D65}"/>
              </a:ext>
            </a:extLst>
          </p:cNvPr>
          <p:cNvSpPr>
            <a:spLocks noChangeArrowheads="1"/>
          </p:cNvSpPr>
          <p:nvPr/>
        </p:nvSpPr>
        <p:spPr bwMode="gray">
          <a:xfrm>
            <a:off x="6057900" y="3714750"/>
            <a:ext cx="1143000" cy="134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MOV pc, lr</a:t>
            </a:r>
          </a:p>
        </p:txBody>
      </p:sp>
    </p:spTree>
    <p:extLst>
      <p:ext uri="{BB962C8B-B14F-4D97-AF65-F5344CB8AC3E}">
        <p14:creationId xmlns:p14="http://schemas.microsoft.com/office/powerpoint/2010/main" val="18440097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8">
            <a:extLst>
              <a:ext uri="{FF2B5EF4-FFF2-40B4-BE49-F238E27FC236}">
                <a16:creationId xmlns:a16="http://schemas.microsoft.com/office/drawing/2014/main" id="{AC9A0615-59C3-4C73-81B7-C70E7F7E1B3E}"/>
              </a:ext>
            </a:extLst>
          </p:cNvPr>
          <p:cNvSpPr>
            <a:spLocks noGrp="1" noChangeArrowheads="1"/>
          </p:cNvSpPr>
          <p:nvPr>
            <p:ph type="title"/>
          </p:nvPr>
        </p:nvSpPr>
        <p:spPr bwMode="ltGray">
          <a:xfrm>
            <a:off x="628650" y="692696"/>
            <a:ext cx="7886700" cy="375047"/>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r>
              <a:rPr lang="en-US" altLang="en-US" dirty="0"/>
              <a:t>Thumb</a:t>
            </a:r>
          </a:p>
        </p:txBody>
      </p:sp>
      <p:sp>
        <p:nvSpPr>
          <p:cNvPr id="87043" name="Rectangle 19">
            <a:extLst>
              <a:ext uri="{FF2B5EF4-FFF2-40B4-BE49-F238E27FC236}">
                <a16:creationId xmlns:a16="http://schemas.microsoft.com/office/drawing/2014/main" id="{83C41841-69F4-4AD9-B0CE-109B767A22EC}"/>
              </a:ext>
            </a:extLst>
          </p:cNvPr>
          <p:cNvSpPr>
            <a:spLocks noGrp="1" noChangeArrowheads="1"/>
          </p:cNvSpPr>
          <p:nvPr>
            <p:ph type="body" idx="1"/>
          </p:nvPr>
        </p:nvSpPr>
        <p:spPr>
          <a:xfrm>
            <a:off x="1407319" y="1600200"/>
            <a:ext cx="6329363" cy="1485900"/>
          </a:xfrm>
          <a:noFill/>
        </p:spPr>
        <p:txBody>
          <a:bodyPr vert="horz" lIns="69056" tIns="34529" rIns="69056" bIns="34529" rtlCol="0">
            <a:normAutofit fontScale="55000" lnSpcReduction="20000"/>
          </a:bodyPr>
          <a:lstStyle/>
          <a:p>
            <a:r>
              <a:rPr lang="en-US" altLang="en-US"/>
              <a:t>Thumb is a 16-bit instruction set</a:t>
            </a:r>
          </a:p>
          <a:p>
            <a:pPr lvl="1"/>
            <a:r>
              <a:rPr lang="en-US" altLang="en-US"/>
              <a:t>Optimised for code density from C code (~65% of ARM code size)</a:t>
            </a:r>
          </a:p>
          <a:p>
            <a:pPr lvl="1"/>
            <a:r>
              <a:rPr lang="en-US" altLang="en-US"/>
              <a:t>Improved performance from narrow memory</a:t>
            </a:r>
          </a:p>
          <a:p>
            <a:pPr lvl="1"/>
            <a:r>
              <a:rPr lang="en-US" altLang="en-US"/>
              <a:t>Subset of the functionality of the ARM instruction set</a:t>
            </a:r>
          </a:p>
          <a:p>
            <a:r>
              <a:rPr lang="en-US" altLang="en-US"/>
              <a:t>Core has additional execution state - Thumb</a:t>
            </a:r>
          </a:p>
          <a:p>
            <a:pPr lvl="1"/>
            <a:r>
              <a:rPr lang="en-US" altLang="en-US"/>
              <a:t>Switch between ARM and Thumb using </a:t>
            </a:r>
            <a:r>
              <a:rPr lang="en-US" altLang="en-US" b="1">
                <a:latin typeface="Courier New" panose="02070309020205020404" pitchFamily="49" charset="0"/>
              </a:rPr>
              <a:t>BX</a:t>
            </a:r>
            <a:r>
              <a:rPr lang="en-US" altLang="en-US"/>
              <a:t> instruction</a:t>
            </a:r>
          </a:p>
        </p:txBody>
      </p:sp>
      <p:grpSp>
        <p:nvGrpSpPr>
          <p:cNvPr id="87044" name="Group 20">
            <a:extLst>
              <a:ext uri="{FF2B5EF4-FFF2-40B4-BE49-F238E27FC236}">
                <a16:creationId xmlns:a16="http://schemas.microsoft.com/office/drawing/2014/main" id="{28299A6F-CE90-41DC-886A-0B8C7440F084}"/>
              </a:ext>
            </a:extLst>
          </p:cNvPr>
          <p:cNvGrpSpPr>
            <a:grpSpLocks/>
          </p:cNvGrpSpPr>
          <p:nvPr/>
        </p:nvGrpSpPr>
        <p:grpSpPr bwMode="auto">
          <a:xfrm>
            <a:off x="1543051" y="3143251"/>
            <a:ext cx="1988344" cy="2456260"/>
            <a:chOff x="336" y="1920"/>
            <a:chExt cx="1670" cy="2063"/>
          </a:xfrm>
        </p:grpSpPr>
        <p:sp>
          <p:nvSpPr>
            <p:cNvPr id="87046" name="Rectangle 21">
              <a:extLst>
                <a:ext uri="{FF2B5EF4-FFF2-40B4-BE49-F238E27FC236}">
                  <a16:creationId xmlns:a16="http://schemas.microsoft.com/office/drawing/2014/main" id="{D87A8218-14B4-4B13-98AF-E9E05E63C459}"/>
                </a:ext>
              </a:extLst>
            </p:cNvPr>
            <p:cNvSpPr>
              <a:spLocks noChangeArrowheads="1"/>
            </p:cNvSpPr>
            <p:nvPr/>
          </p:nvSpPr>
          <p:spPr bwMode="gray">
            <a:xfrm>
              <a:off x="1569" y="3504"/>
              <a:ext cx="14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0</a:t>
              </a:r>
            </a:p>
          </p:txBody>
        </p:sp>
        <p:sp>
          <p:nvSpPr>
            <p:cNvPr id="87047" name="Rectangle 22">
              <a:extLst>
                <a:ext uri="{FF2B5EF4-FFF2-40B4-BE49-F238E27FC236}">
                  <a16:creationId xmlns:a16="http://schemas.microsoft.com/office/drawing/2014/main" id="{4A18BFB5-30C3-4E52-8A5E-163A5E272151}"/>
                </a:ext>
              </a:extLst>
            </p:cNvPr>
            <p:cNvSpPr>
              <a:spLocks noChangeArrowheads="1"/>
            </p:cNvSpPr>
            <p:nvPr/>
          </p:nvSpPr>
          <p:spPr bwMode="gray">
            <a:xfrm>
              <a:off x="624" y="3504"/>
              <a:ext cx="19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15</a:t>
              </a:r>
            </a:p>
          </p:txBody>
        </p:sp>
        <p:sp>
          <p:nvSpPr>
            <p:cNvPr id="87048" name="AutoShape 23">
              <a:extLst>
                <a:ext uri="{FF2B5EF4-FFF2-40B4-BE49-F238E27FC236}">
                  <a16:creationId xmlns:a16="http://schemas.microsoft.com/office/drawing/2014/main" id="{49C7B878-283A-4409-A9CD-C1D9D510C1ED}"/>
                </a:ext>
              </a:extLst>
            </p:cNvPr>
            <p:cNvSpPr>
              <a:spLocks noChangeArrowheads="1"/>
            </p:cNvSpPr>
            <p:nvPr/>
          </p:nvSpPr>
          <p:spPr bwMode="gray">
            <a:xfrm>
              <a:off x="480" y="2448"/>
              <a:ext cx="1344" cy="1008"/>
            </a:xfrm>
            <a:prstGeom prst="downArrow">
              <a:avLst>
                <a:gd name="adj1" fmla="val 50000"/>
                <a:gd name="adj2" fmla="val 50005"/>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7049" name="Rectangle 24">
              <a:extLst>
                <a:ext uri="{FF2B5EF4-FFF2-40B4-BE49-F238E27FC236}">
                  <a16:creationId xmlns:a16="http://schemas.microsoft.com/office/drawing/2014/main" id="{0696A4A3-81E9-487E-9F96-8C28A3382F7E}"/>
                </a:ext>
              </a:extLst>
            </p:cNvPr>
            <p:cNvSpPr>
              <a:spLocks noChangeArrowheads="1"/>
            </p:cNvSpPr>
            <p:nvPr/>
          </p:nvSpPr>
          <p:spPr bwMode="gray">
            <a:xfrm>
              <a:off x="336" y="1920"/>
              <a:ext cx="24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31</a:t>
              </a:r>
            </a:p>
          </p:txBody>
        </p:sp>
        <p:sp>
          <p:nvSpPr>
            <p:cNvPr id="87050" name="Rectangle 25">
              <a:extLst>
                <a:ext uri="{FF2B5EF4-FFF2-40B4-BE49-F238E27FC236}">
                  <a16:creationId xmlns:a16="http://schemas.microsoft.com/office/drawing/2014/main" id="{0F7569AC-9155-4CCF-870E-844178C35FBE}"/>
                </a:ext>
              </a:extLst>
            </p:cNvPr>
            <p:cNvSpPr>
              <a:spLocks noChangeArrowheads="1"/>
            </p:cNvSpPr>
            <p:nvPr/>
          </p:nvSpPr>
          <p:spPr bwMode="gray">
            <a:xfrm>
              <a:off x="1801" y="1920"/>
              <a:ext cx="14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0</a:t>
              </a:r>
            </a:p>
          </p:txBody>
        </p:sp>
        <p:sp>
          <p:nvSpPr>
            <p:cNvPr id="87051" name="Rectangle 26">
              <a:extLst>
                <a:ext uri="{FF2B5EF4-FFF2-40B4-BE49-F238E27FC236}">
                  <a16:creationId xmlns:a16="http://schemas.microsoft.com/office/drawing/2014/main" id="{74831163-5A1C-4ABB-9AB8-5A81C37CE825}"/>
                </a:ext>
              </a:extLst>
            </p:cNvPr>
            <p:cNvSpPr>
              <a:spLocks noChangeArrowheads="1"/>
            </p:cNvSpPr>
            <p:nvPr/>
          </p:nvSpPr>
          <p:spPr bwMode="gray">
            <a:xfrm>
              <a:off x="384" y="1920"/>
              <a:ext cx="1541" cy="240"/>
            </a:xfrm>
            <a:prstGeom prst="rect">
              <a:avLst/>
            </a:prstGeom>
            <a:solidFill>
              <a:schemeClr val="bg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t>ADDS r2,r2,#1</a:t>
              </a:r>
            </a:p>
          </p:txBody>
        </p:sp>
        <p:sp>
          <p:nvSpPr>
            <p:cNvPr id="87052" name="Rectangle 27">
              <a:extLst>
                <a:ext uri="{FF2B5EF4-FFF2-40B4-BE49-F238E27FC236}">
                  <a16:creationId xmlns:a16="http://schemas.microsoft.com/office/drawing/2014/main" id="{9A849123-FD90-4B90-B122-9819F7A14C81}"/>
                </a:ext>
              </a:extLst>
            </p:cNvPr>
            <p:cNvSpPr>
              <a:spLocks noChangeArrowheads="1"/>
            </p:cNvSpPr>
            <p:nvPr/>
          </p:nvSpPr>
          <p:spPr bwMode="gray">
            <a:xfrm>
              <a:off x="672" y="3504"/>
              <a:ext cx="996" cy="232"/>
            </a:xfrm>
            <a:prstGeom prst="rect">
              <a:avLst/>
            </a:prstGeom>
            <a:solidFill>
              <a:schemeClr val="bg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t>ADD r2,#1</a:t>
              </a:r>
            </a:p>
          </p:txBody>
        </p:sp>
        <p:sp>
          <p:nvSpPr>
            <p:cNvPr id="87053" name="Rectangle 28">
              <a:extLst>
                <a:ext uri="{FF2B5EF4-FFF2-40B4-BE49-F238E27FC236}">
                  <a16:creationId xmlns:a16="http://schemas.microsoft.com/office/drawing/2014/main" id="{0C7F6F01-E03D-4C5B-BE68-8AE8A3000018}"/>
                </a:ext>
              </a:extLst>
            </p:cNvPr>
            <p:cNvSpPr>
              <a:spLocks noChangeArrowheads="1"/>
            </p:cNvSpPr>
            <p:nvPr/>
          </p:nvSpPr>
          <p:spPr bwMode="gray">
            <a:xfrm>
              <a:off x="384" y="2160"/>
              <a:ext cx="15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104000"/>
                </a:lnSpc>
                <a:spcBef>
                  <a:spcPct val="52000"/>
                </a:spcBef>
              </a:pPr>
              <a:r>
                <a:rPr lang="en-US" altLang="en-US" sz="1200" b="0">
                  <a:latin typeface="Arial" panose="020B0604020202020204" pitchFamily="34" charset="0"/>
                </a:rPr>
                <a:t>32-bit ARM Instruction</a:t>
              </a:r>
              <a:endParaRPr lang="en-US" altLang="en-US" sz="1200" b="0" u="sng">
                <a:latin typeface="Arial" panose="020B0604020202020204" pitchFamily="34" charset="0"/>
              </a:endParaRPr>
            </a:p>
          </p:txBody>
        </p:sp>
        <p:sp>
          <p:nvSpPr>
            <p:cNvPr id="87054" name="Rectangle 29">
              <a:extLst>
                <a:ext uri="{FF2B5EF4-FFF2-40B4-BE49-F238E27FC236}">
                  <a16:creationId xmlns:a16="http://schemas.microsoft.com/office/drawing/2014/main" id="{70EF701F-4152-4285-9C3E-DF3FCA5A1738}"/>
                </a:ext>
              </a:extLst>
            </p:cNvPr>
            <p:cNvSpPr>
              <a:spLocks noChangeArrowheads="1"/>
            </p:cNvSpPr>
            <p:nvPr/>
          </p:nvSpPr>
          <p:spPr bwMode="gray">
            <a:xfrm>
              <a:off x="374" y="3744"/>
              <a:ext cx="1632"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104000"/>
                </a:lnSpc>
                <a:spcBef>
                  <a:spcPct val="52000"/>
                </a:spcBef>
              </a:pPr>
              <a:r>
                <a:rPr lang="en-US" altLang="en-US" sz="1200" b="0">
                  <a:latin typeface="Arial" panose="020B0604020202020204" pitchFamily="34" charset="0"/>
                </a:rPr>
                <a:t>16-bit Thumb Instruction</a:t>
              </a:r>
              <a:endParaRPr lang="en-US" altLang="en-US" sz="1200" b="0" u="sng">
                <a:latin typeface="Arial" panose="020B0604020202020204" pitchFamily="34" charset="0"/>
              </a:endParaRPr>
            </a:p>
          </p:txBody>
        </p:sp>
      </p:grpSp>
      <p:sp>
        <p:nvSpPr>
          <p:cNvPr id="87045" name="Rectangle 30">
            <a:extLst>
              <a:ext uri="{FF2B5EF4-FFF2-40B4-BE49-F238E27FC236}">
                <a16:creationId xmlns:a16="http://schemas.microsoft.com/office/drawing/2014/main" id="{2795B48D-6E99-4CE9-8616-D7A140ACE5AD}"/>
              </a:ext>
            </a:extLst>
          </p:cNvPr>
          <p:cNvSpPr>
            <a:spLocks noChangeArrowheads="1"/>
          </p:cNvSpPr>
          <p:nvPr/>
        </p:nvSpPr>
        <p:spPr bwMode="auto">
          <a:xfrm>
            <a:off x="3886200" y="3527824"/>
            <a:ext cx="4062413" cy="173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spcBef>
                <a:spcPct val="50000"/>
              </a:spcBef>
            </a:pPr>
            <a:r>
              <a:rPr lang="en-US" altLang="en-US" sz="1350">
                <a:latin typeface="Arial" panose="020B0604020202020204" pitchFamily="34" charset="0"/>
              </a:rPr>
              <a:t>For most instructions generated by compiler:</a:t>
            </a:r>
            <a:endParaRPr lang="en-US" altLang="en-US" sz="1200">
              <a:latin typeface="Arial" panose="020B0604020202020204" pitchFamily="34" charset="0"/>
            </a:endParaRP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Conditional execution is not used</a:t>
            </a: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Source and destination registers identical</a:t>
            </a: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Only Low registers used</a:t>
            </a: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Constants are of limited size</a:t>
            </a: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Inline barrel shifter not used</a:t>
            </a:r>
            <a:endParaRPr lang="en-US" altLang="en-US" sz="1350">
              <a:latin typeface="Arial" panose="020B0604020202020204" pitchFamily="34" charset="0"/>
            </a:endParaRPr>
          </a:p>
        </p:txBody>
      </p:sp>
    </p:spTree>
    <p:extLst>
      <p:ext uri="{BB962C8B-B14F-4D97-AF65-F5344CB8AC3E}">
        <p14:creationId xmlns:p14="http://schemas.microsoft.com/office/powerpoint/2010/main" val="36098139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6A3EA120-80D9-40A1-ADAC-9F5E089F7C33}"/>
              </a:ext>
            </a:extLst>
          </p:cNvPr>
          <p:cNvSpPr>
            <a:spLocks noGrp="1" noChangeArrowheads="1"/>
          </p:cNvSpPr>
          <p:nvPr>
            <p:ph type="title"/>
          </p:nvPr>
        </p:nvSpPr>
        <p:spPr>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a:bodyPr>
          <a:lstStyle/>
          <a:p>
            <a:r>
              <a:rPr lang="en-US" altLang="en-US"/>
              <a:t>Example ARM-based System</a:t>
            </a:r>
          </a:p>
        </p:txBody>
      </p:sp>
      <p:sp>
        <p:nvSpPr>
          <p:cNvPr id="91139" name="Rectangle 4">
            <a:extLst>
              <a:ext uri="{FF2B5EF4-FFF2-40B4-BE49-F238E27FC236}">
                <a16:creationId xmlns:a16="http://schemas.microsoft.com/office/drawing/2014/main" id="{9521C0EF-CC54-445A-B896-8A5DB6DC9A2A}"/>
              </a:ext>
            </a:extLst>
          </p:cNvPr>
          <p:cNvSpPr>
            <a:spLocks noChangeArrowheads="1"/>
          </p:cNvSpPr>
          <p:nvPr/>
        </p:nvSpPr>
        <p:spPr bwMode="gray">
          <a:xfrm>
            <a:off x="3500439" y="2246710"/>
            <a:ext cx="3199210" cy="2527697"/>
          </a:xfrm>
          <a:prstGeom prst="rect">
            <a:avLst/>
          </a:prstGeom>
          <a:solidFill>
            <a:srgbClr val="A5D0E3"/>
          </a:solidFill>
          <a:ln w="28575">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1140" name="Rectangle 6">
            <a:extLst>
              <a:ext uri="{FF2B5EF4-FFF2-40B4-BE49-F238E27FC236}">
                <a16:creationId xmlns:a16="http://schemas.microsoft.com/office/drawing/2014/main" id="{51FEF6AB-F0C3-4274-B4E4-1FF43BA0C855}"/>
              </a:ext>
            </a:extLst>
          </p:cNvPr>
          <p:cNvSpPr>
            <a:spLocks noChangeArrowheads="1"/>
          </p:cNvSpPr>
          <p:nvPr/>
        </p:nvSpPr>
        <p:spPr bwMode="gray">
          <a:xfrm>
            <a:off x="1739505" y="2364583"/>
            <a:ext cx="1439465" cy="516731"/>
          </a:xfrm>
          <a:prstGeom prst="rect">
            <a:avLst/>
          </a:prstGeom>
          <a:solidFill>
            <a:schemeClr val="bg2"/>
          </a:solidFill>
          <a:ln w="254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1141" name="Rectangle 7">
            <a:extLst>
              <a:ext uri="{FF2B5EF4-FFF2-40B4-BE49-F238E27FC236}">
                <a16:creationId xmlns:a16="http://schemas.microsoft.com/office/drawing/2014/main" id="{9CC3F6C8-6590-43A5-A5E4-E87DFFF9CBB4}"/>
              </a:ext>
            </a:extLst>
          </p:cNvPr>
          <p:cNvSpPr>
            <a:spLocks noChangeArrowheads="1"/>
          </p:cNvSpPr>
          <p:nvPr/>
        </p:nvSpPr>
        <p:spPr bwMode="gray">
          <a:xfrm>
            <a:off x="1739505" y="4045745"/>
            <a:ext cx="1439465" cy="622697"/>
          </a:xfrm>
          <a:prstGeom prst="rect">
            <a:avLst/>
          </a:prstGeom>
          <a:solidFill>
            <a:schemeClr val="bg2"/>
          </a:solidFill>
          <a:ln w="254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1142" name="Line 8">
            <a:extLst>
              <a:ext uri="{FF2B5EF4-FFF2-40B4-BE49-F238E27FC236}">
                <a16:creationId xmlns:a16="http://schemas.microsoft.com/office/drawing/2014/main" id="{E2C9525F-2058-43EC-89BA-9CAE4AFAF114}"/>
              </a:ext>
            </a:extLst>
          </p:cNvPr>
          <p:cNvSpPr>
            <a:spLocks noChangeShapeType="1"/>
          </p:cNvSpPr>
          <p:nvPr/>
        </p:nvSpPr>
        <p:spPr bwMode="gray">
          <a:xfrm flipH="1">
            <a:off x="2633663" y="3295650"/>
            <a:ext cx="85725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43" name="Line 9">
            <a:extLst>
              <a:ext uri="{FF2B5EF4-FFF2-40B4-BE49-F238E27FC236}">
                <a16:creationId xmlns:a16="http://schemas.microsoft.com/office/drawing/2014/main" id="{5504BF08-4778-4CFF-A54A-773E7D1158E0}"/>
              </a:ext>
            </a:extLst>
          </p:cNvPr>
          <p:cNvSpPr>
            <a:spLocks noChangeShapeType="1"/>
          </p:cNvSpPr>
          <p:nvPr/>
        </p:nvSpPr>
        <p:spPr bwMode="gray">
          <a:xfrm>
            <a:off x="2634854" y="2886076"/>
            <a:ext cx="0" cy="115609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44" name="Line 10">
            <a:extLst>
              <a:ext uri="{FF2B5EF4-FFF2-40B4-BE49-F238E27FC236}">
                <a16:creationId xmlns:a16="http://schemas.microsoft.com/office/drawing/2014/main" id="{7303F5E6-4F94-46F2-8980-BC754B2E3D23}"/>
              </a:ext>
            </a:extLst>
          </p:cNvPr>
          <p:cNvSpPr>
            <a:spLocks noChangeShapeType="1"/>
          </p:cNvSpPr>
          <p:nvPr/>
        </p:nvSpPr>
        <p:spPr bwMode="gray">
          <a:xfrm flipH="1">
            <a:off x="2281239" y="3736181"/>
            <a:ext cx="120848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45" name="Line 11">
            <a:extLst>
              <a:ext uri="{FF2B5EF4-FFF2-40B4-BE49-F238E27FC236}">
                <a16:creationId xmlns:a16="http://schemas.microsoft.com/office/drawing/2014/main" id="{88C6195A-D957-4DA9-8D2C-8D0BE779DBAB}"/>
              </a:ext>
            </a:extLst>
          </p:cNvPr>
          <p:cNvSpPr>
            <a:spLocks noChangeShapeType="1"/>
          </p:cNvSpPr>
          <p:nvPr/>
        </p:nvSpPr>
        <p:spPr bwMode="gray">
          <a:xfrm flipV="1">
            <a:off x="2282429" y="2886076"/>
            <a:ext cx="0" cy="115609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46" name="Rectangle 12">
            <a:extLst>
              <a:ext uri="{FF2B5EF4-FFF2-40B4-BE49-F238E27FC236}">
                <a16:creationId xmlns:a16="http://schemas.microsoft.com/office/drawing/2014/main" id="{9B863975-7C16-45D7-93F5-8173723E7214}"/>
              </a:ext>
            </a:extLst>
          </p:cNvPr>
          <p:cNvSpPr>
            <a:spLocks noChangeArrowheads="1"/>
          </p:cNvSpPr>
          <p:nvPr/>
        </p:nvSpPr>
        <p:spPr bwMode="gray">
          <a:xfrm>
            <a:off x="1760935" y="2489597"/>
            <a:ext cx="1427559" cy="2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1385888">
              <a:defRPr sz="1400" b="1">
                <a:solidFill>
                  <a:schemeClr val="tx1"/>
                </a:solidFill>
                <a:latin typeface="Courier New" panose="02070309020205020404" pitchFamily="49" charset="0"/>
                <a:ea typeface="MS PGothic" panose="020B0600070205080204" pitchFamily="34" charset="-128"/>
              </a:defRPr>
            </a:lvl1pPr>
            <a:lvl2pPr marL="37931725" indent="-37474525" defTabSz="138588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200">
                <a:latin typeface="Arial" panose="020B0604020202020204" pitchFamily="34" charset="0"/>
              </a:rPr>
              <a:t>16 bit RAM</a:t>
            </a:r>
          </a:p>
        </p:txBody>
      </p:sp>
      <p:sp>
        <p:nvSpPr>
          <p:cNvPr id="91147" name="Rectangle 13">
            <a:extLst>
              <a:ext uri="{FF2B5EF4-FFF2-40B4-BE49-F238E27FC236}">
                <a16:creationId xmlns:a16="http://schemas.microsoft.com/office/drawing/2014/main" id="{E76801AB-07AE-406E-8080-FA59584062E7}"/>
              </a:ext>
            </a:extLst>
          </p:cNvPr>
          <p:cNvSpPr>
            <a:spLocks noChangeArrowheads="1"/>
          </p:cNvSpPr>
          <p:nvPr/>
        </p:nvSpPr>
        <p:spPr bwMode="gray">
          <a:xfrm>
            <a:off x="1714500" y="4229101"/>
            <a:ext cx="1458516" cy="2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1385888">
              <a:defRPr sz="1400" b="1">
                <a:solidFill>
                  <a:schemeClr val="tx1"/>
                </a:solidFill>
                <a:latin typeface="Courier New" panose="02070309020205020404" pitchFamily="49" charset="0"/>
                <a:ea typeface="MS PGothic" panose="020B0600070205080204" pitchFamily="34" charset="-128"/>
              </a:defRPr>
            </a:lvl1pPr>
            <a:lvl2pPr marL="37931725" indent="-37474525" defTabSz="138588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200">
                <a:latin typeface="Arial" panose="020B0604020202020204" pitchFamily="34" charset="0"/>
              </a:rPr>
              <a:t>8 bit ROM</a:t>
            </a:r>
          </a:p>
        </p:txBody>
      </p:sp>
      <p:sp>
        <p:nvSpPr>
          <p:cNvPr id="91148" name="Rectangle 15">
            <a:extLst>
              <a:ext uri="{FF2B5EF4-FFF2-40B4-BE49-F238E27FC236}">
                <a16:creationId xmlns:a16="http://schemas.microsoft.com/office/drawing/2014/main" id="{B5378D22-377D-45D1-90DE-CF3AC2988974}"/>
              </a:ext>
            </a:extLst>
          </p:cNvPr>
          <p:cNvSpPr>
            <a:spLocks noChangeArrowheads="1"/>
          </p:cNvSpPr>
          <p:nvPr/>
        </p:nvSpPr>
        <p:spPr bwMode="gray">
          <a:xfrm>
            <a:off x="3645695" y="2359820"/>
            <a:ext cx="1435894" cy="497681"/>
          </a:xfrm>
          <a:prstGeom prst="rect">
            <a:avLst/>
          </a:prstGeom>
          <a:solidFill>
            <a:schemeClr val="bg2"/>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latin typeface="Arial" panose="020B0604020202020204" pitchFamily="34" charset="0"/>
              </a:rPr>
              <a:t>32 bit RAM</a:t>
            </a:r>
            <a:endParaRPr lang="en-US" altLang="en-US" sz="1200" b="0">
              <a:latin typeface="Arial" panose="020B0604020202020204" pitchFamily="34" charset="0"/>
            </a:endParaRPr>
          </a:p>
        </p:txBody>
      </p:sp>
      <p:grpSp>
        <p:nvGrpSpPr>
          <p:cNvPr id="91149" name="Group 18">
            <a:extLst>
              <a:ext uri="{FF2B5EF4-FFF2-40B4-BE49-F238E27FC236}">
                <a16:creationId xmlns:a16="http://schemas.microsoft.com/office/drawing/2014/main" id="{F485677F-2657-4129-B21A-5C28E088716A}"/>
              </a:ext>
            </a:extLst>
          </p:cNvPr>
          <p:cNvGrpSpPr>
            <a:grpSpLocks/>
          </p:cNvGrpSpPr>
          <p:nvPr/>
        </p:nvGrpSpPr>
        <p:grpSpPr bwMode="auto">
          <a:xfrm>
            <a:off x="3657600" y="3714750"/>
            <a:ext cx="1371600" cy="947738"/>
            <a:chOff x="2102" y="2367"/>
            <a:chExt cx="1152" cy="796"/>
          </a:xfrm>
        </p:grpSpPr>
        <p:sp>
          <p:nvSpPr>
            <p:cNvPr id="91167" name="Rectangle 19">
              <a:extLst>
                <a:ext uri="{FF2B5EF4-FFF2-40B4-BE49-F238E27FC236}">
                  <a16:creationId xmlns:a16="http://schemas.microsoft.com/office/drawing/2014/main" id="{432AF2EA-BCD4-4F34-A1B0-4F6AEAAADB34}"/>
                </a:ext>
              </a:extLst>
            </p:cNvPr>
            <p:cNvSpPr>
              <a:spLocks noChangeArrowheads="1"/>
            </p:cNvSpPr>
            <p:nvPr/>
          </p:nvSpPr>
          <p:spPr bwMode="gray">
            <a:xfrm>
              <a:off x="2102" y="2367"/>
              <a:ext cx="1148" cy="796"/>
            </a:xfrm>
            <a:prstGeom prst="rect">
              <a:avLst/>
            </a:prstGeom>
            <a:solidFill>
              <a:schemeClr val="tx2"/>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1168" name="Rectangle 20">
              <a:extLst>
                <a:ext uri="{FF2B5EF4-FFF2-40B4-BE49-F238E27FC236}">
                  <a16:creationId xmlns:a16="http://schemas.microsoft.com/office/drawing/2014/main" id="{AD430138-C3A5-4A5F-AE4A-00F9CC837BD9}"/>
                </a:ext>
              </a:extLst>
            </p:cNvPr>
            <p:cNvSpPr>
              <a:spLocks noChangeArrowheads="1"/>
            </p:cNvSpPr>
            <p:nvPr/>
          </p:nvSpPr>
          <p:spPr bwMode="gray">
            <a:xfrm>
              <a:off x="2121" y="2575"/>
              <a:ext cx="1133" cy="35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1385888">
                <a:defRPr sz="1400" b="1">
                  <a:solidFill>
                    <a:schemeClr val="tx1"/>
                  </a:solidFill>
                  <a:latin typeface="Courier New" panose="02070309020205020404" pitchFamily="49" charset="0"/>
                  <a:ea typeface="MS PGothic" panose="020B0600070205080204" pitchFamily="34" charset="-128"/>
                </a:defRPr>
              </a:lvl1pPr>
              <a:lvl2pPr marL="37931725" indent="-37474525" defTabSz="138588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200">
                  <a:latin typeface="Arial" panose="020B0604020202020204" pitchFamily="34" charset="0"/>
                </a:rPr>
                <a:t>ARM</a:t>
              </a:r>
            </a:p>
            <a:p>
              <a:pPr algn="ctr">
                <a:lnSpc>
                  <a:spcPct val="90000"/>
                </a:lnSpc>
              </a:pPr>
              <a:r>
                <a:rPr lang="en-US" altLang="en-US" sz="1200">
                  <a:latin typeface="Arial" panose="020B0604020202020204" pitchFamily="34" charset="0"/>
                </a:rPr>
                <a:t>Core</a:t>
              </a:r>
            </a:p>
          </p:txBody>
        </p:sp>
      </p:grpSp>
      <p:sp>
        <p:nvSpPr>
          <p:cNvPr id="91150" name="Line 21">
            <a:extLst>
              <a:ext uri="{FF2B5EF4-FFF2-40B4-BE49-F238E27FC236}">
                <a16:creationId xmlns:a16="http://schemas.microsoft.com/office/drawing/2014/main" id="{5C47EBA7-B97C-4C6A-BA7A-37C87D83CAEC}"/>
              </a:ext>
            </a:extLst>
          </p:cNvPr>
          <p:cNvSpPr>
            <a:spLocks noChangeShapeType="1"/>
          </p:cNvSpPr>
          <p:nvPr/>
        </p:nvSpPr>
        <p:spPr bwMode="gray">
          <a:xfrm>
            <a:off x="6703219" y="3295650"/>
            <a:ext cx="691754" cy="0"/>
          </a:xfrm>
          <a:prstGeom prst="line">
            <a:avLst/>
          </a:prstGeom>
          <a:noFill/>
          <a:ln w="381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sz="1350"/>
          </a:p>
        </p:txBody>
      </p:sp>
      <p:sp>
        <p:nvSpPr>
          <p:cNvPr id="91151" name="Line 22">
            <a:extLst>
              <a:ext uri="{FF2B5EF4-FFF2-40B4-BE49-F238E27FC236}">
                <a16:creationId xmlns:a16="http://schemas.microsoft.com/office/drawing/2014/main" id="{FF0E76F8-F08C-4664-B6C9-A0065EC4779C}"/>
              </a:ext>
            </a:extLst>
          </p:cNvPr>
          <p:cNvSpPr>
            <a:spLocks noChangeShapeType="1"/>
          </p:cNvSpPr>
          <p:nvPr/>
        </p:nvSpPr>
        <p:spPr bwMode="gray">
          <a:xfrm flipH="1">
            <a:off x="6703219" y="3736181"/>
            <a:ext cx="691754" cy="0"/>
          </a:xfrm>
          <a:prstGeom prst="line">
            <a:avLst/>
          </a:prstGeom>
          <a:noFill/>
          <a:ln w="381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sz="1350"/>
          </a:p>
        </p:txBody>
      </p:sp>
      <p:sp>
        <p:nvSpPr>
          <p:cNvPr id="91152" name="Rectangle 23">
            <a:extLst>
              <a:ext uri="{FF2B5EF4-FFF2-40B4-BE49-F238E27FC236}">
                <a16:creationId xmlns:a16="http://schemas.microsoft.com/office/drawing/2014/main" id="{B10A8515-114A-4D99-808C-1D1EB6CF7CE0}"/>
              </a:ext>
            </a:extLst>
          </p:cNvPr>
          <p:cNvSpPr>
            <a:spLocks noChangeArrowheads="1"/>
          </p:cNvSpPr>
          <p:nvPr/>
        </p:nvSpPr>
        <p:spPr bwMode="auto">
          <a:xfrm>
            <a:off x="7350919" y="3359945"/>
            <a:ext cx="485775" cy="2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1385888">
              <a:defRPr sz="1400" b="1">
                <a:solidFill>
                  <a:schemeClr val="tx1"/>
                </a:solidFill>
                <a:latin typeface="Courier New" panose="02070309020205020404" pitchFamily="49" charset="0"/>
                <a:ea typeface="MS PGothic" panose="020B0600070205080204" pitchFamily="34" charset="-128"/>
              </a:defRPr>
            </a:lvl1pPr>
            <a:lvl2pPr marL="37931725" indent="-37474525" defTabSz="138588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200">
                <a:latin typeface="Arial" panose="020B0604020202020204" pitchFamily="34" charset="0"/>
              </a:rPr>
              <a:t>I/O</a:t>
            </a:r>
          </a:p>
        </p:txBody>
      </p:sp>
      <p:sp>
        <p:nvSpPr>
          <p:cNvPr id="91153" name="Line 25">
            <a:extLst>
              <a:ext uri="{FF2B5EF4-FFF2-40B4-BE49-F238E27FC236}">
                <a16:creationId xmlns:a16="http://schemas.microsoft.com/office/drawing/2014/main" id="{12E55C0E-EBDF-468E-93D5-CDCD0DF3B8C9}"/>
              </a:ext>
            </a:extLst>
          </p:cNvPr>
          <p:cNvSpPr>
            <a:spLocks noChangeShapeType="1"/>
          </p:cNvSpPr>
          <p:nvPr/>
        </p:nvSpPr>
        <p:spPr bwMode="gray">
          <a:xfrm flipH="1">
            <a:off x="4572001" y="3086100"/>
            <a:ext cx="735806"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4" name="Line 26">
            <a:extLst>
              <a:ext uri="{FF2B5EF4-FFF2-40B4-BE49-F238E27FC236}">
                <a16:creationId xmlns:a16="http://schemas.microsoft.com/office/drawing/2014/main" id="{F8FED88A-F2FA-4276-B134-8CC4EEF39D4F}"/>
              </a:ext>
            </a:extLst>
          </p:cNvPr>
          <p:cNvSpPr>
            <a:spLocks noChangeShapeType="1"/>
          </p:cNvSpPr>
          <p:nvPr/>
        </p:nvSpPr>
        <p:spPr bwMode="gray">
          <a:xfrm flipH="1">
            <a:off x="4572000" y="314325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5" name="Line 27">
            <a:extLst>
              <a:ext uri="{FF2B5EF4-FFF2-40B4-BE49-F238E27FC236}">
                <a16:creationId xmlns:a16="http://schemas.microsoft.com/office/drawing/2014/main" id="{E238120A-7EA5-40B9-9307-843BC0D87FCC}"/>
              </a:ext>
            </a:extLst>
          </p:cNvPr>
          <p:cNvSpPr>
            <a:spLocks noChangeShapeType="1"/>
          </p:cNvSpPr>
          <p:nvPr/>
        </p:nvSpPr>
        <p:spPr bwMode="gray">
          <a:xfrm flipH="1">
            <a:off x="4572000" y="320040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6" name="Line 28">
            <a:extLst>
              <a:ext uri="{FF2B5EF4-FFF2-40B4-BE49-F238E27FC236}">
                <a16:creationId xmlns:a16="http://schemas.microsoft.com/office/drawing/2014/main" id="{99FE0B10-B160-4B3F-8000-0864E0F62474}"/>
              </a:ext>
            </a:extLst>
          </p:cNvPr>
          <p:cNvSpPr>
            <a:spLocks noChangeShapeType="1"/>
          </p:cNvSpPr>
          <p:nvPr/>
        </p:nvSpPr>
        <p:spPr bwMode="gray">
          <a:xfrm flipH="1">
            <a:off x="4572000" y="325755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7" name="Line 29">
            <a:extLst>
              <a:ext uri="{FF2B5EF4-FFF2-40B4-BE49-F238E27FC236}">
                <a16:creationId xmlns:a16="http://schemas.microsoft.com/office/drawing/2014/main" id="{927747BC-6EC3-4386-B9EE-A517875649F5}"/>
              </a:ext>
            </a:extLst>
          </p:cNvPr>
          <p:cNvSpPr>
            <a:spLocks noChangeShapeType="1"/>
          </p:cNvSpPr>
          <p:nvPr/>
        </p:nvSpPr>
        <p:spPr bwMode="gray">
          <a:xfrm flipH="1">
            <a:off x="4572000" y="302895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8" name="Line 30">
            <a:extLst>
              <a:ext uri="{FF2B5EF4-FFF2-40B4-BE49-F238E27FC236}">
                <a16:creationId xmlns:a16="http://schemas.microsoft.com/office/drawing/2014/main" id="{1CD5A307-E8C8-454F-BE30-BE9FDCB2E957}"/>
              </a:ext>
            </a:extLst>
          </p:cNvPr>
          <p:cNvSpPr>
            <a:spLocks noChangeShapeType="1"/>
          </p:cNvSpPr>
          <p:nvPr/>
        </p:nvSpPr>
        <p:spPr bwMode="gray">
          <a:xfrm flipH="1">
            <a:off x="4572000" y="331470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9" name="Rectangle 5">
            <a:extLst>
              <a:ext uri="{FF2B5EF4-FFF2-40B4-BE49-F238E27FC236}">
                <a16:creationId xmlns:a16="http://schemas.microsoft.com/office/drawing/2014/main" id="{591481CF-F3B5-4038-AC33-68BBD20FB641}"/>
              </a:ext>
            </a:extLst>
          </p:cNvPr>
          <p:cNvSpPr>
            <a:spLocks noChangeArrowheads="1"/>
          </p:cNvSpPr>
          <p:nvPr/>
        </p:nvSpPr>
        <p:spPr bwMode="gray">
          <a:xfrm>
            <a:off x="5257800" y="2343151"/>
            <a:ext cx="1306116" cy="2313385"/>
          </a:xfrm>
          <a:prstGeom prst="rect">
            <a:avLst/>
          </a:prstGeom>
          <a:solidFill>
            <a:srgbClr val="C0C0C0"/>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latin typeface="Arial" panose="020B0604020202020204" pitchFamily="34" charset="0"/>
              </a:rPr>
              <a:t>Peripherals</a:t>
            </a:r>
            <a:endParaRPr lang="en-US" altLang="en-US" sz="1200" b="0">
              <a:latin typeface="Arial" panose="020B0604020202020204" pitchFamily="34" charset="0"/>
            </a:endParaRPr>
          </a:p>
        </p:txBody>
      </p:sp>
      <p:sp>
        <p:nvSpPr>
          <p:cNvPr id="91160" name="Line 31">
            <a:extLst>
              <a:ext uri="{FF2B5EF4-FFF2-40B4-BE49-F238E27FC236}">
                <a16:creationId xmlns:a16="http://schemas.microsoft.com/office/drawing/2014/main" id="{8468DA68-C117-4CB8-A0B2-511687FE0F49}"/>
              </a:ext>
            </a:extLst>
          </p:cNvPr>
          <p:cNvSpPr>
            <a:spLocks noChangeShapeType="1"/>
          </p:cNvSpPr>
          <p:nvPr/>
        </p:nvSpPr>
        <p:spPr bwMode="gray">
          <a:xfrm flipH="1">
            <a:off x="4572000" y="337185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61" name="Line 32">
            <a:extLst>
              <a:ext uri="{FF2B5EF4-FFF2-40B4-BE49-F238E27FC236}">
                <a16:creationId xmlns:a16="http://schemas.microsoft.com/office/drawing/2014/main" id="{EAC6360B-212A-4375-8418-5B5E5FFAA351}"/>
              </a:ext>
            </a:extLst>
          </p:cNvPr>
          <p:cNvSpPr>
            <a:spLocks noChangeShapeType="1"/>
          </p:cNvSpPr>
          <p:nvPr/>
        </p:nvSpPr>
        <p:spPr bwMode="gray">
          <a:xfrm flipH="1">
            <a:off x="4572000" y="342900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62" name="Line 33">
            <a:extLst>
              <a:ext uri="{FF2B5EF4-FFF2-40B4-BE49-F238E27FC236}">
                <a16:creationId xmlns:a16="http://schemas.microsoft.com/office/drawing/2014/main" id="{5BD0CA5F-313D-4574-AC32-9B1DEF856FD8}"/>
              </a:ext>
            </a:extLst>
          </p:cNvPr>
          <p:cNvSpPr>
            <a:spLocks noChangeShapeType="1"/>
          </p:cNvSpPr>
          <p:nvPr/>
        </p:nvSpPr>
        <p:spPr bwMode="gray">
          <a:xfrm flipH="1" flipV="1">
            <a:off x="3943350" y="3429000"/>
            <a:ext cx="0" cy="28575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63" name="Line 34">
            <a:extLst>
              <a:ext uri="{FF2B5EF4-FFF2-40B4-BE49-F238E27FC236}">
                <a16:creationId xmlns:a16="http://schemas.microsoft.com/office/drawing/2014/main" id="{ACC5343D-C99E-4124-9060-61776B27A04A}"/>
              </a:ext>
            </a:extLst>
          </p:cNvPr>
          <p:cNvSpPr>
            <a:spLocks noChangeShapeType="1"/>
          </p:cNvSpPr>
          <p:nvPr/>
        </p:nvSpPr>
        <p:spPr bwMode="gray">
          <a:xfrm flipH="1" flipV="1">
            <a:off x="4400550" y="3429000"/>
            <a:ext cx="0" cy="28575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64" name="Rectangle 24">
            <a:extLst>
              <a:ext uri="{FF2B5EF4-FFF2-40B4-BE49-F238E27FC236}">
                <a16:creationId xmlns:a16="http://schemas.microsoft.com/office/drawing/2014/main" id="{5A50F893-8F8F-4E79-8A79-1EB97E95F51D}"/>
              </a:ext>
            </a:extLst>
          </p:cNvPr>
          <p:cNvSpPr>
            <a:spLocks noChangeArrowheads="1"/>
          </p:cNvSpPr>
          <p:nvPr/>
        </p:nvSpPr>
        <p:spPr bwMode="gray">
          <a:xfrm>
            <a:off x="3771900" y="2971801"/>
            <a:ext cx="800100" cy="497681"/>
          </a:xfrm>
          <a:prstGeom prst="rect">
            <a:avLst/>
          </a:prstGeom>
          <a:solidFill>
            <a:schemeClr val="folHlink"/>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latin typeface="Arial" panose="020B0604020202020204" pitchFamily="34" charset="0"/>
              </a:rPr>
              <a:t>Interrupt</a:t>
            </a:r>
          </a:p>
          <a:p>
            <a:pPr algn="ctr"/>
            <a:r>
              <a:rPr lang="en-US" altLang="en-US" sz="1200">
                <a:latin typeface="Arial" panose="020B0604020202020204" pitchFamily="34" charset="0"/>
              </a:rPr>
              <a:t>Controller</a:t>
            </a:r>
            <a:endParaRPr lang="en-US" altLang="en-US" sz="1200" b="0">
              <a:latin typeface="Arial" panose="020B0604020202020204" pitchFamily="34" charset="0"/>
            </a:endParaRPr>
          </a:p>
        </p:txBody>
      </p:sp>
      <p:sp>
        <p:nvSpPr>
          <p:cNvPr id="91165" name="Rectangle 35">
            <a:extLst>
              <a:ext uri="{FF2B5EF4-FFF2-40B4-BE49-F238E27FC236}">
                <a16:creationId xmlns:a16="http://schemas.microsoft.com/office/drawing/2014/main" id="{6A82B3F0-174D-4C3C-8DFC-DAF595D25674}"/>
              </a:ext>
            </a:extLst>
          </p:cNvPr>
          <p:cNvSpPr>
            <a:spLocks noChangeArrowheads="1"/>
          </p:cNvSpPr>
          <p:nvPr/>
        </p:nvSpPr>
        <p:spPr bwMode="gray">
          <a:xfrm>
            <a:off x="4400550" y="3486151"/>
            <a:ext cx="400050" cy="18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a:latin typeface="Arial" panose="020B0604020202020204" pitchFamily="34" charset="0"/>
              </a:rPr>
              <a:t>nFIQ</a:t>
            </a:r>
          </a:p>
        </p:txBody>
      </p:sp>
      <p:sp>
        <p:nvSpPr>
          <p:cNvPr id="91166" name="Rectangle 37">
            <a:extLst>
              <a:ext uri="{FF2B5EF4-FFF2-40B4-BE49-F238E27FC236}">
                <a16:creationId xmlns:a16="http://schemas.microsoft.com/office/drawing/2014/main" id="{8FA9DCD8-2620-47AE-8389-1DFA722F977E}"/>
              </a:ext>
            </a:extLst>
          </p:cNvPr>
          <p:cNvSpPr>
            <a:spLocks noChangeArrowheads="1"/>
          </p:cNvSpPr>
          <p:nvPr/>
        </p:nvSpPr>
        <p:spPr bwMode="gray">
          <a:xfrm>
            <a:off x="3943350" y="3486151"/>
            <a:ext cx="400050" cy="18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a:latin typeface="Arial" panose="020B0604020202020204" pitchFamily="34" charset="0"/>
              </a:rPr>
              <a:t>nIRQ</a:t>
            </a:r>
          </a:p>
        </p:txBody>
      </p:sp>
    </p:spTree>
    <p:extLst>
      <p:ext uri="{BB962C8B-B14F-4D97-AF65-F5344CB8AC3E}">
        <p14:creationId xmlns:p14="http://schemas.microsoft.com/office/powerpoint/2010/main" val="2268424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1">
            <a:extLst>
              <a:ext uri="{FF2B5EF4-FFF2-40B4-BE49-F238E27FC236}">
                <a16:creationId xmlns:a16="http://schemas.microsoft.com/office/drawing/2014/main" id="{140AC7E9-AF36-491E-86A2-A581241C432E}"/>
              </a:ext>
            </a:extLst>
          </p:cNvPr>
          <p:cNvSpPr>
            <a:spLocks noGrp="1" noChangeArrowheads="1"/>
          </p:cNvSpPr>
          <p:nvPr>
            <p:ph type="title"/>
          </p:nvPr>
        </p:nvSpPr>
        <p:spPr bwMode="ltGray">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a:bodyPr>
          <a:lstStyle/>
          <a:p>
            <a:r>
              <a:rPr lang="en-US" altLang="en-US"/>
              <a:t>AMBA</a:t>
            </a:r>
          </a:p>
        </p:txBody>
      </p:sp>
      <p:sp>
        <p:nvSpPr>
          <p:cNvPr id="93187" name="Rectangle 62">
            <a:extLst>
              <a:ext uri="{FF2B5EF4-FFF2-40B4-BE49-F238E27FC236}">
                <a16:creationId xmlns:a16="http://schemas.microsoft.com/office/drawing/2014/main" id="{25805DA0-CE86-4180-9DF5-77088A1FD3BA}"/>
              </a:ext>
            </a:extLst>
          </p:cNvPr>
          <p:cNvSpPr>
            <a:spLocks noChangeArrowheads="1"/>
          </p:cNvSpPr>
          <p:nvPr/>
        </p:nvSpPr>
        <p:spPr bwMode="gray">
          <a:xfrm>
            <a:off x="2857501" y="1657350"/>
            <a:ext cx="4242197" cy="1885950"/>
          </a:xfrm>
          <a:prstGeom prst="rect">
            <a:avLst/>
          </a:prstGeom>
          <a:solidFill>
            <a:srgbClr val="A5D0E3"/>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3188" name="Freeform 63">
            <a:extLst>
              <a:ext uri="{FF2B5EF4-FFF2-40B4-BE49-F238E27FC236}">
                <a16:creationId xmlns:a16="http://schemas.microsoft.com/office/drawing/2014/main" id="{C31B58D2-4335-4A4D-90B5-9B917D504E84}"/>
              </a:ext>
            </a:extLst>
          </p:cNvPr>
          <p:cNvSpPr>
            <a:spLocks/>
          </p:cNvSpPr>
          <p:nvPr/>
        </p:nvSpPr>
        <p:spPr bwMode="gray">
          <a:xfrm>
            <a:off x="3474244" y="2358629"/>
            <a:ext cx="1829991" cy="551259"/>
          </a:xfrm>
          <a:custGeom>
            <a:avLst/>
            <a:gdLst>
              <a:gd name="T0" fmla="*/ 729 w 1537"/>
              <a:gd name="T1" fmla="*/ 0 h 463"/>
              <a:gd name="T2" fmla="*/ 806 w 1537"/>
              <a:gd name="T3" fmla="*/ 0 h 463"/>
              <a:gd name="T4" fmla="*/ 806 w 1537"/>
              <a:gd name="T5" fmla="*/ 269 h 463"/>
              <a:gd name="T6" fmla="*/ 1536 w 1537"/>
              <a:gd name="T7" fmla="*/ 269 h 463"/>
              <a:gd name="T8" fmla="*/ 1536 w 1537"/>
              <a:gd name="T9" fmla="*/ 346 h 463"/>
              <a:gd name="T10" fmla="*/ 1190 w 1537"/>
              <a:gd name="T11" fmla="*/ 346 h 463"/>
              <a:gd name="T12" fmla="*/ 1075 w 1537"/>
              <a:gd name="T13" fmla="*/ 346 h 463"/>
              <a:gd name="T14" fmla="*/ 1075 w 1537"/>
              <a:gd name="T15" fmla="*/ 462 h 463"/>
              <a:gd name="T16" fmla="*/ 998 w 1537"/>
              <a:gd name="T17" fmla="*/ 462 h 463"/>
              <a:gd name="T18" fmla="*/ 998 w 1537"/>
              <a:gd name="T19" fmla="*/ 423 h 463"/>
              <a:gd name="T20" fmla="*/ 998 w 1537"/>
              <a:gd name="T21" fmla="*/ 346 h 463"/>
              <a:gd name="T22" fmla="*/ 960 w 1537"/>
              <a:gd name="T23" fmla="*/ 346 h 463"/>
              <a:gd name="T24" fmla="*/ 614 w 1537"/>
              <a:gd name="T25" fmla="*/ 346 h 463"/>
              <a:gd name="T26" fmla="*/ 576 w 1537"/>
              <a:gd name="T27" fmla="*/ 346 h 463"/>
              <a:gd name="T28" fmla="*/ 537 w 1537"/>
              <a:gd name="T29" fmla="*/ 346 h 463"/>
              <a:gd name="T30" fmla="*/ 422 w 1537"/>
              <a:gd name="T31" fmla="*/ 346 h 463"/>
              <a:gd name="T32" fmla="*/ 384 w 1537"/>
              <a:gd name="T33" fmla="*/ 346 h 463"/>
              <a:gd name="T34" fmla="*/ 345 w 1537"/>
              <a:gd name="T35" fmla="*/ 346 h 463"/>
              <a:gd name="T36" fmla="*/ 0 w 1537"/>
              <a:gd name="T37" fmla="*/ 346 h 463"/>
              <a:gd name="T38" fmla="*/ 0 w 1537"/>
              <a:gd name="T39" fmla="*/ 269 h 463"/>
              <a:gd name="T40" fmla="*/ 729 w 1537"/>
              <a:gd name="T41" fmla="*/ 269 h 463"/>
              <a:gd name="T42" fmla="*/ 729 w 1537"/>
              <a:gd name="T43" fmla="*/ 0 h 46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37"/>
              <a:gd name="T67" fmla="*/ 0 h 463"/>
              <a:gd name="T68" fmla="*/ 1537 w 1537"/>
              <a:gd name="T69" fmla="*/ 463 h 46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37" h="463">
                <a:moveTo>
                  <a:pt x="729" y="0"/>
                </a:moveTo>
                <a:lnTo>
                  <a:pt x="806" y="0"/>
                </a:lnTo>
                <a:lnTo>
                  <a:pt x="806" y="269"/>
                </a:lnTo>
                <a:lnTo>
                  <a:pt x="1536" y="269"/>
                </a:lnTo>
                <a:lnTo>
                  <a:pt x="1536" y="346"/>
                </a:lnTo>
                <a:lnTo>
                  <a:pt x="1190" y="346"/>
                </a:lnTo>
                <a:lnTo>
                  <a:pt x="1075" y="346"/>
                </a:lnTo>
                <a:lnTo>
                  <a:pt x="1075" y="462"/>
                </a:lnTo>
                <a:lnTo>
                  <a:pt x="998" y="462"/>
                </a:lnTo>
                <a:lnTo>
                  <a:pt x="998" y="423"/>
                </a:lnTo>
                <a:lnTo>
                  <a:pt x="998" y="346"/>
                </a:lnTo>
                <a:lnTo>
                  <a:pt x="960" y="346"/>
                </a:lnTo>
                <a:lnTo>
                  <a:pt x="614" y="346"/>
                </a:lnTo>
                <a:lnTo>
                  <a:pt x="576" y="346"/>
                </a:lnTo>
                <a:lnTo>
                  <a:pt x="537" y="346"/>
                </a:lnTo>
                <a:lnTo>
                  <a:pt x="422" y="346"/>
                </a:lnTo>
                <a:lnTo>
                  <a:pt x="384" y="346"/>
                </a:lnTo>
                <a:lnTo>
                  <a:pt x="345" y="346"/>
                </a:lnTo>
                <a:lnTo>
                  <a:pt x="0" y="346"/>
                </a:lnTo>
                <a:lnTo>
                  <a:pt x="0" y="269"/>
                </a:lnTo>
                <a:lnTo>
                  <a:pt x="729" y="269"/>
                </a:lnTo>
                <a:lnTo>
                  <a:pt x="729" y="0"/>
                </a:lnTo>
              </a:path>
            </a:pathLst>
          </a:custGeom>
          <a:solidFill>
            <a:srgbClr val="969696"/>
          </a:solidFill>
          <a:ln w="12700" cap="rnd">
            <a:solidFill>
              <a:schemeClr val="tx1"/>
            </a:solidFill>
            <a:round/>
            <a:headEnd/>
            <a:tailEnd/>
          </a:ln>
        </p:spPr>
        <p:txBody>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3189" name="Rectangle 64">
            <a:extLst>
              <a:ext uri="{FF2B5EF4-FFF2-40B4-BE49-F238E27FC236}">
                <a16:creationId xmlns:a16="http://schemas.microsoft.com/office/drawing/2014/main" id="{DD09DFF5-363B-4AFA-A4E4-F1D62B171679}"/>
              </a:ext>
            </a:extLst>
          </p:cNvPr>
          <p:cNvSpPr>
            <a:spLocks noChangeArrowheads="1"/>
          </p:cNvSpPr>
          <p:nvPr/>
        </p:nvSpPr>
        <p:spPr bwMode="gray">
          <a:xfrm rot="16200000">
            <a:off x="5103616" y="2616399"/>
            <a:ext cx="629840" cy="219075"/>
          </a:xfrm>
          <a:prstGeom prst="rect">
            <a:avLst/>
          </a:prstGeom>
          <a:solidFill>
            <a:schemeClr val="folHlink"/>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Bridge</a:t>
            </a:r>
          </a:p>
        </p:txBody>
      </p:sp>
      <p:sp>
        <p:nvSpPr>
          <p:cNvPr id="93190" name="Rectangle 65">
            <a:extLst>
              <a:ext uri="{FF2B5EF4-FFF2-40B4-BE49-F238E27FC236}">
                <a16:creationId xmlns:a16="http://schemas.microsoft.com/office/drawing/2014/main" id="{9C162C6F-CC79-4974-A3D8-B6BDB8BD3D19}"/>
              </a:ext>
            </a:extLst>
          </p:cNvPr>
          <p:cNvSpPr>
            <a:spLocks noChangeArrowheads="1"/>
          </p:cNvSpPr>
          <p:nvPr/>
        </p:nvSpPr>
        <p:spPr bwMode="gray">
          <a:xfrm>
            <a:off x="5628086" y="2227661"/>
            <a:ext cx="631031" cy="310753"/>
          </a:xfrm>
          <a:prstGeom prst="rect">
            <a:avLst/>
          </a:prstGeom>
          <a:solidFill>
            <a:schemeClr val="accent2"/>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Timer</a:t>
            </a:r>
          </a:p>
        </p:txBody>
      </p:sp>
      <p:sp>
        <p:nvSpPr>
          <p:cNvPr id="93191" name="Rectangle 66">
            <a:extLst>
              <a:ext uri="{FF2B5EF4-FFF2-40B4-BE49-F238E27FC236}">
                <a16:creationId xmlns:a16="http://schemas.microsoft.com/office/drawing/2014/main" id="{808A84D6-D7E8-469D-A1EB-64E90913310A}"/>
              </a:ext>
            </a:extLst>
          </p:cNvPr>
          <p:cNvSpPr>
            <a:spLocks noChangeArrowheads="1"/>
          </p:cNvSpPr>
          <p:nvPr/>
        </p:nvSpPr>
        <p:spPr bwMode="gray">
          <a:xfrm>
            <a:off x="4400551" y="2914650"/>
            <a:ext cx="631031" cy="447675"/>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On-chip</a:t>
            </a:r>
          </a:p>
          <a:p>
            <a:pPr algn="ctr"/>
            <a:r>
              <a:rPr lang="en-US" altLang="en-US" sz="900">
                <a:latin typeface="Helvetica" panose="020B0604020202020204" pitchFamily="34" charset="0"/>
              </a:rPr>
              <a:t>RAM</a:t>
            </a:r>
          </a:p>
        </p:txBody>
      </p:sp>
      <p:sp>
        <p:nvSpPr>
          <p:cNvPr id="93192" name="Rectangle 67">
            <a:extLst>
              <a:ext uri="{FF2B5EF4-FFF2-40B4-BE49-F238E27FC236}">
                <a16:creationId xmlns:a16="http://schemas.microsoft.com/office/drawing/2014/main" id="{EC62761E-E714-4DC5-BC7C-36D1010A9D2C}"/>
              </a:ext>
            </a:extLst>
          </p:cNvPr>
          <p:cNvSpPr>
            <a:spLocks noChangeArrowheads="1"/>
          </p:cNvSpPr>
          <p:nvPr/>
        </p:nvSpPr>
        <p:spPr bwMode="gray">
          <a:xfrm>
            <a:off x="4000501" y="1828800"/>
            <a:ext cx="813197" cy="539354"/>
          </a:xfrm>
          <a:prstGeom prst="rect">
            <a:avLst/>
          </a:prstGeom>
          <a:solidFill>
            <a:schemeClr val="tx2"/>
          </a:solidFill>
          <a:ln w="12700">
            <a:solidFill>
              <a:schemeClr val="tx1"/>
            </a:solidFill>
            <a:prstDash val="sysDot"/>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050">
                <a:latin typeface="Helvetica" panose="020B0604020202020204" pitchFamily="34" charset="0"/>
              </a:rPr>
              <a:t>ARM</a:t>
            </a:r>
          </a:p>
        </p:txBody>
      </p:sp>
      <p:sp>
        <p:nvSpPr>
          <p:cNvPr id="93193" name="Rectangle 68">
            <a:extLst>
              <a:ext uri="{FF2B5EF4-FFF2-40B4-BE49-F238E27FC236}">
                <a16:creationId xmlns:a16="http://schemas.microsoft.com/office/drawing/2014/main" id="{8617A8ED-9045-400B-8A64-B5A031EC8220}"/>
              </a:ext>
            </a:extLst>
          </p:cNvPr>
          <p:cNvSpPr>
            <a:spLocks noChangeArrowheads="1"/>
          </p:cNvSpPr>
          <p:nvPr/>
        </p:nvSpPr>
        <p:spPr bwMode="gray">
          <a:xfrm>
            <a:off x="5948364" y="2913460"/>
            <a:ext cx="721519" cy="357188"/>
          </a:xfrm>
          <a:prstGeom prst="rect">
            <a:avLst/>
          </a:prstGeom>
          <a:solidFill>
            <a:schemeClr val="accent2"/>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Interrupt</a:t>
            </a:r>
          </a:p>
          <a:p>
            <a:pPr algn="ctr"/>
            <a:r>
              <a:rPr lang="en-US" altLang="en-US" sz="900">
                <a:latin typeface="Helvetica" panose="020B0604020202020204" pitchFamily="34" charset="0"/>
              </a:rPr>
              <a:t>Controller</a:t>
            </a:r>
          </a:p>
        </p:txBody>
      </p:sp>
      <p:sp>
        <p:nvSpPr>
          <p:cNvPr id="93194" name="Line 69">
            <a:extLst>
              <a:ext uri="{FF2B5EF4-FFF2-40B4-BE49-F238E27FC236}">
                <a16:creationId xmlns:a16="http://schemas.microsoft.com/office/drawing/2014/main" id="{683FD6AE-80B2-4E30-92AD-78B269655146}"/>
              </a:ext>
            </a:extLst>
          </p:cNvPr>
          <p:cNvSpPr>
            <a:spLocks noChangeShapeType="1"/>
          </p:cNvSpPr>
          <p:nvPr/>
        </p:nvSpPr>
        <p:spPr bwMode="gray">
          <a:xfrm>
            <a:off x="3475436" y="2680097"/>
            <a:ext cx="45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5" name="Line 70">
            <a:extLst>
              <a:ext uri="{FF2B5EF4-FFF2-40B4-BE49-F238E27FC236}">
                <a16:creationId xmlns:a16="http://schemas.microsoft.com/office/drawing/2014/main" id="{DD73110F-8EB0-4C36-8290-67AB7BD2F17A}"/>
              </a:ext>
            </a:extLst>
          </p:cNvPr>
          <p:cNvSpPr>
            <a:spLocks noChangeShapeType="1"/>
          </p:cNvSpPr>
          <p:nvPr/>
        </p:nvSpPr>
        <p:spPr bwMode="gray">
          <a:xfrm>
            <a:off x="3475436" y="2771775"/>
            <a:ext cx="45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6" name="Line 71">
            <a:extLst>
              <a:ext uri="{FF2B5EF4-FFF2-40B4-BE49-F238E27FC236}">
                <a16:creationId xmlns:a16="http://schemas.microsoft.com/office/drawing/2014/main" id="{4E35C8A6-8A15-4CDE-80CF-4157F0AD6CF5}"/>
              </a:ext>
            </a:extLst>
          </p:cNvPr>
          <p:cNvSpPr>
            <a:spLocks noChangeShapeType="1"/>
          </p:cNvSpPr>
          <p:nvPr/>
        </p:nvSpPr>
        <p:spPr bwMode="gray">
          <a:xfrm flipV="1">
            <a:off x="4343400" y="2358629"/>
            <a:ext cx="0" cy="4643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7" name="Line 72">
            <a:extLst>
              <a:ext uri="{FF2B5EF4-FFF2-40B4-BE49-F238E27FC236}">
                <a16:creationId xmlns:a16="http://schemas.microsoft.com/office/drawing/2014/main" id="{824BB5BF-6E8A-4E63-821E-2BB089128B98}"/>
              </a:ext>
            </a:extLst>
          </p:cNvPr>
          <p:cNvSpPr>
            <a:spLocks noChangeShapeType="1"/>
          </p:cNvSpPr>
          <p:nvPr/>
        </p:nvSpPr>
        <p:spPr bwMode="gray">
          <a:xfrm flipV="1">
            <a:off x="4435079" y="2358629"/>
            <a:ext cx="0" cy="4643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8" name="Line 73">
            <a:extLst>
              <a:ext uri="{FF2B5EF4-FFF2-40B4-BE49-F238E27FC236}">
                <a16:creationId xmlns:a16="http://schemas.microsoft.com/office/drawing/2014/main" id="{D7CD8618-5389-4EFF-9B4C-E36F41851AC3}"/>
              </a:ext>
            </a:extLst>
          </p:cNvPr>
          <p:cNvSpPr>
            <a:spLocks noChangeShapeType="1"/>
          </p:cNvSpPr>
          <p:nvPr/>
        </p:nvSpPr>
        <p:spPr bwMode="gray">
          <a:xfrm>
            <a:off x="5943600" y="2543176"/>
            <a:ext cx="0" cy="1833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9" name="Rectangle 74">
            <a:extLst>
              <a:ext uri="{FF2B5EF4-FFF2-40B4-BE49-F238E27FC236}">
                <a16:creationId xmlns:a16="http://schemas.microsoft.com/office/drawing/2014/main" id="{CF8715F4-9A87-4F1B-AE8B-916FC8A617DF}"/>
              </a:ext>
            </a:extLst>
          </p:cNvPr>
          <p:cNvSpPr>
            <a:spLocks noChangeArrowheads="1"/>
          </p:cNvSpPr>
          <p:nvPr/>
        </p:nvSpPr>
        <p:spPr bwMode="gray">
          <a:xfrm>
            <a:off x="6405563" y="2227661"/>
            <a:ext cx="629841" cy="310753"/>
          </a:xfrm>
          <a:prstGeom prst="rect">
            <a:avLst/>
          </a:prstGeom>
          <a:solidFill>
            <a:schemeClr val="accent2"/>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Remap/</a:t>
            </a:r>
          </a:p>
          <a:p>
            <a:pPr algn="ctr"/>
            <a:r>
              <a:rPr lang="en-US" altLang="en-US" sz="900">
                <a:latin typeface="Helvetica" panose="020B0604020202020204" pitchFamily="34" charset="0"/>
              </a:rPr>
              <a:t>Pause</a:t>
            </a:r>
          </a:p>
        </p:txBody>
      </p:sp>
      <p:sp>
        <p:nvSpPr>
          <p:cNvPr id="93200" name="Line 75">
            <a:extLst>
              <a:ext uri="{FF2B5EF4-FFF2-40B4-BE49-F238E27FC236}">
                <a16:creationId xmlns:a16="http://schemas.microsoft.com/office/drawing/2014/main" id="{F0FF2520-BB65-4A77-B702-5B85C68C479B}"/>
              </a:ext>
            </a:extLst>
          </p:cNvPr>
          <p:cNvSpPr>
            <a:spLocks noChangeShapeType="1"/>
          </p:cNvSpPr>
          <p:nvPr/>
        </p:nvSpPr>
        <p:spPr bwMode="gray">
          <a:xfrm>
            <a:off x="6309122" y="2726531"/>
            <a:ext cx="0" cy="1821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1" name="Line 76">
            <a:extLst>
              <a:ext uri="{FF2B5EF4-FFF2-40B4-BE49-F238E27FC236}">
                <a16:creationId xmlns:a16="http://schemas.microsoft.com/office/drawing/2014/main" id="{0ED2C5B4-2641-44A3-A130-7B34BBA497C8}"/>
              </a:ext>
            </a:extLst>
          </p:cNvPr>
          <p:cNvSpPr>
            <a:spLocks noChangeShapeType="1"/>
          </p:cNvSpPr>
          <p:nvPr/>
        </p:nvSpPr>
        <p:spPr bwMode="gray">
          <a:xfrm>
            <a:off x="6719888" y="2543176"/>
            <a:ext cx="0" cy="1833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2" name="Line 77">
            <a:extLst>
              <a:ext uri="{FF2B5EF4-FFF2-40B4-BE49-F238E27FC236}">
                <a16:creationId xmlns:a16="http://schemas.microsoft.com/office/drawing/2014/main" id="{6AB36DF9-DA12-487D-B58E-98876B370FB7}"/>
              </a:ext>
            </a:extLst>
          </p:cNvPr>
          <p:cNvSpPr>
            <a:spLocks noChangeShapeType="1"/>
          </p:cNvSpPr>
          <p:nvPr/>
        </p:nvSpPr>
        <p:spPr bwMode="gray">
          <a:xfrm flipH="1">
            <a:off x="5531645" y="2726531"/>
            <a:ext cx="1188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3" name="Line 78">
            <a:extLst>
              <a:ext uri="{FF2B5EF4-FFF2-40B4-BE49-F238E27FC236}">
                <a16:creationId xmlns:a16="http://schemas.microsoft.com/office/drawing/2014/main" id="{678760F8-94BD-4644-A1D3-A471DD746089}"/>
              </a:ext>
            </a:extLst>
          </p:cNvPr>
          <p:cNvSpPr>
            <a:spLocks noChangeShapeType="1"/>
          </p:cNvSpPr>
          <p:nvPr/>
        </p:nvSpPr>
        <p:spPr bwMode="gray">
          <a:xfrm>
            <a:off x="5257801" y="2680097"/>
            <a:ext cx="45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4" name="Line 79">
            <a:extLst>
              <a:ext uri="{FF2B5EF4-FFF2-40B4-BE49-F238E27FC236}">
                <a16:creationId xmlns:a16="http://schemas.microsoft.com/office/drawing/2014/main" id="{3EA2F10C-C94F-46E9-BFC2-C9364BE46929}"/>
              </a:ext>
            </a:extLst>
          </p:cNvPr>
          <p:cNvSpPr>
            <a:spLocks noChangeShapeType="1"/>
          </p:cNvSpPr>
          <p:nvPr/>
        </p:nvSpPr>
        <p:spPr bwMode="gray">
          <a:xfrm>
            <a:off x="5257801" y="2771775"/>
            <a:ext cx="45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5" name="Rectangle 80">
            <a:extLst>
              <a:ext uri="{FF2B5EF4-FFF2-40B4-BE49-F238E27FC236}">
                <a16:creationId xmlns:a16="http://schemas.microsoft.com/office/drawing/2014/main" id="{FA68F865-2CA7-44B8-925B-D7BE6BBEF1A7}"/>
              </a:ext>
            </a:extLst>
          </p:cNvPr>
          <p:cNvSpPr>
            <a:spLocks noChangeArrowheads="1"/>
          </p:cNvSpPr>
          <p:nvPr/>
        </p:nvSpPr>
        <p:spPr bwMode="gray">
          <a:xfrm>
            <a:off x="2884885" y="2135981"/>
            <a:ext cx="585788" cy="219075"/>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TIC</a:t>
            </a:r>
          </a:p>
        </p:txBody>
      </p:sp>
      <p:sp>
        <p:nvSpPr>
          <p:cNvPr id="93206" name="Rectangle 81">
            <a:extLst>
              <a:ext uri="{FF2B5EF4-FFF2-40B4-BE49-F238E27FC236}">
                <a16:creationId xmlns:a16="http://schemas.microsoft.com/office/drawing/2014/main" id="{7B8D97B0-CE51-46FC-B81C-EECA058D7DE9}"/>
              </a:ext>
            </a:extLst>
          </p:cNvPr>
          <p:cNvSpPr>
            <a:spLocks noChangeArrowheads="1"/>
          </p:cNvSpPr>
          <p:nvPr/>
        </p:nvSpPr>
        <p:spPr bwMode="gray">
          <a:xfrm>
            <a:off x="3127774" y="1710928"/>
            <a:ext cx="525065" cy="233363"/>
          </a:xfrm>
          <a:prstGeom prst="rect">
            <a:avLst/>
          </a:prstGeom>
          <a:solidFill>
            <a:schemeClr val="folHlink"/>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Arbiter</a:t>
            </a:r>
          </a:p>
        </p:txBody>
      </p:sp>
      <p:sp>
        <p:nvSpPr>
          <p:cNvPr id="93207" name="Line 82">
            <a:extLst>
              <a:ext uri="{FF2B5EF4-FFF2-40B4-BE49-F238E27FC236}">
                <a16:creationId xmlns:a16="http://schemas.microsoft.com/office/drawing/2014/main" id="{CF2FA440-92AD-438C-AF89-81B3B2D21611}"/>
              </a:ext>
            </a:extLst>
          </p:cNvPr>
          <p:cNvSpPr>
            <a:spLocks noChangeShapeType="1"/>
          </p:cNvSpPr>
          <p:nvPr/>
        </p:nvSpPr>
        <p:spPr bwMode="gray">
          <a:xfrm>
            <a:off x="3337322" y="1947863"/>
            <a:ext cx="0" cy="1821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8" name="Line 83">
            <a:extLst>
              <a:ext uri="{FF2B5EF4-FFF2-40B4-BE49-F238E27FC236}">
                <a16:creationId xmlns:a16="http://schemas.microsoft.com/office/drawing/2014/main" id="{7D65ED0A-5C6D-4DF9-BB67-9664FC5C3263}"/>
              </a:ext>
            </a:extLst>
          </p:cNvPr>
          <p:cNvSpPr>
            <a:spLocks noChangeShapeType="1"/>
          </p:cNvSpPr>
          <p:nvPr/>
        </p:nvSpPr>
        <p:spPr bwMode="gray">
          <a:xfrm>
            <a:off x="3429000" y="1949053"/>
            <a:ext cx="0" cy="10834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9" name="Line 84">
            <a:extLst>
              <a:ext uri="{FF2B5EF4-FFF2-40B4-BE49-F238E27FC236}">
                <a16:creationId xmlns:a16="http://schemas.microsoft.com/office/drawing/2014/main" id="{BF65C1A2-A63F-4110-9B23-285FF2600D0E}"/>
              </a:ext>
            </a:extLst>
          </p:cNvPr>
          <p:cNvSpPr>
            <a:spLocks noChangeShapeType="1"/>
          </p:cNvSpPr>
          <p:nvPr/>
        </p:nvSpPr>
        <p:spPr bwMode="gray">
          <a:xfrm>
            <a:off x="3429000" y="2057400"/>
            <a:ext cx="571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0" name="Line 85">
            <a:extLst>
              <a:ext uri="{FF2B5EF4-FFF2-40B4-BE49-F238E27FC236}">
                <a16:creationId xmlns:a16="http://schemas.microsoft.com/office/drawing/2014/main" id="{C248F39E-91E0-4BCD-82EF-4F2562F272E3}"/>
              </a:ext>
            </a:extLst>
          </p:cNvPr>
          <p:cNvSpPr>
            <a:spLocks noChangeShapeType="1"/>
          </p:cNvSpPr>
          <p:nvPr/>
        </p:nvSpPr>
        <p:spPr bwMode="gray">
          <a:xfrm>
            <a:off x="3886200" y="3429000"/>
            <a:ext cx="1543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1" name="Line 86">
            <a:extLst>
              <a:ext uri="{FF2B5EF4-FFF2-40B4-BE49-F238E27FC236}">
                <a16:creationId xmlns:a16="http://schemas.microsoft.com/office/drawing/2014/main" id="{71877410-0F24-4DEB-A2CD-DDD16478F204}"/>
              </a:ext>
            </a:extLst>
          </p:cNvPr>
          <p:cNvSpPr>
            <a:spLocks noChangeShapeType="1"/>
          </p:cNvSpPr>
          <p:nvPr/>
        </p:nvSpPr>
        <p:spPr bwMode="gray">
          <a:xfrm>
            <a:off x="5429250" y="3028950"/>
            <a:ext cx="0" cy="4000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2" name="Line 87">
            <a:extLst>
              <a:ext uri="{FF2B5EF4-FFF2-40B4-BE49-F238E27FC236}">
                <a16:creationId xmlns:a16="http://schemas.microsoft.com/office/drawing/2014/main" id="{054DB6B5-38B3-4E47-A512-F4041FBCA393}"/>
              </a:ext>
            </a:extLst>
          </p:cNvPr>
          <p:cNvSpPr>
            <a:spLocks noChangeShapeType="1"/>
          </p:cNvSpPr>
          <p:nvPr/>
        </p:nvSpPr>
        <p:spPr bwMode="gray">
          <a:xfrm>
            <a:off x="3371850" y="3200400"/>
            <a:ext cx="228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3" name="Line 88">
            <a:extLst>
              <a:ext uri="{FF2B5EF4-FFF2-40B4-BE49-F238E27FC236}">
                <a16:creationId xmlns:a16="http://schemas.microsoft.com/office/drawing/2014/main" id="{EF7AC307-D43A-4E34-8F83-269571029335}"/>
              </a:ext>
            </a:extLst>
          </p:cNvPr>
          <p:cNvSpPr>
            <a:spLocks noChangeShapeType="1"/>
          </p:cNvSpPr>
          <p:nvPr/>
        </p:nvSpPr>
        <p:spPr bwMode="gray">
          <a:xfrm>
            <a:off x="3371850" y="29718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4" name="Rectangle 89">
            <a:extLst>
              <a:ext uri="{FF2B5EF4-FFF2-40B4-BE49-F238E27FC236}">
                <a16:creationId xmlns:a16="http://schemas.microsoft.com/office/drawing/2014/main" id="{7A8FE93C-A20C-41ED-AEF5-F146EF98D2EE}"/>
              </a:ext>
            </a:extLst>
          </p:cNvPr>
          <p:cNvSpPr>
            <a:spLocks noChangeArrowheads="1"/>
          </p:cNvSpPr>
          <p:nvPr/>
        </p:nvSpPr>
        <p:spPr bwMode="gray">
          <a:xfrm>
            <a:off x="4000501" y="2343150"/>
            <a:ext cx="813197" cy="128588"/>
          </a:xfrm>
          <a:prstGeom prst="rect">
            <a:avLst/>
          </a:prstGeom>
          <a:solidFill>
            <a:srgbClr val="33CC33"/>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b="0">
                <a:latin typeface="Helvetica" panose="020B0604020202020204" pitchFamily="34" charset="0"/>
              </a:rPr>
              <a:t>Bus Interface</a:t>
            </a:r>
          </a:p>
        </p:txBody>
      </p:sp>
      <p:sp>
        <p:nvSpPr>
          <p:cNvPr id="93215" name="Rectangle 90">
            <a:extLst>
              <a:ext uri="{FF2B5EF4-FFF2-40B4-BE49-F238E27FC236}">
                <a16:creationId xmlns:a16="http://schemas.microsoft.com/office/drawing/2014/main" id="{9F2AFF6B-56E7-45CF-817A-13994CBA37BD}"/>
              </a:ext>
            </a:extLst>
          </p:cNvPr>
          <p:cNvSpPr>
            <a:spLocks noChangeArrowheads="1"/>
          </p:cNvSpPr>
          <p:nvPr/>
        </p:nvSpPr>
        <p:spPr bwMode="gray">
          <a:xfrm>
            <a:off x="2016920" y="2274094"/>
            <a:ext cx="584597" cy="401241"/>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External</a:t>
            </a:r>
          </a:p>
          <a:p>
            <a:pPr algn="ctr"/>
            <a:r>
              <a:rPr lang="en-US" altLang="en-US" sz="900">
                <a:latin typeface="Helvetica" panose="020B0604020202020204" pitchFamily="34" charset="0"/>
              </a:rPr>
              <a:t>ROM</a:t>
            </a:r>
          </a:p>
        </p:txBody>
      </p:sp>
      <p:sp>
        <p:nvSpPr>
          <p:cNvPr id="93216" name="Rectangle 91">
            <a:extLst>
              <a:ext uri="{FF2B5EF4-FFF2-40B4-BE49-F238E27FC236}">
                <a16:creationId xmlns:a16="http://schemas.microsoft.com/office/drawing/2014/main" id="{910E58B7-45B1-46FC-AC12-3E5A76102B25}"/>
              </a:ext>
            </a:extLst>
          </p:cNvPr>
          <p:cNvSpPr>
            <a:spLocks noChangeArrowheads="1"/>
          </p:cNvSpPr>
          <p:nvPr/>
        </p:nvSpPr>
        <p:spPr bwMode="gray">
          <a:xfrm>
            <a:off x="2016920" y="2776539"/>
            <a:ext cx="584597" cy="402431"/>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External</a:t>
            </a:r>
          </a:p>
          <a:p>
            <a:pPr algn="ctr"/>
            <a:r>
              <a:rPr lang="en-US" altLang="en-US" sz="900">
                <a:latin typeface="Helvetica" panose="020B0604020202020204" pitchFamily="34" charset="0"/>
              </a:rPr>
              <a:t>RAM</a:t>
            </a:r>
          </a:p>
        </p:txBody>
      </p:sp>
      <p:sp>
        <p:nvSpPr>
          <p:cNvPr id="93217" name="Line 92">
            <a:extLst>
              <a:ext uri="{FF2B5EF4-FFF2-40B4-BE49-F238E27FC236}">
                <a16:creationId xmlns:a16="http://schemas.microsoft.com/office/drawing/2014/main" id="{22075009-EC4E-45E5-B85E-8343B8ACDEF8}"/>
              </a:ext>
            </a:extLst>
          </p:cNvPr>
          <p:cNvSpPr>
            <a:spLocks noChangeShapeType="1"/>
          </p:cNvSpPr>
          <p:nvPr/>
        </p:nvSpPr>
        <p:spPr bwMode="gray">
          <a:xfrm>
            <a:off x="2605087" y="2497931"/>
            <a:ext cx="9167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8" name="Line 93">
            <a:extLst>
              <a:ext uri="{FF2B5EF4-FFF2-40B4-BE49-F238E27FC236}">
                <a16:creationId xmlns:a16="http://schemas.microsoft.com/office/drawing/2014/main" id="{6466F035-59AB-4C09-9614-ED3321C466B2}"/>
              </a:ext>
            </a:extLst>
          </p:cNvPr>
          <p:cNvSpPr>
            <a:spLocks noChangeShapeType="1"/>
          </p:cNvSpPr>
          <p:nvPr/>
        </p:nvSpPr>
        <p:spPr bwMode="gray">
          <a:xfrm>
            <a:off x="2605087" y="3000375"/>
            <a:ext cx="9167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9" name="Line 94">
            <a:extLst>
              <a:ext uri="{FF2B5EF4-FFF2-40B4-BE49-F238E27FC236}">
                <a16:creationId xmlns:a16="http://schemas.microsoft.com/office/drawing/2014/main" id="{0A3C1F7F-2096-427E-8B62-53E25D47EFE1}"/>
              </a:ext>
            </a:extLst>
          </p:cNvPr>
          <p:cNvSpPr>
            <a:spLocks noChangeShapeType="1"/>
          </p:cNvSpPr>
          <p:nvPr/>
        </p:nvSpPr>
        <p:spPr bwMode="gray">
          <a:xfrm>
            <a:off x="2696767" y="2726531"/>
            <a:ext cx="18216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0" name="Line 95">
            <a:extLst>
              <a:ext uri="{FF2B5EF4-FFF2-40B4-BE49-F238E27FC236}">
                <a16:creationId xmlns:a16="http://schemas.microsoft.com/office/drawing/2014/main" id="{36662457-99A0-45F6-A43F-34E66B8F03A2}"/>
              </a:ext>
            </a:extLst>
          </p:cNvPr>
          <p:cNvSpPr>
            <a:spLocks noChangeShapeType="1"/>
          </p:cNvSpPr>
          <p:nvPr/>
        </p:nvSpPr>
        <p:spPr bwMode="gray">
          <a:xfrm>
            <a:off x="2697956" y="2497932"/>
            <a:ext cx="0" cy="50244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1" name="Rectangle 96">
            <a:extLst>
              <a:ext uri="{FF2B5EF4-FFF2-40B4-BE49-F238E27FC236}">
                <a16:creationId xmlns:a16="http://schemas.microsoft.com/office/drawing/2014/main" id="{605A5B62-9778-4277-81DD-8F18E604A66B}"/>
              </a:ext>
            </a:extLst>
          </p:cNvPr>
          <p:cNvSpPr>
            <a:spLocks noChangeArrowheads="1"/>
          </p:cNvSpPr>
          <p:nvPr/>
        </p:nvSpPr>
        <p:spPr bwMode="gray">
          <a:xfrm>
            <a:off x="5003006" y="1710928"/>
            <a:ext cx="523875" cy="233363"/>
          </a:xfrm>
          <a:prstGeom prst="rect">
            <a:avLst/>
          </a:prstGeom>
          <a:solidFill>
            <a:schemeClr val="folHlink"/>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Reset</a:t>
            </a:r>
          </a:p>
        </p:txBody>
      </p:sp>
      <p:sp>
        <p:nvSpPr>
          <p:cNvPr id="93222" name="Line 97">
            <a:extLst>
              <a:ext uri="{FF2B5EF4-FFF2-40B4-BE49-F238E27FC236}">
                <a16:creationId xmlns:a16="http://schemas.microsoft.com/office/drawing/2014/main" id="{C56413B5-23B5-4FF3-9A68-02CAC7AB3DE8}"/>
              </a:ext>
            </a:extLst>
          </p:cNvPr>
          <p:cNvSpPr>
            <a:spLocks noChangeShapeType="1"/>
          </p:cNvSpPr>
          <p:nvPr/>
        </p:nvSpPr>
        <p:spPr bwMode="auto">
          <a:xfrm>
            <a:off x="3429000" y="3543300"/>
            <a:ext cx="0" cy="4572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3" name="Line 98">
            <a:extLst>
              <a:ext uri="{FF2B5EF4-FFF2-40B4-BE49-F238E27FC236}">
                <a16:creationId xmlns:a16="http://schemas.microsoft.com/office/drawing/2014/main" id="{3D575146-0CAC-4F3C-82C1-5822F2B1D198}"/>
              </a:ext>
            </a:extLst>
          </p:cNvPr>
          <p:cNvSpPr>
            <a:spLocks noChangeShapeType="1"/>
          </p:cNvSpPr>
          <p:nvPr/>
        </p:nvSpPr>
        <p:spPr bwMode="auto">
          <a:xfrm>
            <a:off x="5429250" y="3543300"/>
            <a:ext cx="0" cy="4572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4" name="Line 99">
            <a:extLst>
              <a:ext uri="{FF2B5EF4-FFF2-40B4-BE49-F238E27FC236}">
                <a16:creationId xmlns:a16="http://schemas.microsoft.com/office/drawing/2014/main" id="{AED27599-8388-4C12-BDF4-BC0C54074FBA}"/>
              </a:ext>
            </a:extLst>
          </p:cNvPr>
          <p:cNvSpPr>
            <a:spLocks noChangeShapeType="1"/>
          </p:cNvSpPr>
          <p:nvPr/>
        </p:nvSpPr>
        <p:spPr bwMode="auto">
          <a:xfrm>
            <a:off x="6743700" y="3543300"/>
            <a:ext cx="0" cy="4572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5" name="Line 100">
            <a:extLst>
              <a:ext uri="{FF2B5EF4-FFF2-40B4-BE49-F238E27FC236}">
                <a16:creationId xmlns:a16="http://schemas.microsoft.com/office/drawing/2014/main" id="{870829CE-4571-4C7E-84AD-17ADE925CF53}"/>
              </a:ext>
            </a:extLst>
          </p:cNvPr>
          <p:cNvSpPr>
            <a:spLocks noChangeShapeType="1"/>
          </p:cNvSpPr>
          <p:nvPr/>
        </p:nvSpPr>
        <p:spPr bwMode="auto">
          <a:xfrm>
            <a:off x="3429000" y="3771900"/>
            <a:ext cx="2000250" cy="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93226" name="Line 101">
            <a:extLst>
              <a:ext uri="{FF2B5EF4-FFF2-40B4-BE49-F238E27FC236}">
                <a16:creationId xmlns:a16="http://schemas.microsoft.com/office/drawing/2014/main" id="{02CC00FD-D6F5-406F-8C2E-BF0A524E3FF0}"/>
              </a:ext>
            </a:extLst>
          </p:cNvPr>
          <p:cNvSpPr>
            <a:spLocks noChangeShapeType="1"/>
          </p:cNvSpPr>
          <p:nvPr/>
        </p:nvSpPr>
        <p:spPr bwMode="auto">
          <a:xfrm>
            <a:off x="5429250" y="3771900"/>
            <a:ext cx="1314450" cy="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93227" name="Rectangle 102">
            <a:extLst>
              <a:ext uri="{FF2B5EF4-FFF2-40B4-BE49-F238E27FC236}">
                <a16:creationId xmlns:a16="http://schemas.microsoft.com/office/drawing/2014/main" id="{BED5BE03-1E9D-401F-A546-1D01DA77DEAE}"/>
              </a:ext>
            </a:extLst>
          </p:cNvPr>
          <p:cNvSpPr>
            <a:spLocks noChangeArrowheads="1"/>
          </p:cNvSpPr>
          <p:nvPr/>
        </p:nvSpPr>
        <p:spPr bwMode="auto">
          <a:xfrm>
            <a:off x="3429000" y="3771900"/>
            <a:ext cx="2000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lstStyle>
            <a:lvl1pPr defTabSz="762000">
              <a:defRPr sz="1400" b="1">
                <a:solidFill>
                  <a:schemeClr val="tx1"/>
                </a:solidFill>
                <a:latin typeface="Courier New" panose="02070309020205020404" pitchFamily="49" charset="0"/>
                <a:ea typeface="MS PGothic" panose="020B0600070205080204" pitchFamily="34" charset="-128"/>
              </a:defRPr>
            </a:lvl1pPr>
            <a:lvl2pPr marL="37931725" indent="-37474525" defTabSz="7620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b="0">
                <a:latin typeface="Helvetica" panose="020B0604020202020204" pitchFamily="34" charset="0"/>
              </a:rPr>
              <a:t>System Bus</a:t>
            </a:r>
          </a:p>
        </p:txBody>
      </p:sp>
      <p:sp>
        <p:nvSpPr>
          <p:cNvPr id="93228" name="Rectangle 103">
            <a:extLst>
              <a:ext uri="{FF2B5EF4-FFF2-40B4-BE49-F238E27FC236}">
                <a16:creationId xmlns:a16="http://schemas.microsoft.com/office/drawing/2014/main" id="{2843BB3E-11EA-4183-A6D4-E34565FC7D68}"/>
              </a:ext>
            </a:extLst>
          </p:cNvPr>
          <p:cNvSpPr>
            <a:spLocks noChangeArrowheads="1"/>
          </p:cNvSpPr>
          <p:nvPr/>
        </p:nvSpPr>
        <p:spPr bwMode="auto">
          <a:xfrm>
            <a:off x="5429250" y="3771900"/>
            <a:ext cx="1314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lstStyle>
            <a:lvl1pPr defTabSz="762000">
              <a:defRPr sz="1400" b="1">
                <a:solidFill>
                  <a:schemeClr val="tx1"/>
                </a:solidFill>
                <a:latin typeface="Courier New" panose="02070309020205020404" pitchFamily="49" charset="0"/>
                <a:ea typeface="MS PGothic" panose="020B0600070205080204" pitchFamily="34" charset="-128"/>
              </a:defRPr>
            </a:lvl1pPr>
            <a:lvl2pPr marL="37931725" indent="-37474525" defTabSz="7620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b="0">
                <a:latin typeface="Helvetica" panose="020B0604020202020204" pitchFamily="34" charset="0"/>
              </a:rPr>
              <a:t>Peripheral Bus</a:t>
            </a:r>
          </a:p>
        </p:txBody>
      </p:sp>
      <p:sp>
        <p:nvSpPr>
          <p:cNvPr id="93229" name="Rectangle 104">
            <a:extLst>
              <a:ext uri="{FF2B5EF4-FFF2-40B4-BE49-F238E27FC236}">
                <a16:creationId xmlns:a16="http://schemas.microsoft.com/office/drawing/2014/main" id="{CD036362-ACC8-4F69-B310-16A8376199F0}"/>
              </a:ext>
            </a:extLst>
          </p:cNvPr>
          <p:cNvSpPr>
            <a:spLocks noGrp="1" noChangeArrowheads="1"/>
          </p:cNvSpPr>
          <p:nvPr>
            <p:ph type="body" sz="half" idx="1"/>
          </p:nvPr>
        </p:nvSpPr>
        <p:spPr>
          <a:xfrm>
            <a:off x="1428750" y="4286250"/>
            <a:ext cx="3371850" cy="1314450"/>
          </a:xfrm>
          <a:noFill/>
        </p:spPr>
        <p:txBody>
          <a:bodyPr vert="horz" lIns="69056" tIns="34529" rIns="69056" bIns="34529" rtlCol="0" anchor="t">
            <a:normAutofit/>
          </a:bodyPr>
          <a:lstStyle/>
          <a:p>
            <a:r>
              <a:rPr lang="en-US" altLang="en-US" sz="1275"/>
              <a:t>AMBA</a:t>
            </a:r>
          </a:p>
          <a:p>
            <a:pPr lvl="1"/>
            <a:r>
              <a:rPr lang="en-US" altLang="en-US" sz="1200"/>
              <a:t>Advanced Microcontroller Bus Architecture</a:t>
            </a:r>
          </a:p>
          <a:p>
            <a:r>
              <a:rPr lang="en-US" altLang="en-US" sz="1275"/>
              <a:t>ADK</a:t>
            </a:r>
          </a:p>
          <a:p>
            <a:pPr lvl="1"/>
            <a:r>
              <a:rPr lang="en-US" altLang="en-US" sz="1200"/>
              <a:t>Complete AMBA Design Kit</a:t>
            </a:r>
          </a:p>
          <a:p>
            <a:pPr lvl="1"/>
            <a:endParaRPr lang="en-US" altLang="en-US" sz="1200"/>
          </a:p>
          <a:p>
            <a:endParaRPr lang="en-US" altLang="en-US" sz="1275"/>
          </a:p>
        </p:txBody>
      </p:sp>
      <p:sp>
        <p:nvSpPr>
          <p:cNvPr id="93230" name="Rectangle 105">
            <a:extLst>
              <a:ext uri="{FF2B5EF4-FFF2-40B4-BE49-F238E27FC236}">
                <a16:creationId xmlns:a16="http://schemas.microsoft.com/office/drawing/2014/main" id="{E3B7FB83-E7EE-4CC4-A53E-A2CFACEA36AE}"/>
              </a:ext>
            </a:extLst>
          </p:cNvPr>
          <p:cNvSpPr>
            <a:spLocks noGrp="1" noChangeArrowheads="1"/>
          </p:cNvSpPr>
          <p:nvPr>
            <p:ph type="body" sz="half" idx="2"/>
          </p:nvPr>
        </p:nvSpPr>
        <p:spPr>
          <a:xfrm>
            <a:off x="4514850" y="4286250"/>
            <a:ext cx="3314700" cy="1257300"/>
          </a:xfrm>
          <a:noFill/>
        </p:spPr>
        <p:txBody>
          <a:bodyPr vert="horz" lIns="69056" tIns="34529" rIns="69056" bIns="34529" rtlCol="0" anchor="t">
            <a:normAutofit/>
          </a:bodyPr>
          <a:lstStyle/>
          <a:p>
            <a:r>
              <a:rPr lang="en-US" altLang="en-US" sz="1275"/>
              <a:t>ACT</a:t>
            </a:r>
          </a:p>
          <a:p>
            <a:pPr lvl="1"/>
            <a:r>
              <a:rPr lang="en-US" altLang="en-US" sz="1200"/>
              <a:t>AMBA Compliance Testbench</a:t>
            </a:r>
          </a:p>
          <a:p>
            <a:pPr lvl="1">
              <a:lnSpc>
                <a:spcPct val="40000"/>
              </a:lnSpc>
            </a:pPr>
            <a:endParaRPr lang="en-US" altLang="en-US" sz="1200"/>
          </a:p>
          <a:p>
            <a:r>
              <a:rPr lang="en-US" altLang="en-US" sz="1275"/>
              <a:t>PrimeCell</a:t>
            </a:r>
          </a:p>
          <a:p>
            <a:pPr lvl="1"/>
            <a:r>
              <a:rPr lang="en-US" altLang="en-US" sz="1200"/>
              <a:t>ARM’s AMBA compliant peripherals</a:t>
            </a:r>
          </a:p>
          <a:p>
            <a:pPr lvl="1"/>
            <a:endParaRPr lang="en-US" altLang="en-US" sz="1200"/>
          </a:p>
        </p:txBody>
      </p:sp>
      <p:sp>
        <p:nvSpPr>
          <p:cNvPr id="93231" name="Rectangle 106">
            <a:extLst>
              <a:ext uri="{FF2B5EF4-FFF2-40B4-BE49-F238E27FC236}">
                <a16:creationId xmlns:a16="http://schemas.microsoft.com/office/drawing/2014/main" id="{E4F326D8-1FD6-4857-894E-CCD5044A1649}"/>
              </a:ext>
            </a:extLst>
          </p:cNvPr>
          <p:cNvSpPr>
            <a:spLocks noChangeArrowheads="1"/>
          </p:cNvSpPr>
          <p:nvPr/>
        </p:nvSpPr>
        <p:spPr bwMode="auto">
          <a:xfrm>
            <a:off x="3657600" y="3564732"/>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b="0">
                <a:latin typeface="Helvetica" panose="020B0604020202020204" pitchFamily="34" charset="0"/>
              </a:rPr>
              <a:t>AHB or ASB</a:t>
            </a:r>
          </a:p>
        </p:txBody>
      </p:sp>
      <p:sp>
        <p:nvSpPr>
          <p:cNvPr id="93232" name="Rectangle 107">
            <a:extLst>
              <a:ext uri="{FF2B5EF4-FFF2-40B4-BE49-F238E27FC236}">
                <a16:creationId xmlns:a16="http://schemas.microsoft.com/office/drawing/2014/main" id="{6491281F-D9E1-4441-A34C-29365AD7B0C5}"/>
              </a:ext>
            </a:extLst>
          </p:cNvPr>
          <p:cNvSpPr>
            <a:spLocks noChangeArrowheads="1"/>
          </p:cNvSpPr>
          <p:nvPr/>
        </p:nvSpPr>
        <p:spPr bwMode="auto">
          <a:xfrm>
            <a:off x="5314950" y="3564732"/>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b="0">
                <a:latin typeface="Helvetica" panose="020B0604020202020204" pitchFamily="34" charset="0"/>
              </a:rPr>
              <a:t>APB</a:t>
            </a:r>
          </a:p>
        </p:txBody>
      </p:sp>
      <p:sp>
        <p:nvSpPr>
          <p:cNvPr id="93233" name="Rectangle 108">
            <a:extLst>
              <a:ext uri="{FF2B5EF4-FFF2-40B4-BE49-F238E27FC236}">
                <a16:creationId xmlns:a16="http://schemas.microsoft.com/office/drawing/2014/main" id="{EE0C5D65-7811-4821-A8A2-9474902B056C}"/>
              </a:ext>
            </a:extLst>
          </p:cNvPr>
          <p:cNvSpPr>
            <a:spLocks noChangeArrowheads="1"/>
          </p:cNvSpPr>
          <p:nvPr/>
        </p:nvSpPr>
        <p:spPr bwMode="gray">
          <a:xfrm>
            <a:off x="2884885" y="2319339"/>
            <a:ext cx="585788" cy="721519"/>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External</a:t>
            </a:r>
          </a:p>
          <a:p>
            <a:pPr algn="ctr"/>
            <a:r>
              <a:rPr lang="en-US" altLang="en-US" sz="900">
                <a:latin typeface="Helvetica" panose="020B0604020202020204" pitchFamily="34" charset="0"/>
              </a:rPr>
              <a:t>Bus</a:t>
            </a:r>
          </a:p>
          <a:p>
            <a:pPr algn="ctr"/>
            <a:r>
              <a:rPr lang="en-US" altLang="en-US" sz="900">
                <a:latin typeface="Helvetica" panose="020B0604020202020204" pitchFamily="34" charset="0"/>
              </a:rPr>
              <a:t>Interface</a:t>
            </a:r>
          </a:p>
        </p:txBody>
      </p:sp>
      <p:sp>
        <p:nvSpPr>
          <p:cNvPr id="93234" name="Line 109">
            <a:extLst>
              <a:ext uri="{FF2B5EF4-FFF2-40B4-BE49-F238E27FC236}">
                <a16:creationId xmlns:a16="http://schemas.microsoft.com/office/drawing/2014/main" id="{E83DFFA2-B8BF-4D17-A61A-6613D3DA6910}"/>
              </a:ext>
            </a:extLst>
          </p:cNvPr>
          <p:cNvSpPr>
            <a:spLocks noChangeShapeType="1"/>
          </p:cNvSpPr>
          <p:nvPr/>
        </p:nvSpPr>
        <p:spPr bwMode="gray">
          <a:xfrm>
            <a:off x="4171950" y="3200400"/>
            <a:ext cx="228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35" name="Line 110">
            <a:extLst>
              <a:ext uri="{FF2B5EF4-FFF2-40B4-BE49-F238E27FC236}">
                <a16:creationId xmlns:a16="http://schemas.microsoft.com/office/drawing/2014/main" id="{11C48CD0-870A-474A-B2A1-C10369543A07}"/>
              </a:ext>
            </a:extLst>
          </p:cNvPr>
          <p:cNvSpPr>
            <a:spLocks noChangeShapeType="1"/>
          </p:cNvSpPr>
          <p:nvPr/>
        </p:nvSpPr>
        <p:spPr bwMode="gray">
          <a:xfrm>
            <a:off x="3886200" y="3314700"/>
            <a:ext cx="0" cy="114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36" name="Rectangle 111">
            <a:extLst>
              <a:ext uri="{FF2B5EF4-FFF2-40B4-BE49-F238E27FC236}">
                <a16:creationId xmlns:a16="http://schemas.microsoft.com/office/drawing/2014/main" id="{8229A6BE-4C67-4A3B-9F70-A2861DBA52D1}"/>
              </a:ext>
            </a:extLst>
          </p:cNvPr>
          <p:cNvSpPr>
            <a:spLocks noChangeArrowheads="1"/>
          </p:cNvSpPr>
          <p:nvPr/>
        </p:nvSpPr>
        <p:spPr bwMode="gray">
          <a:xfrm>
            <a:off x="3600451" y="3086101"/>
            <a:ext cx="584597" cy="250031"/>
          </a:xfrm>
          <a:prstGeom prst="rect">
            <a:avLst/>
          </a:prstGeom>
          <a:solidFill>
            <a:schemeClr val="folHlink"/>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Decoder</a:t>
            </a:r>
          </a:p>
        </p:txBody>
      </p:sp>
    </p:spTree>
    <p:extLst>
      <p:ext uri="{BB962C8B-B14F-4D97-AF65-F5344CB8AC3E}">
        <p14:creationId xmlns:p14="http://schemas.microsoft.com/office/powerpoint/2010/main" val="1533811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6185</TotalTime>
  <Words>7395</Words>
  <Application>Microsoft Office PowerPoint</Application>
  <PresentationFormat>On-screen Show (4:3)</PresentationFormat>
  <Paragraphs>1201</Paragraphs>
  <Slides>96</Slides>
  <Notes>25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96</vt:i4>
      </vt:variant>
    </vt:vector>
  </HeadingPairs>
  <TitlesOfParts>
    <vt:vector size="105" baseType="lpstr">
      <vt:lpstr>Arial</vt:lpstr>
      <vt:lpstr>Calibri</vt:lpstr>
      <vt:lpstr>Courier New</vt:lpstr>
      <vt:lpstr>Helvetica</vt:lpstr>
      <vt:lpstr>Helvetica-Narrow</vt:lpstr>
      <vt:lpstr>Palatino Linotype</vt:lpstr>
      <vt:lpstr>Times New Roman</vt:lpstr>
      <vt:lpstr>Wingdings</vt:lpstr>
      <vt:lpstr>Office Theme</vt:lpstr>
      <vt:lpstr>   21CSS201T COMPUTER ORGANIZATION  AND ARCHITECTURE  UNIT-5 </vt:lpstr>
      <vt:lpstr>Contents</vt:lpstr>
      <vt:lpstr>Parallelism</vt:lpstr>
      <vt:lpstr>Goals of parallelism </vt:lpstr>
      <vt:lpstr>Applications of Parallelism</vt:lpstr>
      <vt:lpstr> </vt:lpstr>
      <vt:lpstr>Types of parallelism</vt:lpstr>
      <vt:lpstr>Hardware Parallelism</vt:lpstr>
      <vt:lpstr>Software Parallelism</vt:lpstr>
      <vt:lpstr>PowerPoint Presentation</vt:lpstr>
      <vt:lpstr>PowerPoint Presentation</vt:lpstr>
      <vt:lpstr>PowerPoint Presentation</vt:lpstr>
      <vt:lpstr>PowerPoint Presentation</vt:lpstr>
      <vt:lpstr>PowerPoint Presentation</vt:lpstr>
      <vt:lpstr>PowerPoint Presentation</vt:lpstr>
      <vt:lpstr>Software Parallelism - types</vt:lpstr>
      <vt:lpstr>Instruction level parallelism</vt:lpstr>
      <vt:lpstr>Eg. Instruction level parallelism</vt:lpstr>
      <vt:lpstr>PowerPoint Presentation</vt:lpstr>
      <vt:lpstr>Data-level parallelism (DLP) </vt:lpstr>
      <vt:lpstr>DLP - example</vt:lpstr>
      <vt:lpstr>DLP in Adding elements of array</vt:lpstr>
      <vt:lpstr>DLP in matrix multiplication</vt:lpstr>
      <vt:lpstr>PowerPoint Presentation</vt:lpstr>
      <vt:lpstr> Flynn’s Classification </vt:lpstr>
      <vt:lpstr> Flynn’s Classification </vt:lpstr>
      <vt:lpstr>Flynn’s Classification </vt:lpstr>
      <vt:lpstr>SISD</vt:lpstr>
      <vt:lpstr>SIMD</vt:lpstr>
      <vt:lpstr>MISD</vt:lpstr>
      <vt:lpstr>MIMD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Single-core computer</vt:lpstr>
      <vt:lpstr>PowerPoint Presentation</vt:lpstr>
      <vt:lpstr>Multi-core architectures</vt:lpstr>
      <vt:lpstr>Multi-core CPU chip</vt:lpstr>
      <vt:lpstr>The cores run in parallel</vt:lpstr>
      <vt:lpstr>Within each core, threads are time-sliced  (just like on a uniprocessor)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Memory mapped I/O and I/O mapped I/O</vt:lpstr>
      <vt:lpstr>Program Controlled I/O</vt:lpstr>
      <vt:lpstr>Typical Program controlled instructions</vt:lpstr>
      <vt:lpstr>Case study: ARM 5 and ARM 7 Architecture</vt:lpstr>
      <vt:lpstr>Data Sizes and Instruction Sets</vt:lpstr>
      <vt:lpstr>Processor Modes</vt:lpstr>
      <vt:lpstr>The ARM Register Set</vt:lpstr>
      <vt:lpstr>Register Organization Summary</vt:lpstr>
      <vt:lpstr>The Registers</vt:lpstr>
      <vt:lpstr>Program Status Registers</vt:lpstr>
      <vt:lpstr>Program Counter (r15)</vt:lpstr>
      <vt:lpstr>Development of the ARM Architecture</vt:lpstr>
      <vt:lpstr>Conditional Execution and Flags</vt:lpstr>
      <vt:lpstr>Condition Codes </vt:lpstr>
      <vt:lpstr>Examples of conditional execution</vt:lpstr>
      <vt:lpstr>Branch instructions</vt:lpstr>
      <vt:lpstr>Data processing Instructions</vt:lpstr>
      <vt:lpstr>The Barrel Shifter</vt:lpstr>
      <vt:lpstr>Using the Barrel Shifter: The Second Operand</vt:lpstr>
      <vt:lpstr>Immediate constants</vt:lpstr>
      <vt:lpstr>Loading 32 bit constants</vt:lpstr>
      <vt:lpstr>Multiply</vt:lpstr>
      <vt:lpstr>Single register data transfer</vt:lpstr>
      <vt:lpstr> Address accessed</vt:lpstr>
      <vt:lpstr>Pre or Post Indexed Addressing?</vt:lpstr>
      <vt:lpstr>LDM / STM operation</vt:lpstr>
      <vt:lpstr>Software Interrupt (SWI)</vt:lpstr>
      <vt:lpstr>PSR Transfer Instructions</vt:lpstr>
      <vt:lpstr>ARM Branches and Subroutines</vt:lpstr>
      <vt:lpstr>Thumb</vt:lpstr>
      <vt:lpstr>Example ARM-based System</vt:lpstr>
      <vt:lpstr>AMBA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srividhya</dc:creator>
  <cp:lastModifiedBy>Akshara SV</cp:lastModifiedBy>
  <cp:revision>198</cp:revision>
  <dcterms:created xsi:type="dcterms:W3CDTF">2019-09-02T06:38:12Z</dcterms:created>
  <dcterms:modified xsi:type="dcterms:W3CDTF">2023-10-26T10:01:02Z</dcterms:modified>
</cp:coreProperties>
</file>